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6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8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87"/>
  </p:notesMasterIdLst>
  <p:handoutMasterIdLst>
    <p:handoutMasterId r:id="rId88"/>
  </p:handoutMasterIdLst>
  <p:sldIdLst>
    <p:sldId id="772" r:id="rId2"/>
    <p:sldId id="410" r:id="rId3"/>
    <p:sldId id="441" r:id="rId4"/>
    <p:sldId id="822" r:id="rId5"/>
    <p:sldId id="814" r:id="rId6"/>
    <p:sldId id="265" r:id="rId7"/>
    <p:sldId id="798" r:id="rId8"/>
    <p:sldId id="799" r:id="rId9"/>
    <p:sldId id="878" r:id="rId10"/>
    <p:sldId id="636" r:id="rId11"/>
    <p:sldId id="805" r:id="rId12"/>
    <p:sldId id="804" r:id="rId13"/>
    <p:sldId id="325" r:id="rId14"/>
    <p:sldId id="780" r:id="rId15"/>
    <p:sldId id="392" r:id="rId16"/>
    <p:sldId id="326" r:id="rId17"/>
    <p:sldId id="327" r:id="rId18"/>
    <p:sldId id="782" r:id="rId19"/>
    <p:sldId id="635" r:id="rId20"/>
    <p:sldId id="763" r:id="rId21"/>
    <p:sldId id="886" r:id="rId22"/>
    <p:sldId id="887" r:id="rId23"/>
    <p:sldId id="888" r:id="rId24"/>
    <p:sldId id="889" r:id="rId25"/>
    <p:sldId id="783" r:id="rId26"/>
    <p:sldId id="890" r:id="rId27"/>
    <p:sldId id="891" r:id="rId28"/>
    <p:sldId id="892" r:id="rId29"/>
    <p:sldId id="893" r:id="rId30"/>
    <p:sldId id="894" r:id="rId31"/>
    <p:sldId id="895" r:id="rId32"/>
    <p:sldId id="896" r:id="rId33"/>
    <p:sldId id="897" r:id="rId34"/>
    <p:sldId id="898" r:id="rId35"/>
    <p:sldId id="899" r:id="rId36"/>
    <p:sldId id="900" r:id="rId37"/>
    <p:sldId id="901" r:id="rId38"/>
    <p:sldId id="902" r:id="rId39"/>
    <p:sldId id="903" r:id="rId40"/>
    <p:sldId id="904" r:id="rId41"/>
    <p:sldId id="905" r:id="rId42"/>
    <p:sldId id="802" r:id="rId43"/>
    <p:sldId id="806" r:id="rId44"/>
    <p:sldId id="824" r:id="rId45"/>
    <p:sldId id="701" r:id="rId46"/>
    <p:sldId id="825" r:id="rId47"/>
    <p:sldId id="705" r:id="rId48"/>
    <p:sldId id="873" r:id="rId49"/>
    <p:sldId id="880" r:id="rId50"/>
    <p:sldId id="881" r:id="rId51"/>
    <p:sldId id="882" r:id="rId52"/>
    <p:sldId id="883" r:id="rId53"/>
    <p:sldId id="884" r:id="rId54"/>
    <p:sldId id="885" r:id="rId55"/>
    <p:sldId id="874" r:id="rId56"/>
    <p:sldId id="306" r:id="rId57"/>
    <p:sldId id="330" r:id="rId58"/>
    <p:sldId id="335" r:id="rId59"/>
    <p:sldId id="334" r:id="rId60"/>
    <p:sldId id="336" r:id="rId61"/>
    <p:sldId id="337" r:id="rId62"/>
    <p:sldId id="338" r:id="rId63"/>
    <p:sldId id="339" r:id="rId64"/>
    <p:sldId id="352" r:id="rId65"/>
    <p:sldId id="348" r:id="rId66"/>
    <p:sldId id="349" r:id="rId67"/>
    <p:sldId id="341" r:id="rId68"/>
    <p:sldId id="350" r:id="rId69"/>
    <p:sldId id="333" r:id="rId70"/>
    <p:sldId id="351" r:id="rId71"/>
    <p:sldId id="311" r:id="rId72"/>
    <p:sldId id="906" r:id="rId73"/>
    <p:sldId id="907" r:id="rId74"/>
    <p:sldId id="908" r:id="rId75"/>
    <p:sldId id="909" r:id="rId76"/>
    <p:sldId id="910" r:id="rId77"/>
    <p:sldId id="911" r:id="rId78"/>
    <p:sldId id="912" r:id="rId79"/>
    <p:sldId id="913" r:id="rId80"/>
    <p:sldId id="914" r:id="rId81"/>
    <p:sldId id="811" r:id="rId82"/>
    <p:sldId id="916" r:id="rId83"/>
    <p:sldId id="915" r:id="rId84"/>
    <p:sldId id="917" r:id="rId85"/>
    <p:sldId id="323" r:id="rId86"/>
  </p:sldIdLst>
  <p:sldSz cx="10160000" cy="5715000"/>
  <p:notesSz cx="6889750" cy="10021888"/>
  <p:embeddedFontLst>
    <p:embeddedFont>
      <p:font typeface="Calibri Light" panose="020F0302020204030204" pitchFamily="34" charset="0"/>
      <p:regular r:id="rId89"/>
      <p:italic r:id="rId90"/>
    </p:embeddedFont>
    <p:embeddedFont>
      <p:font typeface="Chulabhorn Likit Text" panose="00000500000000000000" pitchFamily="50" charset="-34"/>
      <p:regular r:id="rId91"/>
      <p:bold r:id="rId92"/>
    </p:embeddedFont>
    <p:embeddedFont>
      <p:font typeface="Cordia New" panose="020B0304020202020204" pitchFamily="34" charset="-34"/>
      <p:regular r:id="rId93"/>
      <p:bold r:id="rId94"/>
      <p:italic r:id="rId95"/>
      <p:boldItalic r:id="rId96"/>
    </p:embeddedFont>
    <p:embeddedFont>
      <p:font typeface="Calibri" panose="020F0502020204030204" pitchFamily="34" charset="0"/>
      <p:regular r:id="rId97"/>
      <p:bold r:id="rId98"/>
      <p:italic r:id="rId99"/>
      <p:boldItalic r:id="rId100"/>
    </p:embeddedFont>
    <p:embeddedFont>
      <p:font typeface="TH SarabunIT๙" panose="020B0500040200020003" pitchFamily="34" charset="-34"/>
      <p:regular r:id="rId101"/>
      <p:bold r:id="rId102"/>
      <p:italic r:id="rId103"/>
      <p:boldItalic r:id="rId104"/>
    </p:embeddedFont>
    <p:embeddedFont>
      <p:font typeface="Chulabhorn Likit Text Light" panose="00000400000000000000" pitchFamily="50" charset="-34"/>
      <p:regular r:id="rId105"/>
    </p:embeddedFont>
    <p:embeddedFont>
      <p:font typeface="JasmineUPC" panose="02020603050405020304" pitchFamily="18" charset="-34"/>
      <p:regular r:id="rId106"/>
      <p:bold r:id="rId107"/>
      <p:italic r:id="rId108"/>
      <p:boldItalic r:id="rId109"/>
    </p:embeddedFont>
    <p:embeddedFont>
      <p:font typeface="Chulabhorn Likit Text Light๙" panose="00000400000000000000" pitchFamily="2" charset="-34"/>
      <p:regular r:id="rId110"/>
    </p:embeddedFont>
    <p:embeddedFont>
      <p:font typeface="Chulabhorn Likit Display Medium" panose="00000600000000000000" pitchFamily="50" charset="-34"/>
      <p:regular r:id="rId111"/>
    </p:embeddedFont>
    <p:embeddedFont>
      <p:font typeface="Angsana New" panose="02020603050405020304" pitchFamily="18" charset="-34"/>
      <p:regular r:id="rId112"/>
      <p:bold r:id="rId113"/>
      <p:italic r:id="rId114"/>
      <p:boldItalic r:id="rId115"/>
    </p:embeddedFont>
    <p:embeddedFont>
      <p:font typeface="Tahoma" panose="020B0604030504040204" pitchFamily="34" charset="0"/>
      <p:regular r:id="rId116"/>
      <p:bold r:id="rId117"/>
    </p:embeddedFont>
    <p:embeddedFont>
      <p:font typeface="KodchiangUPC" panose="02020603050405020304" pitchFamily="18" charset="-34"/>
      <p:regular r:id="rId118"/>
      <p:bold r:id="rId119"/>
      <p:italic r:id="rId120"/>
      <p:boldItalic r:id="rId121"/>
    </p:embeddedFont>
    <p:embeddedFont>
      <p:font typeface="TH SarabunPSK" panose="020B0500040200020003" pitchFamily="34" charset="-34"/>
      <p:regular r:id="rId122"/>
      <p:bold r:id="rId123"/>
      <p:italic r:id="rId124"/>
      <p:boldItalic r:id="rId125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ED6"/>
    <a:srgbClr val="E6CDC8"/>
    <a:srgbClr val="F3DED3"/>
    <a:srgbClr val="E8ABB5"/>
    <a:srgbClr val="EBA5AF"/>
    <a:srgbClr val="D5D2C6"/>
    <a:srgbClr val="F0D8AD"/>
    <a:srgbClr val="82DBC5"/>
    <a:srgbClr val="F9D8A3"/>
    <a:srgbClr val="E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780" y="9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29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12" Type="http://schemas.openxmlformats.org/officeDocument/2006/relationships/font" Target="fonts/font24.fntdata"/><Relationship Id="rId16" Type="http://schemas.openxmlformats.org/officeDocument/2006/relationships/slide" Target="slides/slide15.xml"/><Relationship Id="rId107" Type="http://schemas.openxmlformats.org/officeDocument/2006/relationships/font" Target="fonts/font1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4.fntdata"/><Relationship Id="rId123" Type="http://schemas.openxmlformats.org/officeDocument/2006/relationships/font" Target="fonts/font35.fntdata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5.fntdata"/><Relationship Id="rId118" Type="http://schemas.openxmlformats.org/officeDocument/2006/relationships/font" Target="fonts/font30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5.fntdata"/><Relationship Id="rId108" Type="http://schemas.openxmlformats.org/officeDocument/2006/relationships/font" Target="fonts/font20.fntdata"/><Relationship Id="rId124" Type="http://schemas.openxmlformats.org/officeDocument/2006/relationships/font" Target="fonts/font36.fntdata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6.fntdata"/><Relationship Id="rId119" Type="http://schemas.openxmlformats.org/officeDocument/2006/relationships/font" Target="fonts/font31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font" Target="fonts/font16.fntdata"/><Relationship Id="rId120" Type="http://schemas.openxmlformats.org/officeDocument/2006/relationships/font" Target="fonts/font32.fntdata"/><Relationship Id="rId125" Type="http://schemas.openxmlformats.org/officeDocument/2006/relationships/font" Target="fonts/font3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110" Type="http://schemas.openxmlformats.org/officeDocument/2006/relationships/font" Target="fonts/font22.fntdata"/><Relationship Id="rId115" Type="http://schemas.openxmlformats.org/officeDocument/2006/relationships/font" Target="fonts/font2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font" Target="fonts/font17.fntdata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121" Type="http://schemas.openxmlformats.org/officeDocument/2006/relationships/font" Target="fonts/font3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111" Type="http://schemas.openxmlformats.org/officeDocument/2006/relationships/font" Target="fonts/font2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8.fntdata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font" Target="fonts/font13.fntdata"/><Relationship Id="rId122" Type="http://schemas.openxmlformats.org/officeDocument/2006/relationships/font" Target="fonts/font3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1765977424885E-2"/>
          <c:y val="4.4507764720869682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D2D3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D3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2-486D-8FDC-75D9962F428E}"/>
              </c:ext>
            </c:extLst>
          </c:dPt>
          <c:dLbls>
            <c:dLbl>
              <c:idx val="0"/>
              <c:layout>
                <c:manualLayout>
                  <c:x val="-3.8248571021922737E-2"/>
                  <c:y val="2.8828799002165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8-4722-988A-EE63C2664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3)</c:v>
                </c:pt>
              </c:strCache>
            </c:strRef>
          </c:tx>
          <c:spPr>
            <a:solidFill>
              <a:srgbClr val="DAFEE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83870508622442E-2"/>
                  <c:y val="-9.1405753920236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effectLst/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722-988A-EE63C2664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FEDA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624696493671994E-2"/>
                  <c:y val="-1.6453036297729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8-4722-988A-EE63C2664F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3003008"/>
        <c:axId val="223004544"/>
      </c:barChart>
      <c:dateAx>
        <c:axId val="22300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crossAx val="223004544"/>
        <c:crosses val="autoZero"/>
        <c:auto val="1"/>
        <c:lblOffset val="100"/>
        <c:baseTimeUnit val="days"/>
      </c:dateAx>
      <c:valAx>
        <c:axId val="223004544"/>
        <c:scaling>
          <c:orientation val="minMax"/>
          <c:max val="11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223003008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24949183338348"/>
          <c:y val="0.92499008255019677"/>
          <c:w val="0.71850098425196851"/>
          <c:h val="7.5009917449803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6750655750736"/>
          <c:y val="5.5112176088803699E-2"/>
          <c:w val="0.85808799766328203"/>
          <c:h val="0.8188685667623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430943140622928E-3"/>
                  <c:y val="-1.3319212870177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0"/>
                  <c:y val="-1.0655370296141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2.7430835144783648E-2"/>
                  <c:y val="2.7970347027371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47EDFF93-9E90-48CB-B655-08F046953503}" type="VALUE">
                      <a:rPr lang="en-US" sz="11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68280671682279"/>
                      <c:h val="0.115717321416098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7889803364935191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dirty="0" smtClean="0"/>
                      <a:t>2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2.1994418113381004E-2"/>
                  <c:y val="1.49002395751938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28864482567094E-2"/>
                      <c:h val="5.7335670423374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1.5927750127824943E-2"/>
                  <c:y val="2.35760997346135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th-TH" sz="1100" dirty="0"/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1885610107545"/>
                      <c:h val="0.1169361594289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169915901713563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7764210076901491E-2"/>
                  <c:y val="1.4553313106710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9832B494-306F-4374-9570-FCAEA8BEABEB}" type="VALUE">
                      <a:rPr lang="en-US" sz="1100" smtClean="0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87824533073495"/>
                      <c:h val="0.123492213219576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93C-4DB0-8F49-329BD646CA61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194557210274E-2"/>
          <c:y val="7.1033077624386487E-2"/>
          <c:w val="0.8777903209611793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8763880790321881E-2"/>
                  <c:y val="2.21361492691390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71DFBE95-92C5-492F-BA89-EE30B71DA4E1}" type="VALUE">
                      <a:rPr lang="en-US" sz="1100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76691418343876"/>
                      <c:h val="0.11640601923476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7B-4262-A5F9-EA87791350FD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8315769744568"/>
          <c:y val="7.6993038005870901E-2"/>
          <c:w val="0.8399066633836385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5314545959027179E-2"/>
                  <c:y val="3.42701638544152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C72D02E3-3144-4A67-A944-F7333054027E}" type="VALUE">
                      <a:rPr lang="en-US" sz="1100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50813927634951"/>
                      <c:h val="0.131836281680358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B9A-4EF1-9870-247BACCDC3FB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3560779841012153E-2"/>
                  <c:y val="5.2150427879888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7C8C3A4C-C16A-4783-A2A4-AB91F2B4362C}" type="VALUE">
                      <a:rPr lang="en-US" sz="1100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34825339908236"/>
                      <c:h val="0.129452262120134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96-423F-BB14-924972F462F8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924137260280569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94.88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96.22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1.7338992549921946E-2"/>
                  <c:y val="5.25141705561020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100</a:t>
                    </a:r>
                    <a:endParaRPr lang="th-TH" sz="1100" dirty="0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36687374096047"/>
                      <c:h val="0.13635679486110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582224433569746E-2"/>
                  <c:y val="-4.469919351621875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27.73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1704366202406"/>
                      <c:h val="6.0315694873653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8.9130662061119078E-3"/>
                  <c:y val="-5.95957960536967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52.36</a:t>
                    </a:r>
                    <a:endParaRPr lang="en-US" sz="1100" b="1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28437132412676"/>
                      <c:h val="6.3295719323933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2.0073803727434579E-2"/>
                  <c:y val="5.33763442374070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100</a:t>
                    </a:r>
                    <a:endParaRPr lang="th-TH" sz="1100" dirty="0"/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1377482508556"/>
                      <c:h val="0.122896208329520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9859617466765"/>
          <c:y val="7.103298910531218E-2"/>
          <c:w val="0.8402634975660968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1752738796950666E-2"/>
                  <c:y val="4.05206380862515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8FB8AEA7-9936-42D6-9AB5-D2D2A44F887F}" type="VALUE">
                      <a:rPr lang="en-US" sz="1100" smtClean="0"/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7316797969839"/>
                      <c:h val="0.11194501615295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4E-4199-AE35-A3308BAF0087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99677001285843E-2"/>
          <c:y val="3.8185593300859751E-2"/>
          <c:w val="0.92255076641472544"/>
          <c:h val="0.800542418481375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2565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293701800561189E-2"/>
                  <c:y val="-7.928747760314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C6-4BA1-BE44-714195374C33}"/>
                </c:ext>
              </c:extLst>
            </c:dLbl>
            <c:dLbl>
              <c:idx val="1"/>
              <c:layout>
                <c:manualLayout>
                  <c:x val="-1.3611713938160821E-2"/>
                  <c:y val="-5.58242446327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C6-4BA1-BE44-714195374C33}"/>
                </c:ext>
              </c:extLst>
            </c:dLbl>
            <c:dLbl>
              <c:idx val="2"/>
              <c:layout>
                <c:manualLayout>
                  <c:x val="-2.5396473368053393E-2"/>
                  <c:y val="-5.6321306859959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C6-4BA1-BE44-714195374C33}"/>
                </c:ext>
              </c:extLst>
            </c:dLbl>
            <c:dLbl>
              <c:idx val="3"/>
              <c:layout>
                <c:manualLayout>
                  <c:x val="-4.1095639853644964E-2"/>
                  <c:y val="-5.632312522144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C6-4BA1-BE44-714195374C33}"/>
                </c:ext>
              </c:extLst>
            </c:dLbl>
            <c:dLbl>
              <c:idx val="4"/>
              <c:layout>
                <c:manualLayout>
                  <c:x val="3.2422902921826029E-4"/>
                  <c:y val="3.832096262496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C6-4BA1-BE44-714195374C33}"/>
                </c:ext>
              </c:extLst>
            </c:dLbl>
            <c:dLbl>
              <c:idx val="5"/>
              <c:layout>
                <c:manualLayout>
                  <c:x val="8.300525615200592E-5"/>
                  <c:y val="3.5869407601853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C6-4BA1-BE44-714195374C33}"/>
                </c:ext>
              </c:extLst>
            </c:dLbl>
            <c:dLbl>
              <c:idx val="6"/>
              <c:layout>
                <c:manualLayout>
                  <c:x val="-6.7512964855066013E-2"/>
                  <c:y val="-1.7792407904062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C6-4BA1-BE44-714195374C33}"/>
                </c:ext>
              </c:extLst>
            </c:dLbl>
            <c:dLbl>
              <c:idx val="7"/>
              <c:layout>
                <c:manualLayout>
                  <c:x val="-6.4989894525884509E-2"/>
                  <c:y val="-4.3794681675433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6-4BA1-BE44-714195374C33}"/>
                </c:ext>
              </c:extLst>
            </c:dLbl>
            <c:dLbl>
              <c:idx val="8"/>
              <c:layout>
                <c:manualLayout>
                  <c:x val="-5.8814282043679139E-2"/>
                  <c:y val="-4.813293642287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C6-4BA1-BE44-714195374C33}"/>
                </c:ext>
              </c:extLst>
            </c:dLbl>
            <c:dLbl>
              <c:idx val="9"/>
              <c:layout>
                <c:manualLayout>
                  <c:x val="-4.4712934476255128E-2"/>
                  <c:y val="-6.54859554126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6-4BA1-BE44-714195374C33}"/>
                </c:ext>
              </c:extLst>
            </c:dLbl>
            <c:dLbl>
              <c:idx val="10"/>
              <c:layout>
                <c:manualLayout>
                  <c:x val="-4.7031442220637577E-2"/>
                  <c:y val="-6.5485955412647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6-4BA1-BE44-714195374C33}"/>
                </c:ext>
              </c:extLst>
            </c:dLbl>
            <c:dLbl>
              <c:idx val="11"/>
              <c:layout>
                <c:manualLayout>
                  <c:x val="-5.6474459856495345E-2"/>
                  <c:y val="-4.5963809049155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 smtClean="0">
                        <a:solidFill>
                          <a:srgbClr val="FF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95.27</a:t>
                    </a:r>
                  </a:p>
                  <a:p>
                    <a:endParaRPr lang="en-US" sz="2000" b="1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baseline="0">
                    <a:solidFill>
                      <a:srgbClr val="FF660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accent2"/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0.53</c:v>
                </c:pt>
                <c:pt idx="2">
                  <c:v>0.68</c:v>
                </c:pt>
                <c:pt idx="3">
                  <c:v>5.95</c:v>
                </c:pt>
                <c:pt idx="4">
                  <c:v>14.41</c:v>
                </c:pt>
                <c:pt idx="5">
                  <c:v>26.55</c:v>
                </c:pt>
                <c:pt idx="6">
                  <c:v>59.42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6-4BA1-BE44-714195374C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0896754025271077E-2"/>
                  <c:y val="-4.3256864579310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8C6-4BA1-BE44-714195374C33}"/>
                </c:ext>
              </c:extLst>
            </c:dLbl>
            <c:dLbl>
              <c:idx val="1"/>
              <c:layout>
                <c:manualLayout>
                  <c:x val="-4.1132287954345002E-2"/>
                  <c:y val="-5.381605014202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8C6-4BA1-BE44-714195374C33}"/>
                </c:ext>
              </c:extLst>
            </c:dLbl>
            <c:dLbl>
              <c:idx val="2"/>
              <c:layout>
                <c:manualLayout>
                  <c:x val="-4.8816189551408325E-2"/>
                  <c:y val="-6.724294858536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8C6-4BA1-BE44-714195374C33}"/>
                </c:ext>
              </c:extLst>
            </c:dLbl>
            <c:dLbl>
              <c:idx val="3"/>
              <c:layout>
                <c:manualLayout>
                  <c:x val="-3.999012161013802E-2"/>
                  <c:y val="-3.470603797954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8C6-4BA1-BE44-714195374C33}"/>
                </c:ext>
              </c:extLst>
            </c:dLbl>
            <c:dLbl>
              <c:idx val="4"/>
              <c:layout>
                <c:manualLayout>
                  <c:x val="-1.731574973580214E-2"/>
                  <c:y val="4.34289083313454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35.75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8C6-4BA1-BE44-714195374C33}"/>
                </c:ext>
              </c:extLst>
            </c:dLbl>
            <c:dLbl>
              <c:idx val="5"/>
              <c:layout>
                <c:manualLayout>
                  <c:x val="-4.1894197036830415E-2"/>
                  <c:y val="6.472321508108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8C6-4BA1-BE44-714195374C33}"/>
                </c:ext>
              </c:extLst>
            </c:dLbl>
            <c:dLbl>
              <c:idx val="6"/>
              <c:layout>
                <c:manualLayout>
                  <c:x val="-2.8710140621076834E-2"/>
                  <c:y val="8.16167631237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0005989173818E-2"/>
                      <c:h val="7.1430018267535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8C6-4BA1-BE44-714195374C33}"/>
                </c:ext>
              </c:extLst>
            </c:dLbl>
            <c:dLbl>
              <c:idx val="7"/>
              <c:layout>
                <c:manualLayout>
                  <c:x val="-2.618543564817289E-2"/>
                  <c:y val="8.506185940877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0006973425889E-2"/>
                      <c:h val="8.3917710154758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8C6-4BA1-BE44-714195374C33}"/>
                </c:ext>
              </c:extLst>
            </c:dLbl>
            <c:dLbl>
              <c:idx val="8"/>
              <c:layout>
                <c:manualLayout>
                  <c:x val="-2.022411616379096E-2"/>
                  <c:y val="6.7578870071585376E-2"/>
                </c:manualLayout>
              </c:layout>
              <c:tx>
                <c:rich>
                  <a:bodyPr/>
                  <a:lstStyle/>
                  <a:p>
                    <a:fld id="{88B5E96E-48AE-414F-8FBF-C7C66B1563B4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8C6-4BA1-BE44-714195374C33}"/>
                </c:ext>
              </c:extLst>
            </c:dLbl>
            <c:dLbl>
              <c:idx val="9"/>
              <c:layout>
                <c:manualLayout>
                  <c:x val="-1.6080710244164579E-2"/>
                  <c:y val="4.93703314685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8C6-4BA1-BE44-714195374C33}"/>
                </c:ext>
              </c:extLst>
            </c:dLbl>
            <c:dLbl>
              <c:idx val="10"/>
              <c:layout>
                <c:manualLayout>
                  <c:x val="-5.4889906406213169E-2"/>
                  <c:y val="-5.1646922768305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8C6-4BA1-BE44-714195374C33}"/>
                </c:ext>
              </c:extLst>
            </c:dLbl>
            <c:dLbl>
              <c:idx val="11"/>
              <c:layout>
                <c:manualLayout>
                  <c:x val="-2.3844654186733448E-2"/>
                  <c:y val="6.804079074764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1"/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11.96</c:v>
                </c:pt>
                <c:pt idx="2">
                  <c:v>19.97</c:v>
                </c:pt>
                <c:pt idx="3">
                  <c:v>25.15</c:v>
                </c:pt>
                <c:pt idx="4">
                  <c:v>35.75</c:v>
                </c:pt>
                <c:pt idx="5">
                  <c:v>45.94</c:v>
                </c:pt>
                <c:pt idx="6">
                  <c:v>56.23</c:v>
                </c:pt>
                <c:pt idx="7">
                  <c:v>62.81</c:v>
                </c:pt>
                <c:pt idx="8">
                  <c:v>70.83</c:v>
                </c:pt>
                <c:pt idx="9">
                  <c:v>76.81</c:v>
                </c:pt>
                <c:pt idx="10">
                  <c:v>82.36</c:v>
                </c:pt>
                <c:pt idx="11">
                  <c:v>86.65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C6-4BA1-BE44-714195374C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smooth val="0"/>
        <c:axId val="223346688"/>
        <c:axId val="223348224"/>
      </c:lineChart>
      <c:catAx>
        <c:axId val="2233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8224"/>
        <c:crosses val="autoZero"/>
        <c:auto val="1"/>
        <c:lblAlgn val="ctr"/>
        <c:lblOffset val="100"/>
        <c:noMultiLvlLbl val="0"/>
      </c:catAx>
      <c:valAx>
        <c:axId val="223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66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70722792393975631"/>
          <c:y val="0.70604704800041362"/>
          <c:w val="0.20247078764476256"/>
          <c:h val="6.0204557251213472E-2"/>
        </c:manualLayout>
      </c:layout>
      <c:overlay val="0"/>
      <c:txPr>
        <a:bodyPr rot="0" vert="horz"/>
        <a:lstStyle/>
        <a:p>
          <a:pPr>
            <a:defRPr sz="1400" b="1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1058057623706"/>
          <c:y val="2.8368772803573656E-2"/>
          <c:w val="0.79102635155358314"/>
          <c:h val="0.88163406246965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4953663270405863E-3"/>
                  <c:y val="-1.5140965969784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E8B7CC55-F17A-4D89-91D9-E88AE5BF0FA5}" type="VALUE">
                      <a:rPr lang="en-US" sz="11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06212900389381"/>
                      <c:h val="0.117301192722278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29-44A4-B9E3-3CEC409DFC91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มี.ค.- 65</c:v>
                </c:pt>
                <c:pt idx="1">
                  <c:v>เม.ย.- 65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17.190000000000001</c:v>
                </c:pt>
                <c:pt idx="1">
                  <c:v>22.89</c:v>
                </c:pt>
                <c:pt idx="2" formatCode="0.00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4-4E58-8514-7737ADFB1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มี.ค.- 65</c:v>
                </c:pt>
                <c:pt idx="1">
                  <c:v>เม.ย.- 65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4-4E58-8514-7737ADFB18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มี.ค.- 65</c:v>
                </c:pt>
                <c:pt idx="1">
                  <c:v>เม.ย.- 65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04-4E58-8514-7737ADFB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055168"/>
        <c:axId val="562072224"/>
      </c:lineChart>
      <c:catAx>
        <c:axId val="5620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72224"/>
        <c:crosses val="autoZero"/>
        <c:auto val="1"/>
        <c:lblAlgn val="ctr"/>
        <c:lblOffset val="100"/>
        <c:noMultiLvlLbl val="1"/>
      </c:catAx>
      <c:valAx>
        <c:axId val="56207222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55168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78602198288864"/>
          <c:y val="8.074296170329083E-2"/>
          <c:w val="0.83778186360807394"/>
          <c:h val="0.834687658765446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D2-4E87-B656-DD2B3ED47315}"/>
                </c:ext>
              </c:extLst>
            </c:dLbl>
            <c:dLbl>
              <c:idx val="1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D2-4E87-B656-DD2B3ED47315}"/>
                </c:ext>
              </c:extLst>
            </c:dLbl>
            <c:dLbl>
              <c:idx val="2"/>
              <c:layout>
                <c:manualLayout>
                  <c:x val="-1.228829146093305E-2"/>
                  <c:y val="-5.242152316791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b="1" i="0" u="none" strike="noStrike" kern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  <a:endParaRPr lang="th-TH" sz="1100" dirty="0" smtClean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8509D62E-3F3B-486B-B779-B5A50C32CE17}" type="VALUE">
                      <a:rPr lang="en-US" sz="11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18372607028758"/>
                      <c:h val="0.119419649397053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D2-4E87-B656-DD2B3ED47315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12.18</c:v>
                </c:pt>
                <c:pt idx="1">
                  <c:v>12.31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0-4FD8-B563-37DFF40220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0-4FD8-B563-37DFF40220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0-4FD8-B563-37DFF4022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820735"/>
        <c:axId val="326833215"/>
      </c:lineChart>
      <c:catAx>
        <c:axId val="32682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33215"/>
        <c:crosses val="autoZero"/>
        <c:auto val="1"/>
        <c:lblAlgn val="ctr"/>
        <c:lblOffset val="100"/>
        <c:noMultiLvlLbl val="1"/>
      </c:catAx>
      <c:valAx>
        <c:axId val="326833215"/>
        <c:scaling>
          <c:orientation val="minMax"/>
          <c:max val="14"/>
          <c:min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2073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1378110282"/>
          <c:y val="5.1379860438001322E-2"/>
          <c:w val="0.78631646063209826"/>
          <c:h val="0.851844218396617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1.9856341882935041E-2"/>
                  <c:y val="2.30452672187337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b="1" i="0" u="none" strike="noStrike" kern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  <a:endParaRPr lang="th-TH" sz="1100" dirty="0" smtClean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50F65829-78A6-446F-A35F-D1B1A5989082}" type="VALUE">
                      <a:rPr lang="en-US" sz="110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solidFill>
                  <a:prstClr val="white"/>
                </a:solidFill>
                <a:ln w="9525">
                  <a:solidFill>
                    <a:srgbClr val="1D9A78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22045639455885"/>
                      <c:h val="0.112171112703162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prstClr val="white"/>
              </a:solidFill>
              <a:ln w="9525">
                <a:solidFill>
                  <a:srgbClr val="1D9A78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0.10317325878274008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734221118403707E-17"/>
                  <c:y val="-1.3897260073106255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 sz="1050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E5-4449-B217-E4634F51C82D}"/>
                </c:ext>
              </c:extLst>
            </c:dLbl>
            <c:dLbl>
              <c:idx val="1"/>
              <c:layout>
                <c:manualLayout>
                  <c:x val="0"/>
                  <c:y val="-8.338356043863794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E5-4449-B217-E4634F51C82D}"/>
                </c:ext>
              </c:extLst>
            </c:dLbl>
            <c:dLbl>
              <c:idx val="2"/>
              <c:layout>
                <c:manualLayout>
                  <c:x val="-1.3738008987283949E-2"/>
                  <c:y val="1.8066328667793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95.00</a:t>
                    </a:r>
                    <a:endParaRPr lang="th-TH" sz="1100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97621450500886"/>
                      <c:h val="0.142975011632116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261-49A4-865B-55E5C0B3BB9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5-4449-B217-E4634F51C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E5-4449-B217-E4634F51C8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E5-4449-B217-E4634F51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6640"/>
        <c:crosses val="autoZero"/>
        <c:auto val="1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1111716968399E-2"/>
          <c:y val="7.4127640451759694E-2"/>
          <c:w val="0.8275665647652386"/>
          <c:h val="0.8151728964842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834316365778086E-3"/>
                  <c:y val="-1.366660037827438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48-4FC6-8741-A162C817EF5B}"/>
                </c:ext>
              </c:extLst>
            </c:dLbl>
            <c:dLbl>
              <c:idx val="2"/>
              <c:layout>
                <c:manualLayout>
                  <c:x val="-2.4850294909733429E-2"/>
                  <c:y val="1.3666600378274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5</a:t>
                    </a:r>
                    <a:endParaRPr lang="th-TH" sz="1100" dirty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56570402755231"/>
                      <c:h val="0.11920008849930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2F7-4AD5-B897-BC18E2B7C973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FC6-8741-A162C817EF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FC6-8741-A162C817EF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FC6-8741-A162C817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765552"/>
        <c:axId val="632765968"/>
      </c:lineChart>
      <c:catAx>
        <c:axId val="6327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968"/>
        <c:crosses val="autoZero"/>
        <c:auto val="1"/>
        <c:lblAlgn val="ctr"/>
        <c:lblOffset val="100"/>
        <c:noMultiLvlLbl val="1"/>
      </c:catAx>
      <c:valAx>
        <c:axId val="632765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5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1965665144947E-2"/>
          <c:y val="7.2027639621726494E-2"/>
          <c:w val="0.80775047617707374"/>
          <c:h val="0.82572073333415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079139531556475E-3"/>
                  <c:y val="-5.311772833460558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17-42F1-90D7-471DC965BFC9}"/>
                </c:ext>
              </c:extLst>
            </c:dLbl>
            <c:dLbl>
              <c:idx val="1"/>
              <c:layout>
                <c:manualLayout>
                  <c:x val="0"/>
                  <c:y val="-2.65588641673032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363322520867465E-2"/>
                      <c:h val="5.9598091191428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17-42F1-90D7-471DC965BFC9}"/>
                </c:ext>
              </c:extLst>
            </c:dLbl>
            <c:dLbl>
              <c:idx val="2"/>
              <c:layout>
                <c:manualLayout>
                  <c:x val="-2.4371118967615256E-2"/>
                  <c:y val="-2.655781854272967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</a:rPr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>
                        <a:solidFill>
                          <a:srgbClr val="002060"/>
                        </a:solidFill>
                      </a:rPr>
                      <a:t>5</a:t>
                    </a:r>
                    <a:endParaRPr lang="th-TH" sz="110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00130193091323"/>
                      <c:h val="0.10740404669257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17-42F1-90D7-471DC965BFC9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7-42F1-90D7-471DC965B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7-42F1-90D7-471DC965B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7-42F1-90D7-471DC965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68656"/>
        <c:axId val="644523312"/>
      </c:lineChart>
      <c:catAx>
        <c:axId val="6445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3312"/>
        <c:crosses val="autoZero"/>
        <c:auto val="1"/>
        <c:lblAlgn val="ctr"/>
        <c:lblOffset val="100"/>
        <c:noMultiLvlLbl val="1"/>
      </c:catAx>
      <c:valAx>
        <c:axId val="644523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686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1378110282"/>
          <c:y val="6.3190859803350985E-2"/>
          <c:w val="0.7756657432130336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94.21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100" b="1" dirty="0" smtClean="0">
                        <a:solidFill>
                          <a:srgbClr val="002060"/>
                        </a:solidFill>
                      </a:rPr>
                      <a:t>163.74</a:t>
                    </a:r>
                    <a:endParaRPr lang="en-US" sz="1100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9.1290286187055772E-3"/>
                  <c:y val="2.35760997346135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เป้าหมาย</a:t>
                    </a:r>
                  </a:p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 smtClean="0"/>
                      <a:t>100</a:t>
                    </a:r>
                    <a:endParaRPr lang="th-TH" sz="1100" dirty="0"/>
                  </a:p>
                </c:rich>
              </c:tx>
              <c:spPr>
                <a:solidFill>
                  <a:schemeClr val="bg1"/>
                </a:solidFill>
                <a:ln w="9525">
                  <a:solidFill>
                    <a:schemeClr val="accent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48124469849865"/>
                      <c:h val="0.1169361594289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A0-492A-A395-E9CE333DE8B6}"/>
                </c:ext>
              </c:extLst>
            </c:dLbl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มี.ค. - 65</c:v>
                </c:pt>
                <c:pt idx="1">
                  <c:v>เม.ย.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0.84232</cdr:y>
    </cdr:from>
    <cdr:to>
      <cdr:x>0.14955</cdr:x>
      <cdr:y>0.94158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0" y="4681309"/>
          <a:ext cx="1539339" cy="551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strike="noStrike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th-TH" sz="1400" b="1" strike="noStrike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ล้านบาท)</a:t>
          </a:r>
          <a:endParaRPr lang="en-US" sz="1400" b="1" strike="noStrike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0.27691</cdr:x>
      <cdr:y>0.19853</cdr:y>
    </cdr:from>
    <cdr:to>
      <cdr:x>0.39129</cdr:x>
      <cdr:y>0.32742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375241" y="919481"/>
          <a:ext cx="981113" cy="59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</a:t>
          </a:r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ละ 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0.66571</cdr:x>
      <cdr:y>0.59106</cdr:y>
    </cdr:from>
    <cdr:to>
      <cdr:x>0.81608</cdr:x>
      <cdr:y>0.72314</cdr:y>
    </cdr:to>
    <cdr:sp macro="" textlink="">
      <cdr:nvSpPr>
        <cdr:cNvPr id="4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FE9E10F2-44AE-4CAE-A884-A7C1F59C99D0}"/>
            </a:ext>
          </a:extLst>
        </cdr:cNvPr>
        <cdr:cNvSpPr txBox="1"/>
      </cdr:nvSpPr>
      <cdr:spPr>
        <a:xfrm xmlns:a="http://schemas.openxmlformats.org/drawingml/2006/main">
          <a:off x="5710232" y="2737414"/>
          <a:ext cx="1289827" cy="611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ร้อยละ </a:t>
          </a:r>
        </a:p>
        <a:p xmlns:a="http://schemas.openxmlformats.org/drawingml/2006/main">
          <a:pPr algn="ctr"/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59.42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0.46704</cdr:x>
      <cdr:y>0.52668</cdr:y>
    </cdr:from>
    <cdr:to>
      <cdr:x>0.60791</cdr:x>
      <cdr:y>0.65876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807322" y="2927076"/>
          <a:ext cx="1450061" cy="734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</a:t>
          </a:r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ละ </a:t>
          </a:r>
        </a:p>
        <a:p xmlns:a="http://schemas.openxmlformats.org/drawingml/2006/main">
          <a:pPr algn="ctr"/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77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0.32818</cdr:x>
      <cdr:y>0.01557</cdr:y>
    </cdr:from>
    <cdr:to>
      <cdr:x>0.43891</cdr:x>
      <cdr:y>0.07535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378063" y="86514"/>
          <a:ext cx="1139747" cy="332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	</a:t>
          </a:r>
          <a:endParaRPr lang="th-TH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0.51897</cdr:x>
      <cdr:y>0.19538</cdr:y>
    </cdr:from>
    <cdr:to>
      <cdr:x>0.6259</cdr:x>
      <cdr:y>0.27111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5341878" y="1085841"/>
          <a:ext cx="1100652" cy="420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</a:t>
          </a:r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นบาท</a:t>
          </a:r>
          <a:endParaRPr lang="th-TH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0.62058</cdr:x>
      <cdr:y>0.00666</cdr:y>
    </cdr:from>
    <cdr:to>
      <cdr:x>1</cdr:x>
      <cdr:y>0.07152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6387704" y="37014"/>
          <a:ext cx="3905491" cy="36046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  <a:alpha val="70000"/>
          </a:schemeClr>
        </a:solidFill>
        <a:ln xmlns:a="http://schemas.openxmlformats.org/drawingml/2006/main">
          <a:solidFill>
            <a:schemeClr val="accent5">
              <a:lumMod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</a:t>
          </a:r>
          <a:r>
            <a:rPr lang="th-TH" sz="1600" b="1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18 เมษายน 2565</a:t>
          </a:r>
          <a:endParaRPr lang="th-TH" sz="16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0.7306</cdr:x>
      <cdr:y>0.33045</cdr:y>
    </cdr:from>
    <cdr:to>
      <cdr:x>0.83753</cdr:x>
      <cdr:y>0.39049</cdr:y>
    </cdr:to>
    <cdr:sp macro="" textlink="">
      <cdr:nvSpPr>
        <cdr:cNvPr id="10" name="กล่องข้อความ 7"/>
        <cdr:cNvSpPr txBox="1"/>
      </cdr:nvSpPr>
      <cdr:spPr>
        <a:xfrm xmlns:a="http://schemas.openxmlformats.org/drawingml/2006/main">
          <a:off x="6266824" y="1530425"/>
          <a:ext cx="917209" cy="27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</a:t>
          </a:r>
          <a:r>
            <a:rPr lang="th-TH" sz="1400" b="1" dirty="0" smtClean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นบาท</a:t>
          </a:r>
          <a:endParaRPr lang="th-TH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0.55821</cdr:x>
      <cdr:y>0.18707</cdr:y>
    </cdr:from>
    <cdr:to>
      <cdr:x>0.62877</cdr:x>
      <cdr:y>0.29273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5671395" y="1035269"/>
          <a:ext cx="716890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</a:t>
          </a:r>
          <a:r>
            <a:rPr lang="th-TH" sz="1600" b="1" dirty="0" smtClean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2565</a:t>
          </a:r>
          <a:endParaRPr lang="th-TH" sz="1600" b="1" dirty="0">
            <a:solidFill>
              <a:srgbClr val="FF66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0.91489</cdr:x>
      <cdr:y>0.27431</cdr:y>
    </cdr:from>
    <cdr:to>
      <cdr:x>0.98686</cdr:x>
      <cdr:y>0.37997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id="{F5B50BF0-EA4E-4F17-BD0B-E4CE4AE22EB2}"/>
            </a:ext>
          </a:extLst>
        </cdr:cNvPr>
        <cdr:cNvSpPr txBox="1"/>
      </cdr:nvSpPr>
      <cdr:spPr>
        <a:xfrm xmlns:a="http://schemas.openxmlformats.org/drawingml/2006/main">
          <a:off x="9295295" y="1518098"/>
          <a:ext cx="73121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2564</a:t>
          </a:r>
        </a:p>
      </cdr:txBody>
    </cdr:sp>
  </cdr:relSizeAnchor>
  <cdr:relSizeAnchor xmlns:cdr="http://schemas.openxmlformats.org/drawingml/2006/chartDrawing">
    <cdr:from>
      <cdr:x>0.76756</cdr:x>
      <cdr:y>0.01792</cdr:y>
    </cdr:from>
    <cdr:to>
      <cdr:x>0.9959</cdr:x>
      <cdr:y>0.08132</cdr:y>
    </cdr:to>
    <cdr:sp macro="" textlink="">
      <cdr:nvSpPr>
        <cdr:cNvPr id="7" name="สี่เหลี่ยมผืนผ้ามุมมน 6"/>
        <cdr:cNvSpPr/>
      </cdr:nvSpPr>
      <cdr:spPr>
        <a:xfrm xmlns:a="http://schemas.openxmlformats.org/drawingml/2006/main">
          <a:off x="7798364" y="99152"/>
          <a:ext cx="2319935" cy="35087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FC7C2">
            <a:alpha val="70000"/>
          </a:srgbClr>
        </a:solidFill>
        <a:ln xmlns:a="http://schemas.openxmlformats.org/drawingml/2006/main">
          <a:solidFill>
            <a:srgbClr val="CC99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</a:t>
          </a:r>
          <a:r>
            <a:rPr lang="th-TH" sz="1400" b="1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18 เมษายน 2565</a:t>
          </a:r>
          <a:endParaRPr lang="th-TH" sz="14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0.06081</cdr:x>
      <cdr:y>0.03458</cdr:y>
    </cdr:from>
    <cdr:to>
      <cdr:x>0.68062</cdr:x>
      <cdr:y>0.11748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880" y="191366"/>
          <a:ext cx="6297269" cy="458789"/>
        </a:xfrm>
        <a:prstGeom xmlns:a="http://schemas.openxmlformats.org/drawingml/2006/main" prst="homePlate">
          <a:avLst/>
        </a:prstGeom>
        <a:solidFill xmlns:a="http://schemas.openxmlformats.org/drawingml/2006/main">
          <a:srgbClr val="004C00">
            <a:alpha val="50000"/>
          </a:srgb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 sz="1600" b="1" dirty="0" smtClean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 xmlns:a="http://schemas.openxmlformats.org/drawingml/2006/main">
          <a:r>
            <a:rPr lang="th-TH" sz="16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เปรียบเทียบ</a:t>
          </a:r>
          <a:r>
            <a: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ผลการเบิกจ่ายงบประมาณประจำปี </a:t>
          </a:r>
          <a:r>
            <a:rPr lang="th-TH" sz="16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2564 </a:t>
          </a:r>
          <a:r>
            <a: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กับ ปี </a:t>
          </a:r>
          <a:r>
            <a:rPr lang="th-TH" sz="16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2565</a:t>
          </a:r>
          <a:endParaRPr lang="th-TH" sz="16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 xmlns:a="http://schemas.openxmlformats.org/drawingml/2006/main"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28/04/65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988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92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010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220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0390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089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6216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537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2284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7930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4960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4349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7390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9919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101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0287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87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7264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9999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3664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9129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2375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6627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72679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5530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8384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74899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49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2239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265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36805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204092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886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103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3114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362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590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3510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8166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84229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8146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7841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87549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6065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6605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89918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53194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163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th-TH" noProof="0" smtClean="0"/>
              <a:pPr/>
              <a:t>76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3607986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th-TH" noProof="0" smtClean="0"/>
              <a:pPr/>
              <a:t>77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81868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93914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39123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85240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5205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829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28/04/65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480896" y="1853481"/>
            <a:ext cx="8923661" cy="1997204"/>
          </a:xfrm>
          <a:prstGeom prst="rect">
            <a:avLst/>
          </a:prstGeom>
          <a:solidFill>
            <a:srgbClr val="FFBDBD">
              <a:alpha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4/2565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รูปแบบออนไลน์ (ระบบ </a:t>
            </a:r>
            <a:r>
              <a:rPr lang="en-US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Zoom Cloud Meetings</a:t>
            </a: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) </a:t>
            </a:r>
            <a:endParaRPr lang="th-TH" sz="2000" b="1" dirty="0">
              <a:solidFill>
                <a:srgbClr val="002060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วันศุกร์ที่ 29 เมษายน 2565</a:t>
            </a:r>
            <a:r>
              <a:rPr lang="en-US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27" y="594117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0" y="606936"/>
            <a:ext cx="1229128" cy="1229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E41D2AD-368A-428D-9EEB-34E56B6B1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9744" l="67317" r="98415">
                        <a14:foregroundMark x1="69390" y1="79808" x2="69390" y2="79808"/>
                        <a14:foregroundMark x1="76707" y1="81731" x2="76707" y2="81731"/>
                        <a14:foregroundMark x1="83780" y1="81410" x2="83780" y2="81410"/>
                        <a14:foregroundMark x1="88659" y1="71154" x2="88659" y2="71154"/>
                        <a14:foregroundMark x1="80244" y1="51282" x2="80244" y2="51282"/>
                        <a14:foregroundMark x1="82073" y1="20192" x2="82073" y2="20192"/>
                        <a14:backgroundMark x1="73293" y1="20192" x2="73293" y2="20192"/>
                        <a14:backgroundMark x1="72439" y1="63782" x2="72439" y2="63782"/>
                        <a14:backgroundMark x1="73902" y1="62821" x2="73902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59" b="9061"/>
          <a:stretch/>
        </p:blipFill>
        <p:spPr>
          <a:xfrm>
            <a:off x="911366" y="3822674"/>
            <a:ext cx="1264460" cy="1332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3582" y="5244024"/>
            <a:ext cx="10183583" cy="521726"/>
            <a:chOff x="-23582" y="5244024"/>
            <a:chExt cx="10183583" cy="521726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44024"/>
              <a:ext cx="10183583" cy="521726"/>
              <a:chOff x="-21225" y="4584327"/>
              <a:chExt cx="9165225" cy="622658"/>
            </a:xfrm>
          </p:grpSpPr>
          <p:pic>
            <p:nvPicPr>
              <p:cNvPr id="13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4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8" name="Picture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9" name="Picture 3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499" y="4584327"/>
                <a:ext cx="1081501" cy="567984"/>
                <a:chOff x="10426806" y="6384245"/>
                <a:chExt cx="1777706" cy="484982"/>
              </a:xfrm>
            </p:grpSpPr>
            <p:sp>
              <p:nvSpPr>
                <p:cNvPr id="2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06" y="6384245"/>
                  <a:ext cx="1760999" cy="472847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31001" y="6507741"/>
                  <a:ext cx="1773511" cy="361486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6034">
              <a:off x="8826803" y="5265831"/>
              <a:ext cx="451167" cy="477135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82AB4C5E-4B16-4E82-81E9-3B1A393870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0"/>
          <a:stretch/>
        </p:blipFill>
        <p:spPr>
          <a:xfrm>
            <a:off x="6711799" y="3558084"/>
            <a:ext cx="3455761" cy="1723754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3.2 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0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1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1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0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619609" y="-27479"/>
            <a:ext cx="4565984" cy="5078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3747"/>
              </p:ext>
            </p:extLst>
          </p:nvPr>
        </p:nvGraphicFramePr>
        <p:xfrm>
          <a:off x="846076" y="1863969"/>
          <a:ext cx="8467847" cy="26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2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325041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2015168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946156">
                  <a:extLst>
                    <a:ext uri="{9D8B030D-6E8A-4147-A177-3AD203B41FA5}">
                      <a16:colId xmlns:a16="http://schemas.microsoft.com/office/drawing/2014/main" val="1846196331"/>
                    </a:ext>
                  </a:extLst>
                </a:gridCol>
                <a:gridCol w="1808130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</a:tblGrid>
              <a:tr h="1842724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ว/ด/ป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16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ปีที่อนุมัติ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h-TH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เงินทุนหมุนเวียนสำหรับปล่อยกู้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เป็นยอดสะสม </a:t>
                      </a:r>
                      <a:b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18B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มี.ค. 65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256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161,933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088.69 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11,043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740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242.97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5,118,192,845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เม.ย. 65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256</a:t>
                      </a:r>
                      <a:r>
                        <a:rPr lang="en-US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16,289,099,871.69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11,153,555,490.42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5,135,544,381.27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792523" y="5198210"/>
            <a:ext cx="3073144" cy="3651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เมษายน 2565</a:t>
            </a:r>
          </a:p>
        </p:txBody>
      </p:sp>
    </p:spTree>
    <p:extLst>
      <p:ext uri="{BB962C8B-B14F-4D97-AF65-F5344CB8AC3E}">
        <p14:creationId xmlns:p14="http://schemas.microsoft.com/office/powerpoint/2010/main" val="36069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85402"/>
              </p:ext>
            </p:extLst>
          </p:nvPr>
        </p:nvGraphicFramePr>
        <p:xfrm>
          <a:off x="527538" y="2212623"/>
          <a:ext cx="9003811" cy="185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124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913400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1985720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798194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  <a:gridCol w="1618373">
                  <a:extLst>
                    <a:ext uri="{9D8B030D-6E8A-4147-A177-3AD203B41FA5}">
                      <a16:colId xmlns:a16="http://schemas.microsoft.com/office/drawing/2014/main" val="3856309482"/>
                    </a:ext>
                  </a:extLst>
                </a:gridCol>
              </a:tblGrid>
              <a:tr h="778632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b="1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9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525668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มี.ค. 65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5,118,192,845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72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4,400,421,014.57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717,771,831.15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553441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เม.ย. 65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5,135,544,381.27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4,362,451,819.53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773,092,561.74 </a:t>
                      </a:r>
                      <a:endParaRPr lang="th-TH" sz="15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781506" y="5143125"/>
            <a:ext cx="3073144" cy="3651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เมษายน 2565</a:t>
            </a:r>
          </a:p>
        </p:txBody>
      </p:sp>
    </p:spTree>
    <p:extLst>
      <p:ext uri="{BB962C8B-B14F-4D97-AF65-F5344CB8AC3E}">
        <p14:creationId xmlns:p14="http://schemas.microsoft.com/office/powerpoint/2010/main" val="11558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2416199" y="739460"/>
            <a:ext cx="5560906" cy="4929761"/>
            <a:chOff x="981075" y="1073938"/>
            <a:chExt cx="9419130" cy="4948804"/>
          </a:xfrm>
          <a:solidFill>
            <a:srgbClr val="92D050"/>
          </a:solidFill>
        </p:grpSpPr>
        <p:sp>
          <p:nvSpPr>
            <p:cNvPr id="28" name="สี่เหลี่ยมผืนผ้ามุมมน 27"/>
            <p:cNvSpPr/>
            <p:nvPr/>
          </p:nvSpPr>
          <p:spPr>
            <a:xfrm>
              <a:off x="3394842" y="1073938"/>
              <a:ext cx="3797613" cy="10945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5,135,544,381.27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18 เม.ย. 65)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" name="สี่เหลี่ยมผืนผ้ามุมมน 28"/>
            <p:cNvSpPr/>
            <p:nvPr/>
          </p:nvSpPr>
          <p:spPr>
            <a:xfrm>
              <a:off x="981075" y="2878390"/>
              <a:ext cx="3860643" cy="1416907"/>
            </a:xfrm>
            <a:prstGeom prst="roundRect">
              <a:avLst/>
            </a:prstGeom>
            <a:solidFill>
              <a:srgbClr val="FFFF99">
                <a:alpha val="49804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หนี้ยังไม่ถึงกำหนดชำระ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4,362,451,819.53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84.95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5841594" y="2878390"/>
              <a:ext cx="3788807" cy="1349661"/>
            </a:xfrm>
            <a:prstGeom prst="roundRect">
              <a:avLst/>
            </a:prstGeom>
            <a:solidFill>
              <a:srgbClr val="FF8588">
                <a:alpha val="5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หนี้เกินกำหนดชำระ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773,092,561.74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 15.05  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3030586" y="4826926"/>
              <a:ext cx="3745637" cy="1195816"/>
            </a:xfrm>
            <a:prstGeom prst="roundRect">
              <a:avLst/>
            </a:prstGeom>
            <a:solidFill>
              <a:srgbClr val="99CCFF">
                <a:alpha val="50000"/>
              </a:srgb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4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หนี้กองทุนเดิม</a:t>
              </a: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360,083,049.22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7.01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มุมมน 31"/>
            <p:cNvSpPr/>
            <p:nvPr/>
          </p:nvSpPr>
          <p:spPr>
            <a:xfrm>
              <a:off x="6835139" y="4795231"/>
              <a:ext cx="3565066" cy="1227509"/>
            </a:xfrm>
            <a:prstGeom prst="roundRect">
              <a:avLst/>
            </a:prstGeom>
            <a:solidFill>
              <a:srgbClr val="FAB795">
                <a:alpha val="50000"/>
              </a:srgb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หนี้กองทุนใหม่</a:t>
              </a:r>
            </a:p>
            <a:p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413,009,512.52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8.04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2606566" y="2459421"/>
              <a:ext cx="5098428" cy="0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2606566" y="2459421"/>
              <a:ext cx="0" cy="418969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>
              <a:off x="7704994" y="2459421"/>
              <a:ext cx="0" cy="418969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>
              <a:cxnSpLocks/>
            </p:cNvCxnSpPr>
            <p:nvPr/>
          </p:nvCxnSpPr>
          <p:spPr>
            <a:xfrm>
              <a:off x="6103400" y="4522088"/>
              <a:ext cx="3328234" cy="10800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/>
            <p:cNvCxnSpPr>
              <a:cxnSpLocks/>
            </p:cNvCxnSpPr>
            <p:nvPr/>
          </p:nvCxnSpPr>
          <p:spPr>
            <a:xfrm>
              <a:off x="6094213" y="4508997"/>
              <a:ext cx="0" cy="288136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/>
            <p:cNvCxnSpPr>
              <a:cxnSpLocks/>
            </p:cNvCxnSpPr>
            <p:nvPr/>
          </p:nvCxnSpPr>
          <p:spPr>
            <a:xfrm>
              <a:off x="9372717" y="4506662"/>
              <a:ext cx="0" cy="312590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ตัวเชื่อมต่อตรง 23"/>
          <p:cNvCxnSpPr/>
          <p:nvPr/>
        </p:nvCxnSpPr>
        <p:spPr>
          <a:xfrm flipH="1">
            <a:off x="6385895" y="3885156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flipH="1">
            <a:off x="4858129" y="1825209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มุมมน 18"/>
          <p:cNvSpPr/>
          <p:nvPr/>
        </p:nvSpPr>
        <p:spPr>
          <a:xfrm>
            <a:off x="6924725" y="824513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เมษายน 2565</a:t>
            </a:r>
          </a:p>
        </p:txBody>
      </p: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EE58450-27B8-41A0-874F-DAED310BD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85401"/>
              </p:ext>
            </p:extLst>
          </p:nvPr>
        </p:nvGraphicFramePr>
        <p:xfrm>
          <a:off x="135033" y="2159750"/>
          <a:ext cx="9889933" cy="208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718">
                  <a:extLst>
                    <a:ext uri="{9D8B030D-6E8A-4147-A177-3AD203B41FA5}">
                      <a16:colId xmlns:a16="http://schemas.microsoft.com/office/drawing/2014/main" val="1655606250"/>
                    </a:ext>
                  </a:extLst>
                </a:gridCol>
                <a:gridCol w="1348249">
                  <a:extLst>
                    <a:ext uri="{9D8B030D-6E8A-4147-A177-3AD203B41FA5}">
                      <a16:colId xmlns:a16="http://schemas.microsoft.com/office/drawing/2014/main" val="392422385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506995247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88881623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879877980"/>
                    </a:ext>
                  </a:extLst>
                </a:gridCol>
                <a:gridCol w="1731866">
                  <a:extLst>
                    <a:ext uri="{9D8B030D-6E8A-4147-A177-3AD203B41FA5}">
                      <a16:colId xmlns:a16="http://schemas.microsoft.com/office/drawing/2014/main" val="23176135"/>
                    </a:ext>
                  </a:extLst>
                </a:gridCol>
              </a:tblGrid>
              <a:tr h="109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ลูกหนี้กองทุนเดิม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17 พ.ค. 2559)</a:t>
                      </a:r>
                      <a:endParaRPr lang="en-US" sz="15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9690"/>
                  </a:ext>
                </a:extLst>
              </a:tr>
              <a:tr h="496465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3,331,586,349.59 </a:t>
                      </a:r>
                      <a:endParaRPr lang="en-US" sz="14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มี.ค. 65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2,317,484,907.18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1,014,101,442.41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661,648,776.70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352,452,665.71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1194"/>
                  </a:ext>
                </a:extLst>
              </a:tr>
              <a:tr h="4964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เม.ย. 65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2,325,388,987.18</a:t>
                      </a:r>
                      <a:endParaRPr lang="en-US" sz="1400" b="1" kern="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1,006,197,362.41</a:t>
                      </a:r>
                      <a:endParaRPr lang="en-US" sz="14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646,114,313.19</a:t>
                      </a:r>
                      <a:endParaRPr lang="en-US" sz="14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360,083,049.22</a:t>
                      </a:r>
                      <a:endParaRPr lang="en-US" sz="1400" b="1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6937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7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Pentagon 1"/>
          <p:cNvSpPr/>
          <p:nvPr/>
        </p:nvSpPr>
        <p:spPr>
          <a:xfrm>
            <a:off x="-1" y="896880"/>
            <a:ext cx="491196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การบริหารจัดการหนี้กองทุนเดิม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17A8DD83-FB33-4115-808B-0CA8EEF1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08737"/>
              </p:ext>
            </p:extLst>
          </p:nvPr>
        </p:nvGraphicFramePr>
        <p:xfrm>
          <a:off x="171449" y="1046436"/>
          <a:ext cx="9772652" cy="4100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10568550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1026866"/>
                    </a:ext>
                  </a:extLst>
                </a:gridCol>
                <a:gridCol w="6305551">
                  <a:extLst>
                    <a:ext uri="{9D8B030D-6E8A-4147-A177-3AD203B41FA5}">
                      <a16:colId xmlns:a16="http://schemas.microsoft.com/office/drawing/2014/main" val="250798456"/>
                    </a:ext>
                  </a:extLst>
                </a:gridCol>
              </a:tblGrid>
              <a:tr h="548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ร้อยละของ</a:t>
                      </a:r>
                      <a:r>
                        <a:rPr lang="th-TH" sz="15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 (จังหวัด)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02199"/>
                  </a:ext>
                </a:extLst>
              </a:tr>
              <a:tr h="403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ต่ำกว่า 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 จังหวัด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1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หนองคาย เชียงราย พิจิตร สุโขทัย เพชรบุรี แพร่ ตรัง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2160"/>
                  </a:ext>
                </a:extLst>
              </a:tr>
              <a:tr h="9364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5.01  - 10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 จังหวัด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-น่าน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แม่ฮ่องสอน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-อุทัยธานี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สิงห์บุรี ชัยภูมิ สมุทรสาคร พิษณุโลก เชียงใหม่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-บุรีรัมย์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ลพบุรี ราชบุรี ตาก สุรินทร์ อุตรดิตถ์ สระแก้ว มหาสารคาม กาญจนบุรี กาฬสินธุ์ ปัตตานี สระบุรี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9"/>
                  </a:ext>
                </a:extLst>
              </a:tr>
              <a:tr h="625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10.01 - 15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9F3F3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4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-ลำพูน</a:t>
                      </a:r>
                      <a:r>
                        <a:rPr lang="th-TH" sz="1400" b="1" spc="-4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 มุกดาหาร </a:t>
                      </a:r>
                      <a:r>
                        <a:rPr lang="th-TH" sz="1400" b="1" u="sng" spc="-4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-ศรีสะเกษ</a:t>
                      </a:r>
                      <a:r>
                        <a:rPr lang="th-TH" sz="1400" b="1" spc="-4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  <a:r>
                        <a:rPr lang="th-TH" sz="14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บึงกาฬ </a:t>
                      </a:r>
                      <a:r>
                        <a:rPr lang="th-TH" sz="1400" b="1" u="sng" spc="-4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-จันทบุรี</a:t>
                      </a:r>
                      <a:r>
                        <a:rPr lang="th-TH" sz="1400" b="1" u="none" spc="-4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ระยอง เลย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-สกลนคร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 พัทลุง กำแพงเพชร พะเยา        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9F3F3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12204"/>
                  </a:ext>
                </a:extLst>
              </a:tr>
              <a:tr h="920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15.01 - 20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-ลำปาง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-ประจวบคีรีขันธ์</a:t>
                      </a:r>
                      <a:r>
                        <a:rPr lang="th-TH" sz="1400" b="1" u="none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นครศรีธรรมราช เพชรบูรณ์ สมุทรสงคราม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-ระนอง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ชัยนาท นราธิวาส ชลบุรี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-ขอนแก่น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ตราด นครราชสีมา ยโสธร ฉะเชิงเทรา</a:t>
                      </a:r>
                      <a:r>
                        <a:rPr lang="th-TH" sz="1400" b="1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+นครปฐม</a:t>
                      </a:r>
                      <a:r>
                        <a:rPr lang="th-TH" sz="1400" b="1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-อุดรธานี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+นนทบุรี</a:t>
                      </a:r>
                      <a:r>
                        <a:rPr lang="th-TH" sz="1400" b="1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3481"/>
                  </a:ext>
                </a:extLst>
              </a:tr>
              <a:tr h="665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มากกว่า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 จังหวัด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-อำนาจเจริญ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-กระบี่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ชุมพร พังงา สงขลา นครนายก ปทุมธานี นครสวรรค์ </a:t>
                      </a:r>
                      <a:r>
                        <a:rPr lang="th-TH" sz="14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 สุราษฎร์ธานี ปราจีนบุรี อุบลราชธานี ภูเก็ต สมุทรปราการ ยะลา กรุงเทพมหานคร </a:t>
                      </a:r>
                      <a:endParaRPr lang="en-US" sz="14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39597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1288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138C25B-BD69-4C30-B718-F0A9FF798F8C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</a:t>
            </a:r>
            <a:r>
              <a:rPr lang="en-GB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0B291C7-5011-458A-AA35-34C07320266C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75B3600-362F-4DA1-AB6A-04C26C1DD035}"/>
              </a:ext>
            </a:extLst>
          </p:cNvPr>
          <p:cNvSpPr/>
          <p:nvPr/>
        </p:nvSpPr>
        <p:spPr>
          <a:xfrm>
            <a:off x="0" y="658403"/>
            <a:ext cx="7796463" cy="38803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5ECC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670" b="1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ผลการบริหารจัดการหนี้ของจังหวัดแยกตามช่วงร้อยละของหนี้เกินกำหนดชำระจัดได้ ดังนี้ </a:t>
            </a:r>
            <a:endParaRPr lang="th-TH" sz="167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40053" y="701091"/>
            <a:ext cx="2640264" cy="3842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เมษายน 2565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-1" y="5110661"/>
            <a:ext cx="936963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US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135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จังหวัดที่มีการเปลี่ยนแปลงตามช่วงร้อยละของหนี้เกินกำหนดชำระดีขึ้นจากเดือนที่แล้ว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</a:t>
            </a:r>
            <a:r>
              <a:rPr lang="th-TH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จังหวัดที่มีการเปลี่ยนแปลงตามช่วงร้อยละของหนี้เกินกำหนดชำระลดลงจากเดือนที่แล้ว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0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28896"/>
              </p:ext>
            </p:extLst>
          </p:nvPr>
        </p:nvGraphicFramePr>
        <p:xfrm>
          <a:off x="0" y="606204"/>
          <a:ext cx="10153537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001590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571727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510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371408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9458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282100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18 เม.ย. 65)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94C8ED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247,403,040.00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158,906,557.00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88,496,483.00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86,842,836.55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1,653,646.45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1.87</a:t>
                      </a:r>
                    </a:p>
                  </a:txBody>
                  <a:tcPr marL="9525" marR="9525" marT="9525" marB="0" anchor="ctr">
                    <a:solidFill>
                      <a:srgbClr val="DD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279,392,803.00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197,858,754.38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81,534,048.62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79,580,402.11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1,953,646.51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2.40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171,106,575.00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108,172,506.78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62,934,068.22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61,005,094.66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1,928,973.56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254,881,415.00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190,048,722.63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64,832,692.37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62,800,877.83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2,031,814.54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3.13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64,215,148.04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52,587,521.96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50,633,498.62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1,954,023.34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3.72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169,619,500.00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126,077,804.32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43,541,695.68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41,912,297.56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1,629,398.12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3.74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179,345,380.00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93,957,952.31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85,387,427.69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81,750,951.97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3,636,475.72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4.26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170,077,538.00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102,964,481.82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67,113,056.18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63,497,977.80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3,615,078.38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5.39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215,765,701.00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176,627,547.77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39,138,153.23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37,003,397.41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2,134,755.82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183,269,513.00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127,035,706.86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56,233,806.14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53,150,905.95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3,082,900.19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10 อันดับแรก</a:t>
            </a:r>
          </a:p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91544"/>
              </p:ext>
            </p:extLst>
          </p:nvPr>
        </p:nvGraphicFramePr>
        <p:xfrm>
          <a:off x="1" y="619814"/>
          <a:ext cx="10153537" cy="510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27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28209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300710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510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371408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9458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282099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13224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00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rgbClr val="BFD7E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18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เม.ย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65)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67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140,746,505.00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97,068,443.04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43,678,061.96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33,009,799.65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10,668,262.31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24.42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281,587,998.00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195,550,547.30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86,037,450.70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62,904,271.90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23,133,178.80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72,863,939.38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41,042,958.62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30,006,405.73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11,036,552.89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26.89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220,241,979.00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121,869,988.72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98,371,990.28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70,466,376.29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27,905,613.99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179,998,980.00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132,096,247.23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47,902,732.77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34,286,445.12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13,616,287.65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28.42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296,411,750.00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206,927,369.72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89,484,380.28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63,854,316.08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25,630,064.20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28.64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62,024,544.82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40,346,577.18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28,133,973.25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12,212,603.93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30.27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167,085,668.00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86,789,363.46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80,296,304.54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48,070,890.60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32,225,413.94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40.13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133,449,336.00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66,245,850.87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67,203,485.13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38,998,549.91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28,204,935.22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41.97</a:t>
                      </a:r>
                    </a:p>
                  </a:txBody>
                  <a:tcPr marL="9525" marR="9525" marT="9525" marB="0" anchor="ctr">
                    <a:solidFill>
                      <a:srgbClr val="DBEEF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209,324,590.94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116,248,893.84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93,075,697.10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52,599,904.49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40,475,792.61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43.49</a:t>
                      </a:r>
                    </a:p>
                  </a:txBody>
                  <a:tcPr marL="9525" marR="9525" marT="9525" marB="0" anchor="ctr">
                    <a:solidFill>
                      <a:srgbClr val="B7DEE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10 อันดับสุดท้าย</a:t>
            </a:r>
          </a:p>
          <a:p>
            <a:pPr algn="ctr">
              <a:lnSpc>
                <a:spcPct val="130000"/>
              </a:lnSpc>
            </a:pPr>
            <a:endParaRPr lang="th-TH" sz="2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</a:t>
            </a:r>
            <a:r>
              <a:rPr lang="th-TH" sz="2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ลำดับการบริหารจัดการหนี้ได้มาก 10 ลำดับแรก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056C0E2E-A684-4693-9697-F35727A4BDD1}"/>
              </a:ext>
            </a:extLst>
          </p:cNvPr>
          <p:cNvSpPr/>
          <p:nvPr/>
        </p:nvSpPr>
        <p:spPr>
          <a:xfrm>
            <a:off x="0" y="699884"/>
            <a:ext cx="10160000" cy="503225"/>
          </a:xfrm>
          <a:prstGeom prst="homePlate">
            <a:avLst/>
          </a:prstGeom>
          <a:solidFill>
            <a:srgbClr val="C5DAD1">
              <a:alpha val="8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เปรียบเทียบข้อมูล ณ วันที่ 1 ตุลาคม 2564 กับ ณ วันที่ 18 เมษายน 2565</a:t>
            </a:r>
            <a:endParaRPr lang="en-US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34805"/>
              </p:ext>
            </p:extLst>
          </p:nvPr>
        </p:nvGraphicFramePr>
        <p:xfrm>
          <a:off x="216401" y="1285772"/>
          <a:ext cx="9687762" cy="43426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23571">
                  <a:extLst>
                    <a:ext uri="{9D8B030D-6E8A-4147-A177-3AD203B41FA5}">
                      <a16:colId xmlns:a16="http://schemas.microsoft.com/office/drawing/2014/main" val="1821971364"/>
                    </a:ext>
                  </a:extLst>
                </a:gridCol>
                <a:gridCol w="1229508">
                  <a:extLst>
                    <a:ext uri="{9D8B030D-6E8A-4147-A177-3AD203B41FA5}">
                      <a16:colId xmlns:a16="http://schemas.microsoft.com/office/drawing/2014/main" val="318158714"/>
                    </a:ext>
                  </a:extLst>
                </a:gridCol>
                <a:gridCol w="1654220">
                  <a:extLst>
                    <a:ext uri="{9D8B030D-6E8A-4147-A177-3AD203B41FA5}">
                      <a16:colId xmlns:a16="http://schemas.microsoft.com/office/drawing/2014/main" val="3095124757"/>
                    </a:ext>
                  </a:extLst>
                </a:gridCol>
                <a:gridCol w="1839817">
                  <a:extLst>
                    <a:ext uri="{9D8B030D-6E8A-4147-A177-3AD203B41FA5}">
                      <a16:colId xmlns:a16="http://schemas.microsoft.com/office/drawing/2014/main" val="3466248292"/>
                    </a:ext>
                  </a:extLst>
                </a:gridCol>
                <a:gridCol w="1498294">
                  <a:extLst>
                    <a:ext uri="{9D8B030D-6E8A-4147-A177-3AD203B41FA5}">
                      <a16:colId xmlns:a16="http://schemas.microsoft.com/office/drawing/2014/main" val="1060180566"/>
                    </a:ext>
                  </a:extLst>
                </a:gridCol>
                <a:gridCol w="1972019">
                  <a:extLst>
                    <a:ext uri="{9D8B030D-6E8A-4147-A177-3AD203B41FA5}">
                      <a16:colId xmlns:a16="http://schemas.microsoft.com/office/drawing/2014/main" val="1749671082"/>
                    </a:ext>
                  </a:extLst>
                </a:gridCol>
                <a:gridCol w="870333">
                  <a:extLst>
                    <a:ext uri="{9D8B030D-6E8A-4147-A177-3AD203B41FA5}">
                      <a16:colId xmlns:a16="http://schemas.microsoft.com/office/drawing/2014/main" val="458406283"/>
                    </a:ext>
                  </a:extLst>
                </a:gridCol>
              </a:tblGrid>
              <a:tr h="9289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 ต.ค. 64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 ต.ค. 2564)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18 เม.ย. 65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18 เม.ย.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306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สุโขทัย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2,466,030.99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4.09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2,031,814.54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3.13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-0.96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42259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,005,908.01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7.05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2,955,545.00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6.38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-0.67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798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9,754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028.13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13.41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9,950,049.75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13.20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-0.21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239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6,070,869.77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11.31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6,122,123.52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11.13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-0.18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72815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2,849</a:t>
                      </a: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,023.93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5.45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3,079,606.39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5.49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0.04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1444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7,189,826.13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7.35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7,969,026.18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7.79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0.44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0123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6,532,900.86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14.88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7,350,744.61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15.42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0.54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6067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,268,193.35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4.85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3,615,078.38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5.39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0.54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3857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,145,047.32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3,283,069.98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5.77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0.59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838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89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endParaRPr lang="en-GB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600" b="1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,845,927.64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11.72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8,105,744.34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12.35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0.63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9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330377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88519" y="2180519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3/2565 เมื่อวันอังคารที่ 29 มีนาคม 2565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68092" y="2198189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104199" y="3169221"/>
            <a:ext cx="59392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ครั้งที่ 3/2565 เมื่อวันอังคารที่ 29 มีนาคม 2565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80300" y="314824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4093539" y="3973247"/>
            <a:ext cx="5949935" cy="121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พ.ศ. 2565</a:t>
            </a:r>
          </a:p>
          <a:p>
            <a:pPr algn="thaiDist">
              <a:lnSpc>
                <a:spcPct val="130000"/>
              </a:lnSpc>
              <a:spcAft>
                <a:spcPts val="10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รายงานผลการดำเนินงานการประเมินผลการดำเนินงานทุนหมุนเวียน ประจำปีบัญชี 2565 กองทุนพัฒนาบทบาทสตรี กรมการพัฒนาชุมชน</a:t>
            </a:r>
            <a:endParaRPr lang="th-TH" sz="1400" spc="-8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5" name="กลุ่ม 34"/>
          <p:cNvGrpSpPr/>
          <p:nvPr/>
        </p:nvGrpSpPr>
        <p:grpSpPr>
          <a:xfrm>
            <a:off x="180300" y="401650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3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76927" y="1183442"/>
                <a:ext cx="4082923" cy="461963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3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7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7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8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9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9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8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7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88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12417" y="751132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แผนผังลำดับงาน: ตัวเชื่อมต่อ 68"/>
          <p:cNvSpPr/>
          <p:nvPr/>
        </p:nvSpPr>
        <p:spPr>
          <a:xfrm>
            <a:off x="8692483" y="3971243"/>
            <a:ext cx="1303136" cy="12261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3" name="กลุ่ม 162"/>
          <p:cNvGrpSpPr/>
          <p:nvPr/>
        </p:nvGrpSpPr>
        <p:grpSpPr>
          <a:xfrm>
            <a:off x="2224314" y="892572"/>
            <a:ext cx="5737395" cy="1113436"/>
            <a:chOff x="2490006" y="1783778"/>
            <a:chExt cx="8681348" cy="1576315"/>
          </a:xfrm>
        </p:grpSpPr>
        <p:sp>
          <p:nvSpPr>
            <p:cNvPr id="167" name="แผนผังลําดับงาน: กระบวนการ 166"/>
            <p:cNvSpPr/>
            <p:nvPr/>
          </p:nvSpPr>
          <p:spPr>
            <a:xfrm>
              <a:off x="2490006" y="2746464"/>
              <a:ext cx="1931436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3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301,495,500.00</a:t>
              </a:r>
            </a:p>
          </p:txBody>
        </p:sp>
        <p:sp>
          <p:nvSpPr>
            <p:cNvPr id="168" name="ลบ 167"/>
            <p:cNvSpPr/>
            <p:nvPr/>
          </p:nvSpPr>
          <p:spPr>
            <a:xfrm>
              <a:off x="4422470" y="2897976"/>
              <a:ext cx="521042" cy="247135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9" name="แผนผังลําดับงาน: กระบวนการ 168"/>
            <p:cNvSpPr/>
            <p:nvPr/>
          </p:nvSpPr>
          <p:spPr>
            <a:xfrm>
              <a:off x="7488600" y="2723538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175</a:t>
              </a:r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,922,587.95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0" name="แผนผังลําดับงาน: กระบวนการ 169"/>
            <p:cNvSpPr/>
            <p:nvPr/>
          </p:nvSpPr>
          <p:spPr>
            <a:xfrm>
              <a:off x="4942482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125,572,912.05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1" name="เท่ากับ 170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3" name="กล่องข้อความ 172"/>
            <p:cNvSpPr txBox="1"/>
            <p:nvPr/>
          </p:nvSpPr>
          <p:spPr>
            <a:xfrm>
              <a:off x="9817469" y="1783778"/>
              <a:ext cx="1353885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41.65</a:t>
              </a: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2251993" y="2527362"/>
            <a:ext cx="5746200" cy="1101270"/>
            <a:chOff x="2402511" y="1801001"/>
            <a:chExt cx="8694670" cy="1559092"/>
          </a:xfrm>
        </p:grpSpPr>
        <p:sp>
          <p:nvSpPr>
            <p:cNvPr id="154" name="แผนผังลําดับงาน: กระบวนการ 153"/>
            <p:cNvSpPr/>
            <p:nvPr/>
          </p:nvSpPr>
          <p:spPr>
            <a:xfrm>
              <a:off x="2402511" y="2746464"/>
              <a:ext cx="2018930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143</a:t>
              </a:r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,000,000.00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ลบ 154"/>
            <p:cNvSpPr/>
            <p:nvPr/>
          </p:nvSpPr>
          <p:spPr>
            <a:xfrm>
              <a:off x="4422470" y="2897976"/>
              <a:ext cx="521042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6" name="แผนผังลําดับงาน: กระบวนการ 155"/>
            <p:cNvSpPr/>
            <p:nvPr/>
          </p:nvSpPr>
          <p:spPr>
            <a:xfrm>
              <a:off x="7488599" y="2723538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50,185,181.00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แผนผังลําดับงาน: กระบวนการ 156"/>
            <p:cNvSpPr/>
            <p:nvPr/>
          </p:nvSpPr>
          <p:spPr>
            <a:xfrm>
              <a:off x="4942480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92,814,819.00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8" name="เท่ากับ 157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0" name="กล่องข้อความ 159"/>
            <p:cNvSpPr txBox="1"/>
            <p:nvPr/>
          </p:nvSpPr>
          <p:spPr>
            <a:xfrm>
              <a:off x="9562839" y="1801001"/>
              <a:ext cx="1534342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64.91</a:t>
              </a: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37" name="กลุ่ม 136"/>
          <p:cNvGrpSpPr/>
          <p:nvPr/>
        </p:nvGrpSpPr>
        <p:grpSpPr>
          <a:xfrm>
            <a:off x="2184920" y="4180825"/>
            <a:ext cx="5869510" cy="1073406"/>
            <a:chOff x="2300981" y="1705953"/>
            <a:chExt cx="8881245" cy="1519642"/>
          </a:xfrm>
        </p:grpSpPr>
        <p:sp>
          <p:nvSpPr>
            <p:cNvPr id="141" name="แผนผังลําดับงาน: กระบวนการ 140"/>
            <p:cNvSpPr/>
            <p:nvPr/>
          </p:nvSpPr>
          <p:spPr>
            <a:xfrm>
              <a:off x="2300981" y="2611967"/>
              <a:ext cx="2138427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600,000,000.00</a:t>
              </a:r>
            </a:p>
          </p:txBody>
        </p:sp>
        <p:sp>
          <p:nvSpPr>
            <p:cNvPr id="142" name="ลบ 141"/>
            <p:cNvSpPr/>
            <p:nvPr/>
          </p:nvSpPr>
          <p:spPr>
            <a:xfrm>
              <a:off x="4404501" y="2813918"/>
              <a:ext cx="521041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3" name="แผนผังลําดับงาน: กระบวนการ 142"/>
            <p:cNvSpPr/>
            <p:nvPr/>
          </p:nvSpPr>
          <p:spPr>
            <a:xfrm>
              <a:off x="7488596" y="2589039"/>
              <a:ext cx="2078910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423,824,152.95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4" name="แผนผังลําดับงาน: กระบวนการ 143"/>
            <p:cNvSpPr/>
            <p:nvPr/>
          </p:nvSpPr>
          <p:spPr>
            <a:xfrm>
              <a:off x="4906501" y="2604091"/>
              <a:ext cx="2089278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620,671,347.05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9668770" y="1716665"/>
              <a:ext cx="1373209" cy="1428446"/>
            </a:xfrm>
            <a:prstGeom prst="ellipse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7" name="กล่องข้อความ 146"/>
            <p:cNvSpPr txBox="1"/>
            <p:nvPr/>
          </p:nvSpPr>
          <p:spPr>
            <a:xfrm>
              <a:off x="9719051" y="1705953"/>
              <a:ext cx="1463175" cy="132024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 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dirty="0" smtClean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67.05</a:t>
              </a: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79" name="แผนผังลําดับงาน: กระบวนการ 178"/>
          <p:cNvSpPr/>
          <p:nvPr/>
        </p:nvSpPr>
        <p:spPr>
          <a:xfrm>
            <a:off x="8744958" y="1666372"/>
            <a:ext cx="1396200" cy="649139"/>
          </a:xfrm>
          <a:prstGeom prst="flowChart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,044,495,500.00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0" name="แผนผังลําดับงาน: กระบวนการ 179"/>
          <p:cNvSpPr/>
          <p:nvPr/>
        </p:nvSpPr>
        <p:spPr>
          <a:xfrm>
            <a:off x="8751741" y="2337629"/>
            <a:ext cx="1396200" cy="649139"/>
          </a:xfrm>
          <a:prstGeom prst="flowChart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620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,671,347.05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1" name="แผนผังลําดับงาน: กระบวนการ 180"/>
          <p:cNvSpPr/>
          <p:nvPr/>
        </p:nvSpPr>
        <p:spPr>
          <a:xfrm>
            <a:off x="8749142" y="3005302"/>
            <a:ext cx="1396200" cy="649139"/>
          </a:xfrm>
          <a:prstGeom prst="flowChartProcess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423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,824,152.95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3" name="เท่ากับ 182"/>
          <p:cNvSpPr/>
          <p:nvPr/>
        </p:nvSpPr>
        <p:spPr>
          <a:xfrm>
            <a:off x="5287657" y="4921025"/>
            <a:ext cx="356187" cy="248087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" name="สี่เหลี่ยมผืนผ้ามุมมน 189"/>
          <p:cNvSpPr/>
          <p:nvPr/>
        </p:nvSpPr>
        <p:spPr>
          <a:xfrm>
            <a:off x="7493001" y="5330666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 เมษายน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829AEA-E2B0-4557-8557-E39BAF22F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71889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03346F66-E84C-406B-8B6C-CD2F9F71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61" y="231551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78C4336A-083D-4329-BCBB-B66469234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412367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6750E1-3E75-42B1-9BAF-7B5F5CAB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35" y="3749621"/>
            <a:ext cx="960768" cy="5586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66" name="ตัวเชื่อมต่อตรง 65"/>
          <p:cNvCxnSpPr/>
          <p:nvPr/>
        </p:nvCxnSpPr>
        <p:spPr>
          <a:xfrm>
            <a:off x="1" y="2217429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>
            <a:off x="1" y="3868168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แผนผังลำดับงาน: ตัวเชื่อมต่อ 68"/>
          <p:cNvSpPr/>
          <p:nvPr/>
        </p:nvSpPr>
        <p:spPr>
          <a:xfrm>
            <a:off x="8766279" y="4026076"/>
            <a:ext cx="1152128" cy="1107890"/>
          </a:xfrm>
          <a:prstGeom prst="flowChartConnector">
            <a:avLst/>
          </a:prstGeom>
          <a:solidFill>
            <a:srgbClr val="0A1D3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8751741" y="4144506"/>
            <a:ext cx="118762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</a:t>
            </a:r>
          </a:p>
          <a:p>
            <a:pPr algn="ctr">
              <a:lnSpc>
                <a:spcPct val="130000"/>
              </a:lnSpc>
            </a:pPr>
            <a:r>
              <a:rPr lang="th-TH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59.42</a:t>
            </a:r>
            <a:endParaRPr lang="th-TH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797C9ABC-67F2-45A0-99B2-F6371B6ED1F8}"/>
              </a:ext>
            </a:extLst>
          </p:cNvPr>
          <p:cNvSpPr/>
          <p:nvPr/>
        </p:nvSpPr>
        <p:spPr>
          <a:xfrm>
            <a:off x="19975" y="1159008"/>
            <a:ext cx="2110642" cy="5671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งบบริหารจัดการกองทุน</a:t>
            </a:r>
          </a:p>
        </p:txBody>
      </p:sp>
      <p:sp>
        <p:nvSpPr>
          <p:cNvPr id="60" name="ลูกศร: รูปห้าเหลี่ยม 59">
            <a:extLst>
              <a:ext uri="{FF2B5EF4-FFF2-40B4-BE49-F238E27FC236}">
                <a16:creationId xmlns:a16="http://schemas.microsoft.com/office/drawing/2014/main" id="{402FC966-7C33-452F-A1FC-3CDC07DC875B}"/>
              </a:ext>
            </a:extLst>
          </p:cNvPr>
          <p:cNvSpPr/>
          <p:nvPr/>
        </p:nvSpPr>
        <p:spPr>
          <a:xfrm>
            <a:off x="32399" y="2777774"/>
            <a:ext cx="2098218" cy="56716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</a:t>
            </a:r>
          </a:p>
        </p:txBody>
      </p:sp>
      <p:sp>
        <p:nvSpPr>
          <p:cNvPr id="61" name="ลูกศร: รูปห้าเหลี่ยม 60">
            <a:extLst>
              <a:ext uri="{FF2B5EF4-FFF2-40B4-BE49-F238E27FC236}">
                <a16:creationId xmlns:a16="http://schemas.microsoft.com/office/drawing/2014/main" id="{F5A23B8C-CE1D-474F-BED6-7F539F8C0A58}"/>
              </a:ext>
            </a:extLst>
          </p:cNvPr>
          <p:cNvSpPr/>
          <p:nvPr/>
        </p:nvSpPr>
        <p:spPr>
          <a:xfrm>
            <a:off x="41207" y="4580021"/>
            <a:ext cx="1970617" cy="567164"/>
          </a:xfrm>
          <a:prstGeom prst="homePlate">
            <a:avLst/>
          </a:prstGeom>
          <a:solidFill>
            <a:srgbClr val="F1AB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เงินหมุนเวียน</a:t>
            </a:r>
          </a:p>
        </p:txBody>
      </p:sp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id="{C30B8B93-1D37-4173-973D-070EBA8CE819}"/>
              </a:ext>
            </a:extLst>
          </p:cNvPr>
          <p:cNvSpPr/>
          <p:nvPr/>
        </p:nvSpPr>
        <p:spPr>
          <a:xfrm>
            <a:off x="3961554" y="830746"/>
            <a:ext cx="1174030" cy="554624"/>
          </a:xfrm>
          <a:prstGeom prst="wedgeEllipseCallout">
            <a:avLst/>
          </a:prstGeom>
          <a:solidFill>
            <a:srgbClr val="E1ECC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75" name="คำบรรยายภาพ: วงรี 74">
            <a:extLst>
              <a:ext uri="{FF2B5EF4-FFF2-40B4-BE49-F238E27FC236}">
                <a16:creationId xmlns:a16="http://schemas.microsoft.com/office/drawing/2014/main" id="{E98F3297-48D2-414F-9952-E3758316CD8A}"/>
              </a:ext>
            </a:extLst>
          </p:cNvPr>
          <p:cNvSpPr/>
          <p:nvPr/>
        </p:nvSpPr>
        <p:spPr>
          <a:xfrm>
            <a:off x="2400856" y="833216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6" name="คำบรรยายภาพ: วงรี 75">
            <a:extLst>
              <a:ext uri="{FF2B5EF4-FFF2-40B4-BE49-F238E27FC236}">
                <a16:creationId xmlns:a16="http://schemas.microsoft.com/office/drawing/2014/main" id="{DAC356F8-AF59-4EE9-BAF0-716F4F407749}"/>
              </a:ext>
            </a:extLst>
          </p:cNvPr>
          <p:cNvSpPr/>
          <p:nvPr/>
        </p:nvSpPr>
        <p:spPr>
          <a:xfrm>
            <a:off x="2340021" y="4067169"/>
            <a:ext cx="1174030" cy="554624"/>
          </a:xfrm>
          <a:prstGeom prst="wedgeEllipseCallout">
            <a:avLst/>
          </a:prstGeom>
          <a:solidFill>
            <a:srgbClr val="E7B7B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7" name="คำบรรยายภาพ: วงรี 76">
            <a:extLst>
              <a:ext uri="{FF2B5EF4-FFF2-40B4-BE49-F238E27FC236}">
                <a16:creationId xmlns:a16="http://schemas.microsoft.com/office/drawing/2014/main" id="{1AA5B1F7-4901-45E4-868E-036B0C132952}"/>
              </a:ext>
            </a:extLst>
          </p:cNvPr>
          <p:cNvSpPr/>
          <p:nvPr/>
        </p:nvSpPr>
        <p:spPr>
          <a:xfrm>
            <a:off x="3971949" y="4067169"/>
            <a:ext cx="1174030" cy="554624"/>
          </a:xfrm>
          <a:prstGeom prst="wedgeEllipseCallout">
            <a:avLst/>
          </a:prstGeom>
          <a:solidFill>
            <a:srgbClr val="E7B7B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86" name="Shape 861">
            <a:extLst>
              <a:ext uri="{FF2B5EF4-FFF2-40B4-BE49-F238E27FC236}">
                <a16:creationId xmlns:a16="http://schemas.microsoft.com/office/drawing/2014/main" id="{1E8FD52D-C350-4ADC-8AC0-B7841EE2C341}"/>
              </a:ext>
            </a:extLst>
          </p:cNvPr>
          <p:cNvSpPr>
            <a:spLocks/>
          </p:cNvSpPr>
          <p:nvPr/>
        </p:nvSpPr>
        <p:spPr>
          <a:xfrm>
            <a:off x="8742651" y="813921"/>
            <a:ext cx="1397373" cy="832371"/>
          </a:xfrm>
          <a:custGeom>
            <a:avLst/>
            <a:gdLst/>
            <a:ahLst/>
            <a:cxnLst/>
            <a:rect l="0" t="0" r="0" b="0"/>
            <a:pathLst>
              <a:path w="4000110" h="1869756" extrusionOk="0">
                <a:moveTo>
                  <a:pt x="1890652" y="0"/>
                </a:moveTo>
                <a:cubicBezTo>
                  <a:pt x="2217929" y="0"/>
                  <a:pt x="2506477" y="188157"/>
                  <a:pt x="2676865" y="474341"/>
                </a:cubicBezTo>
                <a:lnTo>
                  <a:pt x="2694436" y="507161"/>
                </a:lnTo>
                <a:lnTo>
                  <a:pt x="2744447" y="502199"/>
                </a:lnTo>
                <a:cubicBezTo>
                  <a:pt x="2979073" y="502199"/>
                  <a:pt x="3185933" y="619185"/>
                  <a:pt x="3308084" y="797118"/>
                </a:cubicBezTo>
                <a:lnTo>
                  <a:pt x="3327030" y="831469"/>
                </a:lnTo>
                <a:lnTo>
                  <a:pt x="3424169" y="821831"/>
                </a:lnTo>
                <a:cubicBezTo>
                  <a:pt x="3742252" y="821831"/>
                  <a:pt x="4000110" y="1075591"/>
                  <a:pt x="4000110" y="1388618"/>
                </a:cubicBezTo>
                <a:cubicBezTo>
                  <a:pt x="4000110" y="1545132"/>
                  <a:pt x="3935646" y="1686828"/>
                  <a:pt x="3831421" y="1789397"/>
                </a:cubicBezTo>
                <a:lnTo>
                  <a:pt x="3792643" y="1820882"/>
                </a:lnTo>
                <a:lnTo>
                  <a:pt x="3794605" y="1840036"/>
                </a:lnTo>
                <a:lnTo>
                  <a:pt x="3791561" y="1869756"/>
                </a:lnTo>
                <a:lnTo>
                  <a:pt x="134460" y="1869756"/>
                </a:lnTo>
                <a:lnTo>
                  <a:pt x="110337" y="1830681"/>
                </a:lnTo>
                <a:cubicBezTo>
                  <a:pt x="39970" y="1703206"/>
                  <a:pt x="0" y="1557123"/>
                  <a:pt x="0" y="1401852"/>
                </a:cubicBezTo>
                <a:cubicBezTo>
                  <a:pt x="0" y="904987"/>
                  <a:pt x="409294" y="502199"/>
                  <a:pt x="914184" y="502199"/>
                </a:cubicBezTo>
                <a:cubicBezTo>
                  <a:pt x="945740" y="502199"/>
                  <a:pt x="976922" y="503772"/>
                  <a:pt x="1007654" y="506844"/>
                </a:cubicBezTo>
                <a:lnTo>
                  <a:pt x="1081130" y="517880"/>
                </a:lnTo>
                <a:lnTo>
                  <a:pt x="1104440" y="474341"/>
                </a:lnTo>
                <a:cubicBezTo>
                  <a:pt x="1274827" y="188157"/>
                  <a:pt x="1563375" y="0"/>
                  <a:pt x="1890652" y="0"/>
                </a:cubicBezTo>
                <a:close/>
              </a:path>
            </a:pathLst>
          </a:custGeom>
          <a:solidFill>
            <a:srgbClr val="FF7575">
              <a:alpha val="7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rPr>
              <a:t>                     ภาพรวม</a:t>
            </a:r>
            <a:endParaRPr sz="2000" b="1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</p:txBody>
      </p:sp>
      <p:sp>
        <p:nvSpPr>
          <p:cNvPr id="94" name="Rounded Rectangle 32">
            <a:extLst>
              <a:ext uri="{FF2B5EF4-FFF2-40B4-BE49-F238E27FC236}">
                <a16:creationId xmlns:a16="http://schemas.microsoft.com/office/drawing/2014/main" id="{250F3B67-3EEF-442C-95CB-A5FD9F721AF6}"/>
              </a:ext>
            </a:extLst>
          </p:cNvPr>
          <p:cNvSpPr/>
          <p:nvPr/>
        </p:nvSpPr>
        <p:spPr>
          <a:xfrm>
            <a:off x="8024655" y="1679072"/>
            <a:ext cx="701618" cy="658557"/>
          </a:xfrm>
          <a:prstGeom prst="roundRect">
            <a:avLst/>
          </a:prstGeom>
          <a:solidFill>
            <a:srgbClr val="FFB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95" name="Rounded Rectangle 32">
            <a:extLst>
              <a:ext uri="{FF2B5EF4-FFF2-40B4-BE49-F238E27FC236}">
                <a16:creationId xmlns:a16="http://schemas.microsoft.com/office/drawing/2014/main" id="{43F58A7D-08BD-460E-AEFB-5A813951BE54}"/>
              </a:ext>
            </a:extLst>
          </p:cNvPr>
          <p:cNvSpPr/>
          <p:nvPr/>
        </p:nvSpPr>
        <p:spPr>
          <a:xfrm>
            <a:off x="8041034" y="2342871"/>
            <a:ext cx="701618" cy="658557"/>
          </a:xfrm>
          <a:prstGeom prst="roundRect">
            <a:avLst/>
          </a:prstGeom>
          <a:solidFill>
            <a:srgbClr val="FFCD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6" name="Rounded Rectangle 32">
            <a:extLst>
              <a:ext uri="{FF2B5EF4-FFF2-40B4-BE49-F238E27FC236}">
                <a16:creationId xmlns:a16="http://schemas.microsoft.com/office/drawing/2014/main" id="{E24CB249-E957-4483-A679-84395F3DAE8E}"/>
              </a:ext>
            </a:extLst>
          </p:cNvPr>
          <p:cNvSpPr/>
          <p:nvPr/>
        </p:nvSpPr>
        <p:spPr>
          <a:xfrm>
            <a:off x="8041034" y="3003793"/>
            <a:ext cx="701618" cy="658557"/>
          </a:xfrm>
          <a:prstGeom prst="roundRect">
            <a:avLst/>
          </a:prstGeom>
          <a:solidFill>
            <a:srgbClr val="FFE7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spc="-8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97" name="คำบรรยายภาพ: วงรี 96">
            <a:extLst>
              <a:ext uri="{FF2B5EF4-FFF2-40B4-BE49-F238E27FC236}">
                <a16:creationId xmlns:a16="http://schemas.microsoft.com/office/drawing/2014/main" id="{0EE2B286-FCCF-4ABB-B065-1F903C7DADEA}"/>
              </a:ext>
            </a:extLst>
          </p:cNvPr>
          <p:cNvSpPr/>
          <p:nvPr/>
        </p:nvSpPr>
        <p:spPr>
          <a:xfrm>
            <a:off x="3878955" y="2459051"/>
            <a:ext cx="1174030" cy="55462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9" name="คำบรรยายภาพ: วงรี 98">
            <a:extLst>
              <a:ext uri="{FF2B5EF4-FFF2-40B4-BE49-F238E27FC236}">
                <a16:creationId xmlns:a16="http://schemas.microsoft.com/office/drawing/2014/main" id="{7AFA30A6-47A1-440A-A359-8003280AB845}"/>
              </a:ext>
            </a:extLst>
          </p:cNvPr>
          <p:cNvSpPr/>
          <p:nvPr/>
        </p:nvSpPr>
        <p:spPr>
          <a:xfrm>
            <a:off x="2318257" y="2461521"/>
            <a:ext cx="1174030" cy="55462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23" name="คำบรรยายภาพ: สี่เหลี่ยมมุมมน 22">
            <a:extLst>
              <a:ext uri="{FF2B5EF4-FFF2-40B4-BE49-F238E27FC236}">
                <a16:creationId xmlns:a16="http://schemas.microsoft.com/office/drawing/2014/main" id="{56DEB560-74E9-485B-9BBD-20E2BA1EBAD1}"/>
              </a:ext>
            </a:extLst>
          </p:cNvPr>
          <p:cNvSpPr/>
          <p:nvPr/>
        </p:nvSpPr>
        <p:spPr>
          <a:xfrm>
            <a:off x="5742770" y="2522916"/>
            <a:ext cx="936594" cy="45196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1" name="คำบรรยายภาพ: สี่เหลี่ยมมุมมน 100">
            <a:extLst>
              <a:ext uri="{FF2B5EF4-FFF2-40B4-BE49-F238E27FC236}">
                <a16:creationId xmlns:a16="http://schemas.microsoft.com/office/drawing/2014/main" id="{5A3E0220-7E68-4303-8F6E-1C6F1D67CD78}"/>
              </a:ext>
            </a:extLst>
          </p:cNvPr>
          <p:cNvSpPr/>
          <p:nvPr/>
        </p:nvSpPr>
        <p:spPr>
          <a:xfrm>
            <a:off x="5668525" y="914365"/>
            <a:ext cx="936594" cy="451961"/>
          </a:xfrm>
          <a:prstGeom prst="wedgeRoundRectCallout">
            <a:avLst/>
          </a:prstGeom>
          <a:solidFill>
            <a:srgbClr val="E1ECCF"/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2" name="คำบรรยายภาพ: สี่เหลี่ยมมุมมน 101">
            <a:extLst>
              <a:ext uri="{FF2B5EF4-FFF2-40B4-BE49-F238E27FC236}">
                <a16:creationId xmlns:a16="http://schemas.microsoft.com/office/drawing/2014/main" id="{12E01017-6B12-4436-A659-9BA5CA808EB5}"/>
              </a:ext>
            </a:extLst>
          </p:cNvPr>
          <p:cNvSpPr/>
          <p:nvPr/>
        </p:nvSpPr>
        <p:spPr>
          <a:xfrm>
            <a:off x="5741319" y="4123343"/>
            <a:ext cx="936594" cy="451961"/>
          </a:xfrm>
          <a:prstGeom prst="wedgeRoundRectCallout">
            <a:avLst/>
          </a:prstGeom>
          <a:solidFill>
            <a:srgbClr val="E7B7B7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</p:spTree>
    <p:extLst>
      <p:ext uri="{BB962C8B-B14F-4D97-AF65-F5344CB8AC3E}">
        <p14:creationId xmlns:p14="http://schemas.microsoft.com/office/powerpoint/2010/main" val="35156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4" name="แผนภูมิ 6">
            <a:extLst>
              <a:ext uri="{FF2B5EF4-FFF2-40B4-BE49-F238E27FC236}">
                <a16:creationId xmlns:a16="http://schemas.microsoft.com/office/drawing/2014/main" id="{4D507F14-92E4-42C7-BD6A-1457974F0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80576"/>
              </p:ext>
            </p:extLst>
          </p:nvPr>
        </p:nvGraphicFramePr>
        <p:xfrm>
          <a:off x="637458" y="629920"/>
          <a:ext cx="8577663" cy="46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27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56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2073" y="2447396"/>
            <a:ext cx="10795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altLang="th-TH" sz="2333"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4" name="Chart 23"/>
          <p:cNvGraphicFramePr/>
          <p:nvPr>
            <p:extLst>
              <p:ext uri="{D42A27DB-BD31-4B8C-83A1-F6EECF244321}">
                <p14:modId xmlns:p14="http://schemas.microsoft.com/office/powerpoint/2010/main" val="4100261936"/>
              </p:ext>
            </p:extLst>
          </p:nvPr>
        </p:nvGraphicFramePr>
        <p:xfrm>
          <a:off x="1" y="529612"/>
          <a:ext cx="10159999" cy="553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38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7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1" cy="370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อันดับแรก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9254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25534"/>
              </p:ext>
            </p:extLst>
          </p:nvPr>
        </p:nvGraphicFramePr>
        <p:xfrm>
          <a:off x="101356" y="55332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10,113,870.00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9,722,478.00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96.13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13,989,790.00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13,250,132.00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94.71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11,729,160.00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11,060,429.00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94.30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สุโขทัย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13,964,590.00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13,029,922.00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93.31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9,634,410.00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8,985,699.41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93.27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11,891,210.00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11,030,513.80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92.76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12,319,990.00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11,401,680.00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92.55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เชียงราย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16,089,780.00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14,701,966.00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91.37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12,510,480.00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11,409,379.67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91.20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ราชบุรี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14,155,840.00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12,904,079.29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91.16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0" cy="370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อันดับสุดท้าย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9254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94871"/>
              </p:ext>
            </p:extLst>
          </p:nvPr>
        </p:nvGraphicFramePr>
        <p:xfrm>
          <a:off x="201958" y="576149"/>
          <a:ext cx="9726454" cy="45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058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13,447,390.00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3,032,432.03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22.55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ภูเก็ต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6,034,770.00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1,212,218.00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20.09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สิงห์บุรี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10,478,960.00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1,919,749.65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18.32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เพชรบุรี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11,823,160.00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2,033,615.54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17.20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กระบี่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9,752,060.00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1,639,178.76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16.81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11,999,260.00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1,892,826.80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15.77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13,184,140.00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1,913,655.69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14.51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8,452,580.00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1,110,076.85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13.13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8,273,720.00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661,331.65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7.99</a:t>
                      </a:r>
                    </a:p>
                  </a:txBody>
                  <a:tcPr marL="57150" marR="57150" marT="0" marB="0" anchor="ctr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8,072,370.00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277,532.43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3.44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</a:t>
            </a:r>
            <a:r>
              <a:rPr lang="en-GB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รายงานผลการดำเนินงานการประเมินผลการดำเนินงานทุนหมุนเวียน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ประจำปีบัญชี 2565 กองทุนพัฒนาบทบาทสตรี กรมการพัฒนาชุมชน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  <a:p>
            <a:pPr algn="ctr">
              <a:lnSpc>
                <a:spcPct val="130000"/>
              </a:lnSpc>
            </a:pP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6428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96001"/>
              </p:ext>
            </p:extLst>
          </p:nvPr>
        </p:nvGraphicFramePr>
        <p:xfrm>
          <a:off x="0" y="606203"/>
          <a:ext cx="10142520" cy="5108796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2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8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11710"/>
              </p:ext>
            </p:extLst>
          </p:nvPr>
        </p:nvGraphicFramePr>
        <p:xfrm>
          <a:off x="2" y="1689734"/>
          <a:ext cx="5254495" cy="402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74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774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74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68.50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71.50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7747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22.89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88606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b="0" i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b="0" i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มีหนี้ครบกำหนดชำระตามสัญญาในปีบัญชี</a:t>
                      </a:r>
                      <a:r>
                        <a:rPr lang="th-TH" sz="12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 (1 ต.ค. 2564 - 31 มี.ค. 2565)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จำนวน </a:t>
                      </a:r>
                      <a:r>
                        <a:rPr lang="th-TH" sz="120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1,870,295,640.04</a:t>
                      </a:r>
                      <a:r>
                        <a:rPr lang="th-TH" sz="1200" b="0" i="0" u="none" strike="noStrike" kern="1200" cap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บาท </a:t>
                      </a:r>
                      <a:r>
                        <a:rPr lang="th-TH" sz="1200" b="0" i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r>
                        <a:rPr lang="th-TH" sz="12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</a:t>
                      </a:r>
                      <a:r>
                        <a:rPr lang="en-US" sz="12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428,108,351.45</a:t>
                      </a:r>
                      <a:r>
                        <a:rPr lang="th-TH" sz="1200" b="0" i="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200" b="0" i="0" u="none" strike="noStrike" kern="1200" cap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</a:t>
                      </a:r>
                      <a:r>
                        <a:rPr lang="th-TH" sz="120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คิดเป็นร้อยละ 22.89</a:t>
                      </a:r>
                      <a:endParaRPr lang="th-TH" sz="1200" b="1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 โดยลดอัตราดอกเบี้ยเงินกู้และอัตราดอกเบี้ยผิดนัด ตามประกาศคณะกรรมการฯ          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มีการติดตามและรายงานผลการบริหารจัดการหนี้ ทั้ง 76 จังหวัด </a:t>
                      </a:r>
                      <a:b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และกรุงเทพมหานคร ผ่านระบบวิดิทัศน์ทางไกล (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 Conference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ลงพื้นที่ติดตามสนับสนุนและแก้ไขปัญหาตามแนวทางการบริหารจัดการหนี้ ระหว่างวันที่ 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-11 มีนาคม 2565 ณ สำนักงานพัฒนาชุมชนจังหวัดอำนาจเจริญ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                ศรีสะเกษ และอุบลราชธานี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397619245"/>
              </p:ext>
            </p:extLst>
          </p:nvPr>
        </p:nvGraphicFramePr>
        <p:xfrm>
          <a:off x="5254497" y="1024569"/>
          <a:ext cx="4888023" cy="469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1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182036"/>
              </p:ext>
            </p:extLst>
          </p:nvPr>
        </p:nvGraphicFramePr>
        <p:xfrm>
          <a:off x="0" y="695929"/>
          <a:ext cx="10142520" cy="5019070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3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 </a:t>
                      </a:r>
                      <a:endParaRPr lang="th-TH" sz="1200" b="1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61561"/>
              </p:ext>
            </p:extLst>
          </p:nvPr>
        </p:nvGraphicFramePr>
        <p:xfrm>
          <a:off x="2" y="1850834"/>
          <a:ext cx="5254495" cy="402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204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93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9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5693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12.31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9509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4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เงินที่ได้รับอนุมัติตามสัญญากู้ยืมในปีบัญชี 2556 - 2565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ณ วันที่ 31 มีนาคม 2565 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จำนวน 16,263,444,242.69 บาท รับชำระคืน จำนวน 11,106,123,853.37 บาท คงเหลือ จำนวน 5,072,214,813.78 บาท เป็นหนี้เกินกำหนดชำระ                                  จำนวน 5,157,320,389.32 บาท คิดเป็นร้อยละ 12.31 ของลูกหนี้คงเหลือ 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ดำเนินการแนวทางในการบริหารจัดการหนี้,</a:t>
                      </a:r>
                      <a:r>
                        <a:rPr lang="th-TH" sz="11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ช่วยเหลือบรรเทาความเดือนร้อนให้แก่ลูกหนี้ โดยลดอัตราดอกเบี้ยเงินกู้และอัตราดอกเบี้ยผิดนัด ตามประกาศ                             คณะกรรมการฯ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ติดตามหนี้ค้างชำระ กรณีหนี้ที่จะขาดอายุความ เพื่อเร่งรัดติดตามและป้องกัน        มิให้หนี้ขาดอายุความ มิให้เกิดหนี้เสียและหนี้สูญ  </a:t>
                      </a:r>
                      <a:endParaRPr lang="en-US" sz="11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10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2846512"/>
              </p:ext>
            </p:extLst>
          </p:nvPr>
        </p:nvGraphicFramePr>
        <p:xfrm>
          <a:off x="5254497" y="1277957"/>
          <a:ext cx="4781869" cy="443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97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68522"/>
              </p:ext>
            </p:extLst>
          </p:nvPr>
        </p:nvGraphicFramePr>
        <p:xfrm>
          <a:off x="8740" y="606203"/>
          <a:ext cx="10142520" cy="4985352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2.1 การดำเนินงานตามแผนพัฒนาระบบฐานข้อมูลสารสนเทศ     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05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เพื่อการประเมินผลลัพธ์และผลกระทบของทุนหมุนเวียน (ตัวชี้วัดร่วม)</a:t>
                      </a:r>
                      <a:endParaRPr lang="th-TH" sz="105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15433"/>
              </p:ext>
            </p:extLst>
          </p:nvPr>
        </p:nvGraphicFramePr>
        <p:xfrm>
          <a:off x="-7955" y="1816912"/>
          <a:ext cx="5241195" cy="380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502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974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375845"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                แผนพัฒนาระบบฐานข้อมูลฯ ประจำปี               บัญชี 2565</a:t>
                      </a:r>
                      <a:endParaRPr lang="en-US" sz="8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 ร้อยละ </a:t>
                      </a:r>
                      <a:r>
                        <a:rPr lang="en-US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70</a:t>
                      </a: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บัญชี 2565</a:t>
                      </a:r>
                      <a:endParaRPr lang="en-US" sz="8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</a:t>
                      </a: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 บัญชี 2565</a:t>
                      </a:r>
                      <a:endParaRPr lang="en-US" sz="8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th-TH" sz="80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               พัฒนาระบบฐานข้อมูลฯ ประจำปี                 บัญชี 2565</a:t>
                      </a:r>
                      <a:endParaRPr lang="en-US" sz="8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ผ่านค่าเกณฑ์วัดระดับ 4                                    ทุนหมุนเวียนดำเนินงานบรรลุตามเป้าหมายของแผนพัฒนาระบบฐานข้อมูลฯ ประจำปี                                  บัญชี 2565                              ได้ร้อยละ 100 </a:t>
                      </a:r>
                      <a:endParaRPr lang="en-US" sz="8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6403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ประชุมทบทวนแผนพัฒนาระบบฐานข้อมูลสารสนเทศเพื่อการประเมินผลลัพธ์และผลกระทบของทุนหมุนเวียน ระยะ 3 ปี (พ.ศ. 2563 - 2565) และแผนพัฒนาระบบฐานข้อมูลฯ                              ระจำปีบัญชี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 มา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ศึกษาและเก็บรวบรวมข้อมูลความต้องการของผู้ใช้งาน นำมาวิเคราะห์และออกแบบเพื่อนำไปพัฒนาระบบฐานข้อมูลฯ ให้ตอบสนองผู้ใช้งาน และดำเนินการให้บรรลุตามเป้าหมายของแผนพัฒนาระบบสารสนเทศเพื่อการประเมินผลลัพธ์และผลกระทบของทุนหมุนเวียน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th-TH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endParaRPr lang="en-US" sz="12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จะดำเนินการจัดเตรียมเครื่องมือที่ใช้ในการพัฒนาระบบฐานข้อมูลต่อไป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23411988"/>
              </p:ext>
            </p:extLst>
          </p:nvPr>
        </p:nvGraphicFramePr>
        <p:xfrm>
          <a:off x="5252767" y="1035587"/>
          <a:ext cx="4772581" cy="455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25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82317"/>
              </p:ext>
            </p:extLst>
          </p:nvPr>
        </p:nvGraphicFramePr>
        <p:xfrm>
          <a:off x="8740" y="606203"/>
          <a:ext cx="10142520" cy="5108797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ความพึงพอใจ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057360"/>
              </p:ext>
            </p:extLst>
          </p:nvPr>
        </p:nvGraphicFramePr>
        <p:xfrm>
          <a:off x="-5908" y="1689404"/>
          <a:ext cx="5241195" cy="40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208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9743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4EDEB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58354"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1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888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จัดส่งแบบสอบถามความพึงพอใจของสมาชิกกองทุนพัฒนาบทบาทสตรี ต่อการดำเนินงานกองทุนพัฒนาบทบาทสตรี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แบ่งเป็น 1. เงินอุดหนุน 2.เงินทุนหมุนเวียน ให้จังหวัดและกรุงเทพมหานคร ดำเนินการผลิตและจัดเก็บข้อมูล                            ตามจำนวนกลุ่มเป้าหมายที่กำหนด </a:t>
                      </a:r>
                    </a:p>
                    <a:p>
                      <a:pPr algn="thaiDist"/>
                      <a:r>
                        <a:rPr lang="th-TH" sz="14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จะดำเนินติดตามแบบสอบถามความพึงพอใจของสมาชิกกองทุนพัฒนาบทบาทสตรีจากจังหวัด และกรุงเทพมหานคร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เพื่อนำมาวิเคราะห์และประเมินผล                ซึ่งกำหนดให้ส่งคืนกรมการพัฒนาชุมชน ภายในวันที่ 20 กรกฎาคม 2565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5905900"/>
              </p:ext>
            </p:extLst>
          </p:nvPr>
        </p:nvGraphicFramePr>
        <p:xfrm>
          <a:off x="5453349" y="1145754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7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9" name="กลุ่ม 34"/>
          <p:cNvGrpSpPr/>
          <p:nvPr/>
        </p:nvGrpSpPr>
        <p:grpSpPr>
          <a:xfrm>
            <a:off x="175177" y="1280886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3442"/>
                <a:ext cx="4082923" cy="461963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48359" y="1292493"/>
            <a:ext cx="5939275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2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รายงานผลตามประกาศคณะกรรมการบริหารกองทุนพัฒนาบทบาทสตรี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</p:txBody>
      </p:sp>
      <p:grpSp>
        <p:nvGrpSpPr>
          <p:cNvPr id="37" name="กลุ่ม 49"/>
          <p:cNvGrpSpPr/>
          <p:nvPr/>
        </p:nvGrpSpPr>
        <p:grpSpPr>
          <a:xfrm>
            <a:off x="144619" y="2642858"/>
            <a:ext cx="3777054" cy="527030"/>
            <a:chOff x="183411" y="1623282"/>
            <a:chExt cx="3548355" cy="47432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8" name="กลุ่ม 50"/>
            <p:cNvGrpSpPr/>
            <p:nvPr/>
          </p:nvGrpSpPr>
          <p:grpSpPr>
            <a:xfrm>
              <a:off x="183411" y="1623282"/>
              <a:ext cx="3548355" cy="474327"/>
              <a:chOff x="349185" y="1165561"/>
              <a:chExt cx="4672182" cy="474327"/>
            </a:xfrm>
          </p:grpSpPr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439842" y="1165561"/>
                <a:ext cx="4581525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สี่เหลี่ยมผืนผ้ามุมมน 10"/>
              <p:cNvSpPr/>
              <p:nvPr/>
            </p:nvSpPr>
            <p:spPr>
              <a:xfrm>
                <a:off x="367170" y="1177925"/>
                <a:ext cx="4142850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สี่เหลี่ยมผืนผ้ามุมมน 10"/>
              <p:cNvSpPr/>
              <p:nvPr/>
            </p:nvSpPr>
            <p:spPr>
              <a:xfrm>
                <a:off x="349185" y="1165795"/>
                <a:ext cx="4046289" cy="47142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39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สี่เหลี่ยมผืนผ้า 1"/>
          <p:cNvSpPr/>
          <p:nvPr/>
        </p:nvSpPr>
        <p:spPr>
          <a:xfrm>
            <a:off x="4056228" y="2570573"/>
            <a:ext cx="5931406" cy="20043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10 ตามประกาศคณะกรรมการบริหารกองทุนพัฒนาบทบาทสตรี </a:t>
            </a:r>
            <a:b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และอัตราดอกเบี้ยผิดนัดกองทุนพัฒนาบทบาทสตรี พ.ศ. 2563 (ฉบับที่ 4)</a:t>
            </a:r>
          </a:p>
          <a:p>
            <a:pPr algn="thaiDist">
              <a:lnSpc>
                <a:spcPct val="150000"/>
              </a:lnSpc>
              <a:spcAft>
                <a:spcPts val="2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รายงานผลการดำเนินงานตามตัวชี้วัดที่ 3.3 ระดับความสำเร็จของการดำเนินงาน </a:t>
            </a:r>
            <a:r>
              <a:rPr lang="th-TH" sz="14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เพื่อปรับปรุงกระบวนการในการปฏิบัติงาน เพื่อให้งบการเงินของกองทุนฯ ได้รับการรับรอง </a:t>
            </a:r>
          </a:p>
        </p:txBody>
      </p:sp>
    </p:spTree>
    <p:extLst>
      <p:ext uri="{BB962C8B-B14F-4D97-AF65-F5344CB8AC3E}">
        <p14:creationId xmlns:p14="http://schemas.microsoft.com/office/powerpoint/2010/main" val="469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82661"/>
              </p:ext>
            </p:extLst>
          </p:nvPr>
        </p:nvGraphicFramePr>
        <p:xfrm>
          <a:off x="8740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2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2.3 </a:t>
                      </a:r>
                      <a:r>
                        <a:rPr lang="th-TH" sz="120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ระดับผลสำเร็จของการพัฒนาคุณภาพชีวิตของผู้เข้าร่วม   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โครงการที่ได้รับการสนับสนุนจากกองทุนฯ</a:t>
                      </a:r>
                      <a:endParaRPr lang="en-US" sz="12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14862"/>
              </p:ext>
            </p:extLst>
          </p:nvPr>
        </p:nvGraphicFramePr>
        <p:xfrm>
          <a:off x="-5908" y="1674170"/>
          <a:ext cx="5271972" cy="403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897606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8599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13032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23234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81648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4883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88913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ผลลัพธ์ของผู้เข้าร่วมโครงการที่ได้รับ               การสนับสนุนจากกองทุนฯ สำหรับ               การดำเนินโครงการ                 ที่ผ่านมา</a:t>
                      </a:r>
                      <a:endParaRPr lang="th-TH" sz="8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 ได้แก่                                     มีรายได้เพิ่มขึ้นผลงาน/ผลิตภัณฑ์ได้รับการยอมรับ ได้รับ การคุ้มครองและพิทักษ์สิทธิสตรี การมีสวัสดิภาพ หรือสวัสดิการที่ดีขึ้นของการพัฒนา อย่างน้อย                1 ใน 4 ข้อ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</a:t>
                      </a:r>
                      <a:r>
                        <a:rPr lang="th-TH" sz="8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แสดงผลลัพธ์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ถึงครอบครัวสมาชิก</a:t>
                      </a:r>
                      <a:r>
                        <a:rPr lang="th-TH" sz="8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กองทุนฯ มี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จำนวนโครงการ </a:t>
                      </a:r>
                      <a:r>
                        <a:rPr lang="th-TH" sz="8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มีการดำเนินการเมื่อ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 2563 </a:t>
                      </a:r>
                      <a:r>
                        <a:rPr lang="th-TH" sz="75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แสดงคุณภาพ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ชีวิตที่ดีและผ่านเกณฑ์                  การประเมินที่กำหนด อย่าง</a:t>
                      </a:r>
                      <a:r>
                        <a:rPr lang="th-TH" sz="8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น้อย 2 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 4 ข้อ </a:t>
                      </a:r>
                      <a:r>
                        <a:rPr lang="th-TH" sz="8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</a:t>
                      </a:r>
                      <a:r>
                        <a:rPr lang="th-TH" sz="8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8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80</a:t>
                      </a:r>
                      <a:r>
                        <a:rPr lang="th-TH" sz="8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ของโครงการทั้งหมด</a:t>
                      </a:r>
                      <a:endParaRPr lang="en-US" sz="8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  ได้ร้อยละ 90 ของโครงการทั้งหมด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      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ได้ร้อยละ 100 ของโครงการทั้งหมด</a:t>
                      </a:r>
                      <a:endParaRPr lang="en-US" sz="8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35636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กำหนดติดตามและประเมินผลลัพธ์ของผู้เข้าร่วมโครงการที่ได้รับการสนับสนุน                     จากกองทุนที่ดำเนินการในปีบัญชี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2563 โดยครอบคลุมทั้ง 76 จังหวัด ทั้งสิ้น 11,098 โครงการ                            คิดเป็นร้อยละ 10 ของโครงการทั้งหมดในจังหวัดนั้นๆ จำนวนทั้งสิ้น 1,110 โครงการ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ฯ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ดำเนินการออกแบบเครื่องมือการประเมินผลตัวชี้วัดที่ </a:t>
                      </a:r>
                      <a:r>
                        <a:rPr lang="en-US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จัดทำฐานข้อมูลโครงการที่ได้รับการสนับสนุนจากกองทุนฯ 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แผนการติดตาม และกำหนดกลุ่มเป้าหมาย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ในการจัดเก็บข้อมูล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6804343"/>
              </p:ext>
            </p:extLst>
          </p:nvPr>
        </p:nvGraphicFramePr>
        <p:xfrm>
          <a:off x="5552501" y="1068636"/>
          <a:ext cx="4599543" cy="46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9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8147"/>
              </p:ext>
            </p:extLst>
          </p:nvPr>
        </p:nvGraphicFramePr>
        <p:xfrm>
          <a:off x="8740" y="606203"/>
          <a:ext cx="10142520" cy="5111551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27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3.1 ระดับความสำเร็จในการติดตามและประเมินผล          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การดำเนินงานตามวัตถุประสงค์ของกองทุนฯ</a:t>
                      </a:r>
                      <a:endParaRPr lang="th-TH" sz="12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56561"/>
              </p:ext>
            </p:extLst>
          </p:nvPr>
        </p:nvGraphicFramePr>
        <p:xfrm>
          <a:off x="8742" y="1667373"/>
          <a:ext cx="5235285" cy="4067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217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7054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97175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60</a:t>
                      </a:r>
                      <a:endParaRPr lang="th-TH" sz="8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70</a:t>
                      </a:r>
                      <a:endParaRPr lang="th-TH" sz="8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80</a:t>
                      </a:r>
                      <a:endParaRPr lang="th-TH" sz="8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90</a:t>
                      </a:r>
                      <a:endParaRPr lang="th-TH" sz="8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100</a:t>
                      </a:r>
                      <a:endParaRPr lang="th-TH" sz="8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54664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0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0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จัดทำแบบประเมินผลลัพธ์จากการสนับสนุนเงินกองทุนฯ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ตาม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วัตถุประสงค์ของกองทุนฯ        แบ่งเป็น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เชิงปริมาณ โดยใช้แบบสอบถามกลุ่มเป้าหมาย ได้แก่ กลุ่มอาชีพสมาชิกกองทุนฯ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ที่ได้รับการสนับสนนุนเงินทุนหมุนเวียน ในปีบํญชี 2564 จำนวน 11,688 โครงการ 2.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เชิงคุณภาพ โดยการสัมภาษณ์และสนทนากลุ่ม(แบบมีโครงสร้าง)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ในพื้นที่ 4 ภาค รวม 12 จังหวัด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0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อยู่ระหว่าการจัดส่งแบบประเมินผลลัพฯและคู่มือการประเมินฯ ให้กลุ่มเป้าหมาย พร้อมกำหนดระยะเวลาให้กลุ่มเป้าหมายส่งคืน และประมวลผลแบบประเมินฯ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27706152"/>
              </p:ext>
            </p:extLst>
          </p:nvPr>
        </p:nvGraphicFramePr>
        <p:xfrm>
          <a:off x="5461303" y="947450"/>
          <a:ext cx="4689957" cy="478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96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44428"/>
              </p:ext>
            </p:extLst>
          </p:nvPr>
        </p:nvGraphicFramePr>
        <p:xfrm>
          <a:off x="8740" y="705080"/>
          <a:ext cx="10143305" cy="5009920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34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5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95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ระดับผลสำเร็จในการดำเนินการตามแผนงานเพื่อสนับสนุนโครงการส่งเสริมอาชีพ</a:t>
                      </a:r>
                      <a:endParaRPr lang="en-US" sz="95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436226"/>
              </p:ext>
            </p:extLst>
          </p:nvPr>
        </p:nvGraphicFramePr>
        <p:xfrm>
          <a:off x="8739" y="1571347"/>
          <a:ext cx="5251982" cy="414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4330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423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0632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                      ตามแผนงาน                       เพื่อสนับสนุนโครงการส่งเสริมอาชีพ ได้ร้อยละ 80</a:t>
                      </a:r>
                      <a:endParaRPr lang="th-TH" sz="10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เพื่อสนับสนุนโครงการส่งเสริมอาชีพ ได้ร้อยละ 85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ได้ร้อยละ 95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</a:t>
                      </a:r>
                    </a:p>
                    <a:p>
                      <a:pPr algn="ctr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6979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ได้รับจัดสรรเงินอุดหนุน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จำนวน 143,000,000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มีเป้าหมายดำเนินการตามแผนงานเพื่อสนับสนุนโครงการส่งเสริมอาชีพ ร้อยละ 20 </a:t>
                      </a:r>
                      <a:b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ของการจัดสรร เงินอุดหนุน เป็นเงินจำนวน 28,600,000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ได้รวบรวมข้อมูลการเบิกจ่ายเงินอุดหนุนตามแผนการดำเนินงานและแผนการใช้จ่ายงบประมาณ ประจำปีบัญชี 2565 และได้ดำเนินวิเคราะห์ข้อมูล ซึ่งเป็นโครงการส่งเสริมอาชีพแก่สมาชิกกองทุนฯ จำนวน 570 โครงการ เป็นเงิน 46,830,097 บาท คิดเป็นร้อยละ 163.74</a:t>
                      </a:r>
                      <a:endParaRPr lang="th-TH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spcBef>
                          <a:spcPts val="600"/>
                        </a:spcBef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จะดำเนินการตามแผนงานเพื่อสนับนุนโครงการส่งเสริมอาชีพ ประจำเดือนพฤษภาคม 2565 ต่อไป และจัดเก็บเอกสารหลักฐานที่เกี่ยวข้อง</a:t>
                      </a:r>
                      <a:endParaRPr lang="en-US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71526387"/>
              </p:ext>
            </p:extLst>
          </p:nvPr>
        </p:nvGraphicFramePr>
        <p:xfrm>
          <a:off x="5244028" y="1453289"/>
          <a:ext cx="4786380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97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88221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95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ระดับความสำเร็จของการดำเนินงานเพื่อปรับปรุงกระบวนการในการปฏิบัติงาน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0" i="0" u="none" strike="noStrike" kern="1200" cap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เพื่อให้งบการเงินของกองทุนฯ</a:t>
                      </a:r>
                      <a:r>
                        <a:rPr lang="th-TH" sz="950" b="0" i="0" u="none" strike="noStrike" kern="1200" cap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ได้รับการรับรอง</a:t>
                      </a:r>
                      <a:endParaRPr lang="en-US" sz="95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8542"/>
              </p:ext>
            </p:extLst>
          </p:nvPr>
        </p:nvGraphicFramePr>
        <p:xfrm>
          <a:off x="16695" y="1560056"/>
          <a:ext cx="5251982" cy="415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405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827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77274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จัดทำแผน                                การดำเนินงาน   กำหหนดให้                 มีนโยบายและแนวทางปฏิบัติสำหรับ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             ที่รัดกุมและเป็นไป                   ในแนวทางเดียวกัน ครอบคลุมประเด็นปัญหาตามข้อสังเกตของ</a:t>
                      </a:r>
                      <a:r>
                        <a:rPr lang="th-TH" sz="7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สตง. </a:t>
                      </a:r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               มีระบบสารสนเทศ           ที่รองรับ กระบวนการดำเนินงานผ่านความเห็นชอบจากคณะกรรมการกองทุน</a:t>
                      </a:r>
                      <a:endParaRPr lang="th-TH" sz="700" b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งบการเงินของกองทุนฯ ได้รับตรวจสอบจากสำนักงาน การตรวจเงินแผ่นดิน สตง.                    ได้ร้อยละ 80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 ของกองทุนฯ ได้รับตรวจสอบจาก สตง.                    ได้ร้อยละ 90</a:t>
                      </a: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 ดำเนินงาน             เพื่อปรับปรุงกระบวนการ ในการปฏิบัติงานเพื่อให้                งบการเงินของกองทุนฯ ได้รับตรวจสอบ                 จาก สตง. ได้ร้อยละ 100</a:t>
                      </a:r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             เพื่อปรับปรุงกระบวนการ             ในการปฏิบัติงานเพื่อให้                งบการเงิน ของกองทุนฯ ได้รับตรวจสอบ จาก สตง.                    ได้ร้อยละ 100 และ                   มีระบบสารสนเทศรองรับทั้งกระบวนการดำเนินงาน</a:t>
                      </a:r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0705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0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0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นำเสนอคณะกรรมการฯ</a:t>
                      </a:r>
                      <a: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เพื่อพิจารณาให้ความเห็นชอบ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แผนการดำเนินงานเพื่อปรับปรุงกระบวน                              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การปฏิบัติงาน เพื่อให้งบการเงินของกองทุนฯ ได้รับการรับรอง ในเดือนเมษายน 2565 ภายใต้ประเด็น                    ดังนี้ 1. กระบวนการบริหารจัดการงบประมาณประจำปี 2. กระบวนการบริหารจัดการสัญญาโครงการ 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กระบวนการติดตามความคืบหน้าของโครงการ 4. กระบวนการบริหารลูกหนี้โครงการ 5. นโยบายและ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แนวทางปฏิบัติในการบริหารลูกหนี้โครงการให้เป็นไปแนวทางเดียวกัน 6. กระบวนการบันทึกบัญชีและ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กระบวนการหลัก 7. แนวทางปฏิบัติในการกำกับติดตามการชำระคืนเงินจากผู้ยืม 8. ระเบบบัญชีการเงิน (</a:t>
                      </a:r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ERP)</a:t>
                      </a:r>
                      <a:endParaRPr lang="en-US" sz="9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9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สกส. ดำเนินการตาม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แผนการดำเนินงานปรับปรุง โดยกำหนดให้มีนโยบายและแนวทางปฏิบัติสำหรับการดำเนินงานที่เป็นไปในแนวทางเดียวกัน ครอบคลุมประเด็นปัญหาตามข้อสังเกตุของสำนักงานการตรวจเงินแผ่นดิน (สตง.) ทั้ง 8 ประเด็น และมีระบบสารสนเทศที่รองรับทั้งกระบวนการการดำเนินงาน</a:t>
                      </a:r>
                      <a:endParaRPr lang="en-US" sz="9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2437526"/>
              </p:ext>
            </p:extLst>
          </p:nvPr>
        </p:nvGraphicFramePr>
        <p:xfrm>
          <a:off x="5285373" y="947450"/>
          <a:ext cx="4629808" cy="4767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13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68720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3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41592"/>
              </p:ext>
            </p:extLst>
          </p:nvPr>
        </p:nvGraphicFramePr>
        <p:xfrm>
          <a:off x="16695" y="1560059"/>
          <a:ext cx="5251982" cy="417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39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700" b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2639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0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                                          ความเสี่ยง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</a:t>
                      </a:r>
                      <a:r>
                        <a:rPr lang="th-TH" sz="1000" b="1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5. </a:t>
                      </a: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    การสื่อสาร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 smtClean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มีการ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เผยแพร่คู่มือการบริหารความเสี่ยงให้กับผู้บริหารและพนักงานในองค์กรทราบ                           มีการกำหนดแผนการบริหารความเสี่ยง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ขณะนี้อยู่ใน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ระหว่างการดำเนินการตามแผนการบริหารความเสี่ยง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 ประจำปีบัญชี 2565 </a:t>
                      </a:r>
                      <a:endParaRPr lang="th-TH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b="0" i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ดำเนินการ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สอบทานรายงานทางการเงินและรายงานที่ไม่ใช่ทางการเงิน โดยการรายงาน                               ผลการดำเนินงานและรายงานทางการเงินและบัญชีให้คณะกรรมการบริหารฯ ทราบ ของไตรมาสที่ 2 ต่อไป                </a:t>
                      </a:r>
                      <a:endParaRPr lang="en-US" sz="10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17671969"/>
              </p:ext>
            </p:extLst>
          </p:nvPr>
        </p:nvGraphicFramePr>
        <p:xfrm>
          <a:off x="5505061" y="1398065"/>
          <a:ext cx="464698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63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11956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30"/>
                        </a:spcAft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38083"/>
              </p:ext>
            </p:extLst>
          </p:nvPr>
        </p:nvGraphicFramePr>
        <p:xfrm>
          <a:off x="16695" y="1398065"/>
          <a:ext cx="5251982" cy="434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549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8518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2. การประชุมปิดตรวจ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3. การปฏิบัติงานตามข้อเสนอแนะ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 smtClean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kern="120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มีการประชุมปิดการตรวจสอบ โดยมี</a:t>
                      </a:r>
                      <a:r>
                        <a:rPr lang="th-TH" sz="1100" kern="1200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ผู้อำนวยการสำนักงานกองทุนพัฒนาบทบาทสตรี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เข้าร่วมประชุมปิดตรวจกับผู้ตรวจสอบภายใน และกำหนดแนวทางการแก้ไขในการปฏิบัติงานตามข้อเสนอแนะครบถ้วน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ดังนี้ 1. การจัดซื้อจ้ดจ้าง 2. การใช้รถยนต์ราชการ                    3. สัญญายืมเงินกองทุนพัฒนาบทบาทสตรี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นำเสนอคณะกรรมการฯ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เพื่อพิจารณา</a:t>
                      </a:r>
                      <a:r>
                        <a:rPr lang="th-TH" sz="11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รายงานผลการปฏิบัตงานตามข้อเสนอแนะ                  ของผู้ตรวจสอบภายในกรมการพัฒนาชุมชนใน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เดือนเมษายน 2565</a:t>
                      </a:r>
                      <a:endParaRPr lang="th-TH" sz="11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spcBef>
                          <a:spcPts val="600"/>
                        </a:spcBef>
                      </a:pPr>
                      <a:r>
                        <a:rPr lang="th-TH" sz="11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สกส.จะดำเนินการรายงานผลการบริหารความเสี่ยงให้แก่ผู้ตรวสอบภายใน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กรมการพัฒนาชุมชนทราบต่อไป</a:t>
                      </a:r>
                      <a:endParaRPr lang="th-TH" sz="1000" b="1" i="0" u="sng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16354004"/>
              </p:ext>
            </p:extLst>
          </p:nvPr>
        </p:nvGraphicFramePr>
        <p:xfrm>
          <a:off x="5505061" y="1398065"/>
          <a:ext cx="464698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1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78740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30"/>
                        </a:spcAft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97706"/>
              </p:ext>
            </p:extLst>
          </p:nvPr>
        </p:nvGraphicFramePr>
        <p:xfrm>
          <a:off x="16695" y="1398065"/>
          <a:ext cx="5251982" cy="434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2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31456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900" b="0" baseline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  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 smtClean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6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ดำเนินการจัดทำ/ทบทวนแผนปฏิบัติการดิจิทัล(ระยะยาว) และแผนประจำปี และ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มีระบบสารสนเทศ                         ที่สนับสนุนการตัดสินใจของผู้บริหาร (</a:t>
                      </a:r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EIS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ซึ่งข้อมูลมีความทันกาล</a:t>
                      </a:r>
                      <a: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, มีระบบสารสนเทศสนับสนุผู้ใช้บริการภายใน ได้แก่ 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โปรแกรมจัดการทะเบียนลูกหนี้ (</a:t>
                      </a:r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Smart Account Receivable Application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ซึ่งเป็นโปรแกรมสำหรับการบริหารงานกองทุนทั้งงานด้านทะเบียนสมาชิก ทะเบียนลูกหนี้ ทะเบียนโครงการ การออกเอกสารต่าง ๆ (หนังสือสัญญา </a:t>
                      </a:r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Bill Payment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/หนังสือแจ้งหนี้/หนังสือทวงหนี้/ใบเสร็จรับเงิน เป็นต้น) และมีระบบสารสนเทศที่สนับสนุนผู้ใช้บริการภายนอกทุนหมุนเวียน ประกอบด้วย 1. เว็บไซต์กองทุนพัฒนาบทบาทสตรี</a:t>
                      </a:r>
                      <a:r>
                        <a:rPr lang="en-US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เว็บไซต์คลังข้อมูลกลุ่มอาชีพของสมาชิกกองทุนพัฒนาบทบาทสตรี ซึ่งเป็นระบบสารสนเทศที่ให้บริการผู้ใช้บริการภายนอกได้เข้าถึงข้อมูลและบริการของกองทุนพัฒนาบทบาทสตรี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9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จะดำเนินการปรับปรุงเพื่อเพิ่มประสิทธิภาพการปฏิบัติงาน ในการนำมาใช้และประเมินผลลัพธ์ตามกลุ่มเป้าหมาย โดยแสดงว่าผลการดำเนินการในระบบดีกว่าหรือเป็นไปตามเป้าหมายอย่างต่อเนื่อง</a:t>
                      </a:r>
                      <a:endParaRPr lang="en-US" sz="9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60009383"/>
              </p:ext>
            </p:extLst>
          </p:nvPr>
        </p:nvGraphicFramePr>
        <p:xfrm>
          <a:off x="5495731" y="1398064"/>
          <a:ext cx="4342332" cy="430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21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8510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65035"/>
              </p:ext>
            </p:extLst>
          </p:nvPr>
        </p:nvGraphicFramePr>
        <p:xfrm>
          <a:off x="16695" y="1337416"/>
          <a:ext cx="5251982" cy="4407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999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499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499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55210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2565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 smtClean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4240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i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2</a:t>
                      </a:r>
                      <a:r>
                        <a:rPr lang="th-TH" sz="10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9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9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ดำเนิน</a:t>
                      </a:r>
                      <a:r>
                        <a:rPr lang="th-TH" sz="9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การจัดประชุมทบทวนแผนปฏิบัติการระยะยาว (3-5 ปี) และแผนปฏิบัติการประจำปีบัญชี 2565, 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9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มีการติดตามผลการปฏิบัติงานที่สำคัญ ทั้งสิ้น 5 ด้าน ประกอบด้วย 1.ด้านการเงิน 2. ด้านที่ไม่ใช่ทางการเงิน                    3. การบริหารความเสี่ยง 4. การบริหารจัดการสารสนเทศ 5. การบริหารทรัพยากรบุคคล</a:t>
                      </a:r>
                      <a:r>
                        <a:rPr lang="th-TH" sz="9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จัดให้มี</a:t>
                      </a:r>
                      <a:r>
                        <a:rPr lang="th-TH" sz="9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การลงนามข้อตกลงการประเมินผลการดำเนินงานทุนหมุนเวียน ประจำปีบัญชี 2565</a:t>
                      </a:r>
                      <a:r>
                        <a:rPr lang="th-TH" sz="9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มีการเปิดเผยข้อมูลสารสนเทศ                   ที่ครบถ้วนถูกต้องและเชื่อถือได้ มีการกำกับดูแลทุนหมุนเวียนของกรรมการฯ</a:t>
                      </a:r>
                      <a:r>
                        <a:rPr lang="th-TH" sz="9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ของไตรมาสที่ 2</a:t>
                      </a:r>
                      <a:endParaRPr lang="th-TH" sz="9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0" i="0" u="non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900" b="0" i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สกส. นำเสนอคณะกรรมการฯ เพื่อพิจารณาร่างแผนปฏิบัติการระยะยาว (3-5 ปี) และแผนปฏิบัติการประจำปีบัญชี 2565 ในเดือนเมษายน 2565</a:t>
                      </a:r>
                      <a:endParaRPr lang="th-TH" sz="900" b="0" i="0" u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ดำเนินการตามที่คณะกรรมการฯ ให้ความเห็นชอบทิศทางยุทธศาสตร์ และเป้าประสงค์ตามข้อสังเกต</a:t>
                      </a:r>
                      <a:b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และข้อเสนอแนะ เพื่อจัดทำ</a:t>
                      </a:r>
                      <a:r>
                        <a:rPr lang="th-TH" sz="9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(3-5 ปี) และแผนปฏิบัติการประจำปีบัญชี 2565 ต่อไป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82492074"/>
              </p:ext>
            </p:extLst>
          </p:nvPr>
        </p:nvGraphicFramePr>
        <p:xfrm>
          <a:off x="5626359" y="1398065"/>
          <a:ext cx="435370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79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59200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spc="-3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-3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spc="-3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5.2 การบริหารงานบุคคล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47327"/>
              </p:ext>
            </p:extLst>
          </p:nvPr>
        </p:nvGraphicFramePr>
        <p:xfrm>
          <a:off x="16695" y="1386615"/>
          <a:ext cx="5251982" cy="432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18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BA5A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BA5A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9633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การประเมินผลการปฏิบัติงาน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ด้านการบริหารทรัพยากรบุคคล ประจำปีบัญชี 2565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 smtClean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118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0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algn="thaiDist"/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มีการกำหนดตัวชี้วัดในการดำเนินงานสำหรับบุคลากรทุกระดับ ดังนี้ 1. ระดับผู้บริหารระดับสูง เช่น พัฒนาการจังหวัด 2. ระดับผู้บริหารสายงาน เช่น ผู้อำนวยการกลุ่ม 3. ระดับปฏิบัติการ เช่น ข้าราชการ พนักงานกองทุน ลูกจ้างชั่วคราว พนักงานจ้างเหมาบริการ และใช้ในการประเมินผล                      การปฏิบัติงานเป็นประจำทุกปี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สกส.ได้ดำเนินงานตามแผนปฏิบัติการฯ ประจำปีบัญชี 2565 จำนวน 6 แผนงาน จากทั้งหมด 20   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โครงการ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ยังไม่มีการจัดทำ/ทบทวนแผนการบริหารทรัพยากรบุคคล (ระยะยาว) และแผนปฏิบัติการฯ ประจำปีบัญชี 2566</a:t>
                      </a:r>
                      <a:endParaRPr lang="en-US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0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อยู่ระหว่างการจัดเตรียมทบทวน</a:t>
                      </a:r>
                      <a:r>
                        <a:rPr lang="th-TH" sz="10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(3-5 ปี) และแผนปฏิบัติการประจำปีบัญชี 2565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01473883"/>
              </p:ext>
            </p:extLst>
          </p:nvPr>
        </p:nvGraphicFramePr>
        <p:xfrm>
          <a:off x="5533053" y="1398065"/>
          <a:ext cx="4447009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50122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0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(1) ร้อยละการใช้จ่ายงบลงทุนเทียบกับแผนการใช้จ่ายงบลงทุน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38220"/>
              </p:ext>
            </p:extLst>
          </p:nvPr>
        </p:nvGraphicFramePr>
        <p:xfrm>
          <a:off x="16695" y="1793386"/>
          <a:ext cx="5251982" cy="39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474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i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9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9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023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6099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3,912,300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เบิกจ่ายได้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3,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764,419 บาท คิดเป็นร้อยละ 96.22  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u="non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เร่งรัดการใช้จ่ายตามมติ ครม. ร้อยละ 100 ภายในมิถุนายน 2565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44499795"/>
              </p:ext>
            </p:extLst>
          </p:nvPr>
        </p:nvGraphicFramePr>
        <p:xfrm>
          <a:off x="5516979" y="1408922"/>
          <a:ext cx="4394719" cy="423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7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/>
        </p:nvGrpSpPr>
        <p:grpSpPr>
          <a:xfrm>
            <a:off x="181192" y="3340841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44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46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45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9" name="กลุ่ม 49"/>
          <p:cNvGrpSpPr/>
          <p:nvPr/>
        </p:nvGrpSpPr>
        <p:grpSpPr>
          <a:xfrm>
            <a:off x="144619" y="1067280"/>
            <a:ext cx="3777054" cy="527030"/>
            <a:chOff x="183411" y="1623282"/>
            <a:chExt cx="3548355" cy="47432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0" name="กลุ่ม 50"/>
            <p:cNvGrpSpPr/>
            <p:nvPr/>
          </p:nvGrpSpPr>
          <p:grpSpPr>
            <a:xfrm>
              <a:off x="183411" y="1623282"/>
              <a:ext cx="3548355" cy="474327"/>
              <a:chOff x="349185" y="1165561"/>
              <a:chExt cx="4672182" cy="474327"/>
            </a:xfrm>
          </p:grpSpPr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439842" y="1165561"/>
                <a:ext cx="4581525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สี่เหลี่ยมผืนผ้ามุมมน 10"/>
              <p:cNvSpPr/>
              <p:nvPr/>
            </p:nvSpPr>
            <p:spPr>
              <a:xfrm>
                <a:off x="367170" y="1177925"/>
                <a:ext cx="4142850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สี่เหลี่ยมผืนผ้ามุมมน 10"/>
              <p:cNvSpPr/>
              <p:nvPr/>
            </p:nvSpPr>
            <p:spPr>
              <a:xfrm>
                <a:off x="349185" y="1165795"/>
                <a:ext cx="4046289" cy="47142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51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5" name="สี่เหลี่ยมผืนผ้า 1"/>
          <p:cNvSpPr/>
          <p:nvPr/>
        </p:nvSpPr>
        <p:spPr>
          <a:xfrm>
            <a:off x="4122903" y="1067280"/>
            <a:ext cx="5931406" cy="764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2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รายงานผลการดำเนินงานตามตัวชี้วัดที่ 4.2 การตรวจสอบภายใน</a:t>
            </a:r>
            <a:endParaRPr lang="th-TH" sz="1400" dirty="0"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  <a:p>
            <a:pPr algn="thaiDist">
              <a:lnSpc>
                <a:spcPct val="150000"/>
              </a:lnSpc>
            </a:pPr>
            <a:r>
              <a:rPr lang="en-GB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ร่างแผนปฏิบัติการระยะ </a:t>
            </a:r>
            <a:r>
              <a:rPr lang="en-US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ปี (พ.ศ. </a:t>
            </a:r>
            <a:r>
              <a:rPr lang="en-US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2566 - 2570) 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GB" sz="1400" spc="-40" dirty="0"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</p:txBody>
      </p:sp>
      <p:sp>
        <p:nvSpPr>
          <p:cNvPr id="56" name="สี่เหลี่ยมผืนผ้า 1"/>
          <p:cNvSpPr/>
          <p:nvPr/>
        </p:nvSpPr>
        <p:spPr>
          <a:xfrm>
            <a:off x="4200858" y="3299178"/>
            <a:ext cx="5931406" cy="10874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spcAft>
                <a:spcPts val="200"/>
              </a:spcAft>
            </a:pP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รายงานการโอนขายบิลงบประมาณ ประจำปีงบประมาณ พ.ศ.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400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6.2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รายงานของบประมาณเงินอุดหนุน และเงินทุนหมุนเวียน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เพิ่มเติม </a:t>
            </a:r>
            <a:b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2565 </a:t>
            </a:r>
            <a:endParaRPr lang="en-GB" sz="1400" spc="-4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63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39876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1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(2) ร้อยละการใช้จ่ายภาพรวมเทียบกับแผนการใช้จ่ายภาพรวม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51115"/>
              </p:ext>
            </p:extLst>
          </p:nvPr>
        </p:nvGraphicFramePr>
        <p:xfrm>
          <a:off x="16695" y="1813277"/>
          <a:ext cx="5251982" cy="394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323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i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0542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69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th-TH" sz="1200" b="0" i="0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1,044,495,500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ผลการเบิกจ่าย 546,918,618.94 บาท คิดเป็นร้อยละ 52.36 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endParaRPr lang="th-TH" sz="1200" b="1" u="sng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เร่งรัดการใช้จ่ายได้ตามมติ ครม. ร้อยละ 77 ภายในไตรมาสที่ 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27176226"/>
              </p:ext>
            </p:extLst>
          </p:nvPr>
        </p:nvGraphicFramePr>
        <p:xfrm>
          <a:off x="5561045" y="1398065"/>
          <a:ext cx="4419018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3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55289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ข้อมูล</a:t>
                      </a:r>
                      <a:r>
                        <a:rPr lang="th-TH" sz="140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วันที่ 10 เมษายน 2565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spc="-3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-3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spc="-3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b="1" spc="-30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การดำเนินงานตามนโยบายรัฐ/กระทรวงการคลัง</a:t>
                      </a:r>
                      <a:endParaRPr lang="th-TH" sz="1100" spc="-3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ตัวชี้วัดที่ 6.2 การจ่ายเงินและการรับเงินของทุนหมุนเวียนผ่านระบบ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อิเล็กทรอนิกส์</a:t>
                      </a:r>
                      <a:endParaRPr lang="th-TH" sz="110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86933"/>
              </p:ext>
            </p:extLst>
          </p:nvPr>
        </p:nvGraphicFramePr>
        <p:xfrm>
          <a:off x="-7955" y="1577895"/>
          <a:ext cx="5285034" cy="42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30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993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7536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210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1433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48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009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8322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และ                           รับเงินผ่านระบบอิเล็กทรอนิกส์                         ไม่ครบถ้วน                ทุกกิจกรรม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700" b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ทุนหมุนเวียนสามารถดำเนินการจ่ายเงินและรับเงินผ่านระบบอิเล็กทรอนิกส์ได้ร้อยละ 100 ของกิจกรรมทั้งหมด</a:t>
                      </a:r>
                      <a:endParaRPr lang="en-US" sz="900" b="0" i="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7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38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200" b="1" i="0" u="sng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ในปีบัญชี 256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สำนักงานกองทุนพัฒนาบทบาทสตรี สามารถดำเนินการต่อเนื่องในด้านการจ่ายเงินและการรับเงินผ่านระบบ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 Online </a:t>
                      </a: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ได้ครบถ้วนในกิจกรรมด้านการรับ - การจ่ายเงิน</a:t>
                      </a:r>
                      <a:endParaRPr lang="en-US" sz="12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เดือนเมษายน</a:t>
                      </a:r>
                      <a:r>
                        <a:rPr lang="th-TH" sz="12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  </a:t>
                      </a:r>
                      <a:endParaRPr lang="th-TH" sz="1000" kern="12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 รายงานผลการดำเนินงานการประเมินผลการดำเนินงานทุนหมุนเวียน ประจำปี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41112015"/>
              </p:ext>
            </p:extLst>
          </p:nvPr>
        </p:nvGraphicFramePr>
        <p:xfrm>
          <a:off x="5596569" y="958467"/>
          <a:ext cx="4383494" cy="470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2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 วิธีการ และเงื่อนไขเกี่ยวกับการลดอัตราดอกเบี้ยเงินกู้และอัตราดอกเบี้ย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                               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352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975319"/>
              </p:ext>
            </p:extLst>
          </p:nvPr>
        </p:nvGraphicFramePr>
        <p:xfrm>
          <a:off x="285044" y="1754641"/>
          <a:ext cx="9575799" cy="2333377"/>
        </p:xfrm>
        <a:graphic>
          <a:graphicData uri="http://schemas.openxmlformats.org/drawingml/2006/table">
            <a:tbl>
              <a:tblPr firstRow="1" firstCol="1" bandRow="1"/>
              <a:tblGrid>
                <a:gridCol w="818091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217384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118005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29184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2099365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5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500" b="0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ยกเลิกเข้าร่วมมาตรการ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608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237,638,877.71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2,347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1,381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212,181,757.16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2,700,751.04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397,175.37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89,955,633.25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17,021,033.03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12 เมษายน 2565</a:t>
            </a: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10 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8225"/>
              </p:ext>
            </p:extLst>
          </p:nvPr>
        </p:nvGraphicFramePr>
        <p:xfrm>
          <a:off x="412042" y="1183115"/>
          <a:ext cx="9310255" cy="4443750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37082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414,498.88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เชียงราย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462,651.00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609,360.00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1,131,958.00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133,708.39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น่าน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198,960.00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ภูเก็ต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237,276.60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ระยอง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7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470,483.00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423,111.00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428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6285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10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6285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10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814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61294"/>
              </p:ext>
            </p:extLst>
          </p:nvPr>
        </p:nvGraphicFramePr>
        <p:xfrm>
          <a:off x="412042" y="1183115"/>
          <a:ext cx="9310255" cy="4443750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37082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แพร่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197,118.09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อุดรธานี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339,555.18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120,992.00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ปัตตานี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504,731.00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นครปฐม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53,553.00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676,481.19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 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ขอนแก่น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261,203.94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323,320.29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41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68,842.00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4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0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53137"/>
              </p:ext>
            </p:extLst>
          </p:nvPr>
        </p:nvGraphicFramePr>
        <p:xfrm>
          <a:off x="294592" y="1294043"/>
          <a:ext cx="9583386" cy="4022260"/>
        </p:xfrm>
        <a:graphic>
          <a:graphicData uri="http://schemas.openxmlformats.org/drawingml/2006/table">
            <a:tbl>
              <a:tblPr/>
              <a:tblGrid>
                <a:gridCol w="1491874">
                  <a:extLst>
                    <a:ext uri="{9D8B030D-6E8A-4147-A177-3AD203B41FA5}">
                      <a16:colId xmlns:a16="http://schemas.microsoft.com/office/drawing/2014/main" val="2500304518"/>
                    </a:ext>
                  </a:extLst>
                </a:gridCol>
                <a:gridCol w="2798314">
                  <a:extLst>
                    <a:ext uri="{9D8B030D-6E8A-4147-A177-3AD203B41FA5}">
                      <a16:colId xmlns:a16="http://schemas.microsoft.com/office/drawing/2014/main" val="636350540"/>
                    </a:ext>
                  </a:extLst>
                </a:gridCol>
                <a:gridCol w="2090306">
                  <a:extLst>
                    <a:ext uri="{9D8B030D-6E8A-4147-A177-3AD203B41FA5}">
                      <a16:colId xmlns:a16="http://schemas.microsoft.com/office/drawing/2014/main" val="1097220334"/>
                    </a:ext>
                  </a:extLst>
                </a:gridCol>
                <a:gridCol w="3202892">
                  <a:extLst>
                    <a:ext uri="{9D8B030D-6E8A-4147-A177-3AD203B41FA5}">
                      <a16:colId xmlns:a16="http://schemas.microsoft.com/office/drawing/2014/main" val="2466094848"/>
                    </a:ext>
                  </a:extLst>
                </a:gridCol>
              </a:tblGrid>
              <a:tr h="42322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4641"/>
                  </a:ext>
                </a:extLst>
              </a:tr>
              <a:tr h="423226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89048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393,890.00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24672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กาญจนบุรี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288,590.19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16761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ราชบุรี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1,746,973.00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497389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611,934.00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69521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37,517.46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99939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836,985.03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909907"/>
                  </a:ext>
                </a:extLst>
              </a:tr>
              <a:tr h="39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953,110.12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2458"/>
                  </a:ext>
                </a:extLst>
              </a:tr>
              <a:tr h="3969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11,496,803.36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78469"/>
                  </a:ext>
                </a:extLst>
              </a:tr>
            </a:tbl>
          </a:graphicData>
        </a:graphic>
      </p:graphicFrame>
      <p:sp>
        <p:nvSpPr>
          <p:cNvPr id="15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1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657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10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สี่เหลี่ยมผืนผ้า 8"/>
          <p:cNvSpPr/>
          <p:nvPr/>
        </p:nvSpPr>
        <p:spPr>
          <a:xfrm>
            <a:off x="-1814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23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รายงานผลการดำเนินงานตามตัวชี้วัดที่ 3.3 ระดับความสำเร็จของการดำเนินงาน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เพื่อปรับปรุงกระบวนการในการปฏิบัติงาน เพื่อให้งบการเงินของกองทุนฯ ได้รับการรับรอง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566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06767" y="1148300"/>
            <a:ext cx="2982984" cy="5107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t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เรื่องเดิม</a:t>
            </a: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25090" y="2236137"/>
            <a:ext cx="82350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tabLst>
                <a:tab pos="825467" algn="l"/>
              </a:tabLs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พรบ.ทุนหมุนเวียน พ.ศ. 2558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ส่วนที่ 6 การประเมินผล มาตรา 31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ให้กรมบัญชีกลาง</a:t>
            </a:r>
            <a:b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หน้าที่ประเมินผลการดำเนินงานทุนหมุนเวียนที่ไม่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มีสถานะ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เป็นนิติบุคคลเป็นประจำทุกปี โดยต้องประเมินในด้านการเงิน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ปฏิบัติการ การสนองประโยชน์ต่อผู้มีส่วนได้ส่วน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เสีย 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ทุนหมุนเวียน การปฏิบัติงานของคณะกรรมการบริหาร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ผู้บริหาร</a:t>
            </a:r>
            <a:b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พนักงาน และลูกจ้าง ด้านอื่นๆ ตามที่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คณะกรรมการประกาศ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502699" y="1678774"/>
            <a:ext cx="780087" cy="48005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</a:p>
        </p:txBody>
      </p: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EC31AFE-7CBB-4421-9624-B7A06F88500C}"/>
              </a:ext>
            </a:extLst>
          </p:cNvPr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48" name="กลุ่ม 1">
              <a:extLst>
                <a:ext uri="{FF2B5EF4-FFF2-40B4-BE49-F238E27FC236}">
                  <a16:creationId xmlns:a16="http://schemas.microsoft.com/office/drawing/2014/main" id="{80B6C4A4-1719-49A5-9303-B017948A4811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51" name="Picture 20">
                <a:extLst>
                  <a:ext uri="{FF2B5EF4-FFF2-40B4-BE49-F238E27FC236}">
                    <a16:creationId xmlns:a16="http://schemas.microsoft.com/office/drawing/2014/main" id="{B658F2F3-A949-4B08-A280-E293F982F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52" name="Picture 21">
                <a:extLst>
                  <a:ext uri="{FF2B5EF4-FFF2-40B4-BE49-F238E27FC236}">
                    <a16:creationId xmlns:a16="http://schemas.microsoft.com/office/drawing/2014/main" id="{7491A849-5CA6-4D42-8221-B7623C34D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53" name="กลุ่ม 1">
                <a:extLst>
                  <a:ext uri="{FF2B5EF4-FFF2-40B4-BE49-F238E27FC236}">
                    <a16:creationId xmlns:a16="http://schemas.microsoft.com/office/drawing/2014/main" id="{A6F9DBF2-19EA-4468-A3B3-DBEB973240E1}"/>
                  </a:ext>
                </a:extLst>
              </p:cNvPr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63" name="Picture 35">
                  <a:extLst>
                    <a:ext uri="{FF2B5EF4-FFF2-40B4-BE49-F238E27FC236}">
                      <a16:creationId xmlns:a16="http://schemas.microsoft.com/office/drawing/2014/main" id="{37B006C8-E770-47CD-959A-F15E0CF51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64" name="Picture 36">
                  <a:extLst>
                    <a:ext uri="{FF2B5EF4-FFF2-40B4-BE49-F238E27FC236}">
                      <a16:creationId xmlns:a16="http://schemas.microsoft.com/office/drawing/2014/main" id="{7523FDB3-C6C3-46F0-94E9-357B57DA3A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00558285-E87B-4D40-8277-6B3749613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5850125-E84B-4D9E-9B9B-89DC39A2F2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56" name="กลุ่ม 7">
                <a:extLst>
                  <a:ext uri="{FF2B5EF4-FFF2-40B4-BE49-F238E27FC236}">
                    <a16:creationId xmlns:a16="http://schemas.microsoft.com/office/drawing/2014/main" id="{F8CC7163-25BE-4BD7-A2EE-675B1019456B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60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A81A4C07-5417-4118-B893-4F498943A5C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1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5E395C1D-01C7-4747-BCE0-F3066BB42F57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2" name="รูปแบบอิสระ: รูปร่าง 32">
                  <a:extLst>
                    <a:ext uri="{FF2B5EF4-FFF2-40B4-BE49-F238E27FC236}">
                      <a16:creationId xmlns:a16="http://schemas.microsoft.com/office/drawing/2014/main" id="{974BB668-3DC2-4CC1-81B0-62ED3B8137E8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7" name="กลุ่ม 4">
                <a:extLst>
                  <a:ext uri="{FF2B5EF4-FFF2-40B4-BE49-F238E27FC236}">
                    <a16:creationId xmlns:a16="http://schemas.microsoft.com/office/drawing/2014/main" id="{BE274186-53A5-4E8E-83B5-34489897DD3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58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D80534CA-A2E8-4301-B38B-7557D17486F2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59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5E02C2C6-FD72-4696-BE46-678EA68B3D6A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D4D57E63-E0AA-4A80-B6F3-A42605712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6F8FA962-08C5-42CD-82A1-09C92AFBEE12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5" name="Group 62">
            <a:extLst>
              <a:ext uri="{FF2B5EF4-FFF2-40B4-BE49-F238E27FC236}">
                <a16:creationId xmlns:a16="http://schemas.microsoft.com/office/drawing/2014/main" id="{973B481D-D41F-495C-8487-0D830A423A9B}"/>
              </a:ext>
            </a:extLst>
          </p:cNvPr>
          <p:cNvGrpSpPr/>
          <p:nvPr/>
        </p:nvGrpSpPr>
        <p:grpSpPr>
          <a:xfrm>
            <a:off x="0" y="-19200"/>
            <a:ext cx="10261117" cy="769597"/>
            <a:chOff x="-23581" y="300"/>
            <a:chExt cx="10261117" cy="947334"/>
          </a:xfrm>
        </p:grpSpPr>
        <p:grpSp>
          <p:nvGrpSpPr>
            <p:cNvPr id="66" name="กลุ่ม 52">
              <a:extLst>
                <a:ext uri="{FF2B5EF4-FFF2-40B4-BE49-F238E27FC236}">
                  <a16:creationId xmlns:a16="http://schemas.microsoft.com/office/drawing/2014/main" id="{D5A45E58-9522-4936-A5D8-F05C4BECF7FF}"/>
                </a:ext>
              </a:extLst>
            </p:cNvPr>
            <p:cNvGrpSpPr/>
            <p:nvPr/>
          </p:nvGrpSpPr>
          <p:grpSpPr>
            <a:xfrm>
              <a:off x="-23581" y="300"/>
              <a:ext cx="10193050" cy="947334"/>
              <a:chOff x="-29746" y="-164553"/>
              <a:chExt cx="9173747" cy="852599"/>
            </a:xfrm>
          </p:grpSpPr>
          <p:sp>
            <p:nvSpPr>
              <p:cNvPr id="7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CF9848C8-9D31-44FB-9D4D-659323AC956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2" name="สี่เหลี่ยมผืนผ้า 47">
                <a:extLst>
                  <a:ext uri="{FF2B5EF4-FFF2-40B4-BE49-F238E27FC236}">
                    <a16:creationId xmlns:a16="http://schemas.microsoft.com/office/drawing/2014/main" id="{D91AC40D-35FF-4BB2-9B82-125A1CB82625}"/>
                  </a:ext>
                </a:extLst>
              </p:cNvPr>
              <p:cNvSpPr/>
              <p:nvPr/>
            </p:nvSpPr>
            <p:spPr>
              <a:xfrm>
                <a:off x="-29746" y="-1968"/>
                <a:ext cx="9173747" cy="69001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1A4F0B16-0FE6-4850-8F6D-D67D1472DFF2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4" name="สี่เหลี่ยมผืนผ้า 3">
                <a:extLst>
                  <a:ext uri="{FF2B5EF4-FFF2-40B4-BE49-F238E27FC236}">
                    <a16:creationId xmlns:a16="http://schemas.microsoft.com/office/drawing/2014/main" id="{20633522-ABBB-4C3B-9423-5B9A51E434A8}"/>
                  </a:ext>
                </a:extLst>
              </p:cNvPr>
              <p:cNvSpPr/>
              <p:nvPr/>
            </p:nvSpPr>
            <p:spPr>
              <a:xfrm>
                <a:off x="-29746" y="-164553"/>
                <a:ext cx="9173747" cy="72707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sp>
          <p:nvSpPr>
            <p:cNvPr id="68" name="กล่องข้อความ 8">
              <a:extLst>
                <a:ext uri="{FF2B5EF4-FFF2-40B4-BE49-F238E27FC236}">
                  <a16:creationId xmlns:a16="http://schemas.microsoft.com/office/drawing/2014/main" id="{4E0FE3B6-F38D-4EAC-9E40-58A1E0435CBD}"/>
                </a:ext>
              </a:extLst>
            </p:cNvPr>
            <p:cNvSpPr txBox="1"/>
            <p:nvPr/>
          </p:nvSpPr>
          <p:spPr>
            <a:xfrm>
              <a:off x="7744340" y="124925"/>
              <a:ext cx="249319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5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sp>
        <p:nvSpPr>
          <p:cNvPr id="4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-16836"/>
            <a:ext cx="6235751" cy="68736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300" b="1" spc="-3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รายงานผลการดำเนินงานตามตัวชี้วัดที่ 3.3 ระดับความสำเร็จของการดำเนินงาน </a:t>
            </a:r>
            <a:r>
              <a:rPr lang="th-TH" sz="1300" b="1" spc="-3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300" b="1" spc="-3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spc="-3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</a:t>
            </a: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ปรับปรุงกระบวนการในการปฏิบัติงาน </a:t>
            </a:r>
            <a:r>
              <a:rPr lang="th-TH" sz="1300" b="1" spc="-3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</a:t>
            </a: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งบการเงินของกองทุนฯ ได้รับการรับรอง</a:t>
            </a:r>
          </a:p>
        </p:txBody>
      </p:sp>
      <p:sp>
        <p:nvSpPr>
          <p:cNvPr id="76" name="วงรี 13">
            <a:extLst>
              <a:ext uri="{FF2B5EF4-FFF2-40B4-BE49-F238E27FC236}">
                <a16:creationId xmlns:a16="http://schemas.microsoft.com/office/drawing/2014/main" id="{722B5707-C41F-4885-825E-D2676CEE49E1}"/>
              </a:ext>
            </a:extLst>
          </p:cNvPr>
          <p:cNvSpPr/>
          <p:nvPr/>
        </p:nvSpPr>
        <p:spPr>
          <a:xfrm>
            <a:off x="5944737" y="-233508"/>
            <a:ext cx="1899096" cy="1541268"/>
          </a:xfrm>
          <a:prstGeom prst="ellipse">
            <a:avLst/>
          </a:prstGeom>
          <a:solidFill>
            <a:srgbClr val="FBF7F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pic>
        <p:nvPicPr>
          <p:cNvPr id="77" name="รูปภาพ 65">
            <a:extLst>
              <a:ext uri="{FF2B5EF4-FFF2-40B4-BE49-F238E27FC236}">
                <a16:creationId xmlns:a16="http://schemas.microsoft.com/office/drawing/2014/main" id="{EF9B53AA-6A14-4E04-B937-D6234A306B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68" b="30186"/>
          <a:stretch/>
        </p:blipFill>
        <p:spPr>
          <a:xfrm>
            <a:off x="6486097" y="76729"/>
            <a:ext cx="952848" cy="628627"/>
          </a:xfrm>
          <a:custGeom>
            <a:avLst/>
            <a:gdLst>
              <a:gd name="connsiteX0" fmla="*/ 0 w 1500565"/>
              <a:gd name="connsiteY0" fmla="*/ 0 h 990006"/>
              <a:gd name="connsiteX1" fmla="*/ 1500565 w 1500565"/>
              <a:gd name="connsiteY1" fmla="*/ 0 h 990006"/>
              <a:gd name="connsiteX2" fmla="*/ 1500565 w 1500565"/>
              <a:gd name="connsiteY2" fmla="*/ 699241 h 990006"/>
              <a:gd name="connsiteX3" fmla="*/ 1454656 w 1500565"/>
              <a:gd name="connsiteY3" fmla="*/ 699241 h 990006"/>
              <a:gd name="connsiteX4" fmla="*/ 1454656 w 1500565"/>
              <a:gd name="connsiteY4" fmla="*/ 958222 h 990006"/>
              <a:gd name="connsiteX5" fmla="*/ 1500565 w 1500565"/>
              <a:gd name="connsiteY5" fmla="*/ 958222 h 990006"/>
              <a:gd name="connsiteX6" fmla="*/ 1500565 w 1500565"/>
              <a:gd name="connsiteY6" fmla="*/ 990006 h 990006"/>
              <a:gd name="connsiteX7" fmla="*/ 0 w 1500565"/>
              <a:gd name="connsiteY7" fmla="*/ 990006 h 9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565" h="990006">
                <a:moveTo>
                  <a:pt x="0" y="0"/>
                </a:moveTo>
                <a:lnTo>
                  <a:pt x="1500565" y="0"/>
                </a:lnTo>
                <a:lnTo>
                  <a:pt x="1500565" y="699241"/>
                </a:lnTo>
                <a:lnTo>
                  <a:pt x="1454656" y="699241"/>
                </a:lnTo>
                <a:lnTo>
                  <a:pt x="1454656" y="958222"/>
                </a:lnTo>
                <a:lnTo>
                  <a:pt x="1500565" y="958222"/>
                </a:lnTo>
                <a:lnTo>
                  <a:pt x="1500565" y="990006"/>
                </a:lnTo>
                <a:lnTo>
                  <a:pt x="0" y="990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7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95762FC7-367E-4A11-B496-0C5F13B3DD0C}"/>
              </a:ext>
            </a:extLst>
          </p:cNvPr>
          <p:cNvSpPr/>
          <p:nvPr/>
        </p:nvSpPr>
        <p:spPr>
          <a:xfrm>
            <a:off x="1323242" y="2322059"/>
            <a:ext cx="7513503" cy="1948793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 w="57150">
            <a:solidFill>
              <a:srgbClr val="EC7A2C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endParaRPr lang="th-TH" sz="24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9" name="Picture 49">
            <a:extLst>
              <a:ext uri="{FF2B5EF4-FFF2-40B4-BE49-F238E27FC236}">
                <a16:creationId xmlns:a16="http://schemas.microsoft.com/office/drawing/2014/main" id="{7F23F892-BC04-4384-8143-4A6983EA3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3242" y="1223344"/>
            <a:ext cx="1398265" cy="1398265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8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2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3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4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4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5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6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0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</p:spTree>
    <p:extLst>
      <p:ext uri="{BB962C8B-B14F-4D97-AF65-F5344CB8AC3E}">
        <p14:creationId xmlns:p14="http://schemas.microsoft.com/office/powerpoint/2010/main" val="28456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82750" y="937535"/>
            <a:ext cx="759671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tabLst>
                <a:tab pos="825467" algn="l"/>
              </a:tabLst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เกณฑ์การประเมินผลตัวชี้วัดที่ 3.3 ระดับความสำเร็จของการ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 เพื่อ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ปรับปรุงกระบวนการในการปฏิบัติงานเพื่อให้งบการเงินของกองทุนฯ 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ได้รับ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การรับรอง 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</a:t>
            </a:r>
            <a:b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</a:t>
            </a:r>
            <a:r>
              <a:rPr lang="th-TH" sz="16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การประเมินผล 5 ระดับ</a:t>
            </a:r>
            <a:endParaRPr lang="th-TH" sz="16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82804"/>
              </p:ext>
            </p:extLst>
          </p:nvPr>
        </p:nvGraphicFramePr>
        <p:xfrm>
          <a:off x="1682750" y="2044544"/>
          <a:ext cx="7596717" cy="3527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848">
                  <a:extLst>
                    <a:ext uri="{9D8B030D-6E8A-4147-A177-3AD203B41FA5}">
                      <a16:colId xmlns:a16="http://schemas.microsoft.com/office/drawing/2014/main" val="3759790601"/>
                    </a:ext>
                  </a:extLst>
                </a:gridCol>
                <a:gridCol w="6845869">
                  <a:extLst>
                    <a:ext uri="{9D8B030D-6E8A-4147-A177-3AD203B41FA5}">
                      <a16:colId xmlns:a16="http://schemas.microsoft.com/office/drawing/2014/main" val="884735553"/>
                    </a:ext>
                  </a:extLst>
                </a:gridCol>
              </a:tblGrid>
              <a:tr h="406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17170"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เกณฑ์การให้คะแนน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41148"/>
                  </a:ext>
                </a:extLst>
              </a:tr>
              <a:tr h="750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แผนการดำเนินงานโดยกำหนดให้มีนโยบายและแนวทางปฏิบัติสำหรับการดำเนินงานที่รัดกุมและ</a:t>
                      </a: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</a:t>
                      </a:r>
                      <a:b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ไป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ในแนวทาง</a:t>
                      </a: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เดียวกัน 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ครอบคลุมประเด็นปัญหาตามข้อสังเกตของสำนักงานตรวจเงินแผ่นดิน (สตง.) </a:t>
                      </a: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มีระบบสารสนเทศที่รองรับทั้งกระบวนการดำเนินงานผ่านความเห็นชอบจากคณะกรรมการกองทุนฯ</a:t>
                      </a:r>
                      <a:endParaRPr lang="en-US" sz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02578"/>
                  </a:ext>
                </a:extLst>
              </a:tr>
              <a:tr h="54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ตามแผนการดำเนินงานเพื่อปรับปรุงกระบวนการในการปฏิบัติงานเพื่อให้งบการเงินของกองทุนฯ ได้รับตรวจสอบจากสำนักงานการตรวจเงินแผ่นดิน (สตง.) ได้ร้อยละ 80</a:t>
                      </a:r>
                      <a:endParaRPr lang="en-US" sz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773464593"/>
                  </a:ext>
                </a:extLst>
              </a:tr>
              <a:tr h="54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ตามแผนการดำเนินงานเพื่อปรับปรุงกระบวนการในการปฏิบัติงานเพื่อให้งบการเงินของกองทุนฯ ได้รับตรวจสอบจากสำนักงานการตรวจเงินแผ่นดิน (สตง.) ได้ร้อยละ 90</a:t>
                      </a:r>
                      <a:endParaRPr lang="en-US" sz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126"/>
                  </a:ext>
                </a:extLst>
              </a:tr>
              <a:tr h="54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ตามแผนการดำเนินงานเพื่อปรับปรุงกระบวนการในการปฏิบัติงานเพื่อให้งบการเงินของกองทุนฯ ได้รับตรวจสอบจากสำนักงานการตรวจเงินแผ่นดิน (สตง.) ได้ร้อยละ </a:t>
                      </a:r>
                      <a:r>
                        <a:rPr lang="en-US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359381604"/>
                  </a:ext>
                </a:extLst>
              </a:tr>
              <a:tr h="54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ตามแผนการดำเนินงานเพื่อปรับปรุงกระบวนการในการปฏิบัติงานเพื่อให้งบการเงินของกองทุนฯ ได้รับตรวจสอบจากสำนักงานการตรวจเงินแผ่นดิน (สตง.) ได้ร้อยละ </a:t>
                      </a:r>
                      <a:r>
                        <a:rPr lang="en-US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และ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มีระบบสารสนเทศ</a:t>
                      </a: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รองรับ</a:t>
                      </a:r>
                      <a:b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ทั้ง</a:t>
                      </a:r>
                      <a:r>
                        <a:rPr lang="th-TH" sz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กระบวนการดำเนินงาน</a:t>
                      </a:r>
                      <a:endParaRPr lang="en-US" sz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707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23582" y="-233508"/>
            <a:ext cx="10284699" cy="1541268"/>
            <a:chOff x="-23582" y="-233508"/>
            <a:chExt cx="10284699" cy="1541268"/>
          </a:xfrm>
        </p:grpSpPr>
        <p:grpSp>
          <p:nvGrpSpPr>
            <p:cNvPr id="125" name="Group 62">
              <a:extLst>
                <a:ext uri="{FF2B5EF4-FFF2-40B4-BE49-F238E27FC236}">
                  <a16:creationId xmlns:a16="http://schemas.microsoft.com/office/drawing/2014/main" id="{973B481D-D41F-495C-8487-0D830A423A9B}"/>
                </a:ext>
              </a:extLst>
            </p:cNvPr>
            <p:cNvGrpSpPr/>
            <p:nvPr/>
          </p:nvGrpSpPr>
          <p:grpSpPr>
            <a:xfrm>
              <a:off x="0" y="-19200"/>
              <a:ext cx="10261117" cy="769597"/>
              <a:chOff x="-23581" y="300"/>
              <a:chExt cx="10261117" cy="947334"/>
            </a:xfrm>
          </p:grpSpPr>
          <p:grpSp>
            <p:nvGrpSpPr>
              <p:cNvPr id="126" name="กลุ่ม 52">
                <a:extLst>
                  <a:ext uri="{FF2B5EF4-FFF2-40B4-BE49-F238E27FC236}">
                    <a16:creationId xmlns:a16="http://schemas.microsoft.com/office/drawing/2014/main" id="{D5A45E58-9522-4936-A5D8-F05C4BECF7FF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947334"/>
                <a:chOff x="-29746" y="-164553"/>
                <a:chExt cx="9173747" cy="852599"/>
              </a:xfrm>
            </p:grpSpPr>
            <p:sp>
              <p:nvSpPr>
                <p:cNvPr id="12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CF9848C8-9D31-44FB-9D4D-659323AC956C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29" name="สี่เหลี่ยมผืนผ้า 47">
                  <a:extLst>
                    <a:ext uri="{FF2B5EF4-FFF2-40B4-BE49-F238E27FC236}">
                      <a16:creationId xmlns:a16="http://schemas.microsoft.com/office/drawing/2014/main" id="{D91AC40D-35FF-4BB2-9B82-125A1CB82625}"/>
                    </a:ext>
                  </a:extLst>
                </p:cNvPr>
                <p:cNvSpPr/>
                <p:nvPr/>
              </p:nvSpPr>
              <p:spPr>
                <a:xfrm>
                  <a:off x="-29746" y="-1968"/>
                  <a:ext cx="9173747" cy="69001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13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1A4F0B16-0FE6-4850-8F6D-D67D1472DFF2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31" name="สี่เหลี่ยมผืนผ้า 3">
                  <a:extLst>
                    <a:ext uri="{FF2B5EF4-FFF2-40B4-BE49-F238E27FC236}">
                      <a16:creationId xmlns:a16="http://schemas.microsoft.com/office/drawing/2014/main" id="{20633522-ABBB-4C3B-9423-5B9A51E434A8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72707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sp>
            <p:nvSpPr>
              <p:cNvPr id="127" name="กล่องข้อความ 8">
                <a:extLst>
                  <a:ext uri="{FF2B5EF4-FFF2-40B4-BE49-F238E27FC236}">
                    <a16:creationId xmlns:a16="http://schemas.microsoft.com/office/drawing/2014/main" id="{4E0FE3B6-F38D-4EAC-9E40-58A1E0435CBD}"/>
                  </a:ext>
                </a:extLst>
              </p:cNvPr>
              <p:cNvSpPr txBox="1"/>
              <p:nvPr/>
            </p:nvSpPr>
            <p:spPr>
              <a:xfrm>
                <a:off x="7744340" y="124925"/>
                <a:ext cx="2493196" cy="57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</p:grpSp>
        <p:sp>
          <p:nvSpPr>
            <p:cNvPr id="132" name="สี่เหลี่ยมผืนผ้า: มุมมน 24">
              <a:extLst>
                <a:ext uri="{FF2B5EF4-FFF2-40B4-BE49-F238E27FC236}">
                  <a16:creationId xmlns:a16="http://schemas.microsoft.com/office/drawing/2014/main" id="{D992C9EC-F489-4262-8A24-43469489E10F}"/>
                </a:ext>
              </a:extLst>
            </p:cNvPr>
            <p:cNvSpPr/>
            <p:nvPr/>
          </p:nvSpPr>
          <p:spPr>
            <a:xfrm>
              <a:off x="-23582" y="-16836"/>
              <a:ext cx="6235751" cy="687366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40000"/>
                </a:lnSpc>
              </a:pP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5.2 </a:t>
              </a:r>
              <a:r>
                <a:rPr lang="th-TH" sz="1300" b="1" spc="-3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รายงานผลการดำเนินงานตามตัวชี้วัดที่ 3.3 ระดับความสำเร็จของการดำเนินงาน </a:t>
              </a: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</a:t>
              </a:r>
              <a:r>
                <a:rPr lang="th-TH" sz="1300" b="1" spc="-3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ปรับปรุงกระบวนการในการปฏิบัติงาน </a:t>
              </a: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เพื่อให้</a:t>
              </a:r>
              <a:r>
                <a:rPr lang="th-TH" sz="1300" b="1" spc="-3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งบการเงินของกองทุนฯ ได้รับการรับรอง</a:t>
              </a:r>
            </a:p>
          </p:txBody>
        </p:sp>
        <p:sp>
          <p:nvSpPr>
            <p:cNvPr id="133" name="วงรี 13">
              <a:extLst>
                <a:ext uri="{FF2B5EF4-FFF2-40B4-BE49-F238E27FC236}">
                  <a16:creationId xmlns:a16="http://schemas.microsoft.com/office/drawing/2014/main" id="{722B5707-C41F-4885-825E-D2676CEE49E1}"/>
                </a:ext>
              </a:extLst>
            </p:cNvPr>
            <p:cNvSpPr/>
            <p:nvPr/>
          </p:nvSpPr>
          <p:spPr>
            <a:xfrm>
              <a:off x="5944737" y="-233508"/>
              <a:ext cx="1899096" cy="1541268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pic>
          <p:nvPicPr>
            <p:cNvPr id="134" name="รูปภาพ 65">
              <a:extLst>
                <a:ext uri="{FF2B5EF4-FFF2-40B4-BE49-F238E27FC236}">
                  <a16:creationId xmlns:a16="http://schemas.microsoft.com/office/drawing/2014/main" id="{EF9B53AA-6A14-4E04-B937-D6234A30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6486097" y="76729"/>
              <a:ext cx="952848" cy="628627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sp>
        <p:nvSpPr>
          <p:cNvPr id="15" name="Pentagon 14"/>
          <p:cNvSpPr/>
          <p:nvPr/>
        </p:nvSpPr>
        <p:spPr>
          <a:xfrm>
            <a:off x="643866" y="1157444"/>
            <a:ext cx="780087" cy="48005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795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19694" y="1177314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กระบวนการบริหารจัดการงบประมาณประจำปี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9627" y="292668"/>
            <a:ext cx="71407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spc="-8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โดยที่</a:t>
            </a:r>
            <a:r>
              <a:rPr lang="th-TH" sz="2000" spc="-8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pc="-8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ต้องกำหนดประเด็นปัญหาและกระบวนการใน</a:t>
            </a:r>
            <a:r>
              <a:rPr lang="th-TH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การดำเนินการ</a:t>
            </a:r>
            <a:br>
              <a:rPr lang="th-TH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ตามข้อสังเกตของสำนักงานการตรวจเงินแผ่นดิน (สตง.) 8 ประเด็น ดังนี้ </a:t>
            </a:r>
          </a:p>
        </p:txBody>
      </p:sp>
      <p:sp>
        <p:nvSpPr>
          <p:cNvPr id="6" name="Pentagon 5"/>
          <p:cNvSpPr/>
          <p:nvPr/>
        </p:nvSpPr>
        <p:spPr>
          <a:xfrm>
            <a:off x="1719627" y="1177314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9694" y="1717374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กระบวนการบริหารจัดการสัญญาโครงการ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719627" y="1717374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19694" y="2276019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กระบวนการติดตามความคืบหน้าของโครงการ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719627" y="2276019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19694" y="2857500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b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กระบวนการบริหารลูกหนี้โครงการ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5000"/>
              </a:lnSpc>
              <a:buSzPts val="1100"/>
            </a:pP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719627" y="2857500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9694" y="3425438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</a:t>
            </a:r>
            <a:r>
              <a:rPr lang="th-TH" sz="13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นโยบาย</a:t>
            </a: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และแนวทางปฏิบัติในการบริหารลูกหนี้โครงการให้เป็นไปแนวทางเดียวกัน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719627" y="3425438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9694" y="3997627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กระบวนการบันทึกบัญชีและกระบวนการหลักโครงการให้เป็นไปแนวทางเดียวกัน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719627" y="3997627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19694" y="4537687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แนวทางปฏิบัติในการกำกับติดตามการชำระคืนเงินจากผู้ยืม</a:t>
            </a:r>
            <a:endParaRPr lang="en-US" sz="13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719627" y="4537687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9694" y="5077747"/>
            <a:ext cx="6060673" cy="480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SzPts val="1100"/>
            </a:pPr>
            <a:r>
              <a:rPr lang="th-TH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ระบบบัญชีการเงิน (</a:t>
            </a:r>
            <a:r>
              <a:rPr lang="en-US" sz="13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ERP)</a:t>
            </a:r>
            <a:endParaRPr lang="th-TH" sz="13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719627" y="5077747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31730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010" y="440001"/>
            <a:ext cx="7620000" cy="524044"/>
          </a:xfrm>
          <a:solidFill>
            <a:srgbClr val="EDCCB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สรุปผลการดำเนินงาน </a:t>
            </a:r>
            <a:endParaRPr lang="th-TH" sz="2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9640" y="1204896"/>
            <a:ext cx="6900767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</a:t>
            </a:r>
            <a:r>
              <a:rPr lang="th-TH" sz="16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รวบรวม วิเคราะห์ปัญหา ให้ครอบคลุมภายใต้ 8 ประเด็น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4903" y="1854519"/>
            <a:ext cx="7333942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tabLst>
                <a:tab pos="750328" algn="l"/>
              </a:tabLst>
            </a:pPr>
            <a:r>
              <a:rPr lang="th-TH" sz="14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       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จัดประชุมเจ้าหน้าที่ผู้รับผิดชอบจัดเก็บข้อมูลและเจ้าหน้าที่ผู้ที่เกี่ยวข้อง </a:t>
            </a:r>
            <a:r>
              <a:rPr lang="th-TH" sz="1400" spc="-25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จำนวน </a:t>
            </a:r>
            <a:r>
              <a:rPr lang="th-TH" sz="1400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 ครั้ง ดังนี้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  <a:tabLst>
                <a:tab pos="750328" algn="l"/>
              </a:tabLst>
            </a:pPr>
            <a:r>
              <a:rPr lang="th-TH" sz="1400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</a:t>
            </a:r>
            <a:r>
              <a:rPr lang="th-TH" sz="1400" spc="-25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- </a:t>
            </a:r>
            <a:r>
              <a:rPr lang="th-TH" sz="1400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ครั้งที่ 1  เมื่อวันที่ 17 มีนาคม 2565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เวลา 10.00 น. ณ ห้องประชุม 3001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  <a:tabLst>
                <a:tab pos="750328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-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ครั้งที่ 2 เมื่อวันที่ 31 มีนาคม 2565 เวลา 13.30 น. ณ ห้องประชุม 3003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5007" y="4976330"/>
            <a:ext cx="6755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จัดทำ</a:t>
            </a:r>
            <a:r>
              <a:rPr lang="th-TH" sz="14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แผนการดำเนินงาน</a:t>
            </a: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38162" b="13309"/>
          <a:stretch/>
        </p:blipFill>
        <p:spPr bwMode="auto">
          <a:xfrm>
            <a:off x="1790010" y="3054806"/>
            <a:ext cx="3380000" cy="148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22059" b="21911"/>
          <a:stretch/>
        </p:blipFill>
        <p:spPr bwMode="auto">
          <a:xfrm>
            <a:off x="5140007" y="3048672"/>
            <a:ext cx="3180353" cy="148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790010" y="1625238"/>
            <a:ext cx="5150197" cy="0"/>
          </a:xfrm>
          <a:prstGeom prst="straightConnector1">
            <a:avLst/>
          </a:prstGeom>
          <a:ln w="57150">
            <a:solidFill>
              <a:srgbClr val="E4E9BE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90010" y="4657700"/>
            <a:ext cx="6649718" cy="0"/>
          </a:xfrm>
          <a:prstGeom prst="straightConnector1">
            <a:avLst/>
          </a:prstGeom>
          <a:ln w="57150">
            <a:solidFill>
              <a:srgbClr val="E4E9BE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90010" y="5349903"/>
            <a:ext cx="2329883" cy="0"/>
          </a:xfrm>
          <a:prstGeom prst="straightConnector1">
            <a:avLst/>
          </a:prstGeom>
          <a:ln w="57150">
            <a:solidFill>
              <a:srgbClr val="E4E9BE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Pentagon 15"/>
          <p:cNvSpPr/>
          <p:nvPr/>
        </p:nvSpPr>
        <p:spPr>
          <a:xfrm>
            <a:off x="1719627" y="1177314"/>
            <a:ext cx="780087" cy="480053"/>
          </a:xfrm>
          <a:prstGeom prst="homePlate">
            <a:avLst/>
          </a:prstGeom>
          <a:solidFill>
            <a:srgbClr val="E4E9BE"/>
          </a:solidFill>
          <a:ln>
            <a:solidFill>
              <a:srgbClr val="E4E9B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</a:p>
        </p:txBody>
      </p:sp>
      <p:sp>
        <p:nvSpPr>
          <p:cNvPr id="18" name="Pentagon 17"/>
          <p:cNvSpPr/>
          <p:nvPr/>
        </p:nvSpPr>
        <p:spPr>
          <a:xfrm>
            <a:off x="1719627" y="1777380"/>
            <a:ext cx="801315" cy="480053"/>
          </a:xfrm>
          <a:prstGeom prst="homePlate">
            <a:avLst/>
          </a:prstGeom>
          <a:solidFill>
            <a:srgbClr val="E4E9BE"/>
          </a:solidFill>
          <a:ln>
            <a:solidFill>
              <a:srgbClr val="E4E9B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</a:t>
            </a:r>
          </a:p>
        </p:txBody>
      </p:sp>
      <p:sp>
        <p:nvSpPr>
          <p:cNvPr id="19" name="Pentagon 18"/>
          <p:cNvSpPr/>
          <p:nvPr/>
        </p:nvSpPr>
        <p:spPr>
          <a:xfrm>
            <a:off x="1719627" y="4897727"/>
            <a:ext cx="780087" cy="480053"/>
          </a:xfrm>
          <a:prstGeom prst="homePlate">
            <a:avLst/>
          </a:prstGeom>
          <a:solidFill>
            <a:srgbClr val="E4E9BE"/>
          </a:solidFill>
          <a:ln>
            <a:solidFill>
              <a:srgbClr val="E4E9BE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777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65253"/>
            <a:ext cx="7620000" cy="892047"/>
          </a:xfr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แผนการดำเนินงานตัวชี้วัด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 ตัวชี้วัดที่ 3.3 ระดับความสำเร็จของการดำเนินงานเพื่อปรับปรุงกระบวนการในการปฏิบัติงานเพื่อให้งบการเงินของกองทุนฯ ได้รับการรับรอง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3728"/>
              </p:ext>
            </p:extLst>
          </p:nvPr>
        </p:nvGraphicFramePr>
        <p:xfrm>
          <a:off x="1270000" y="1169753"/>
          <a:ext cx="7620000" cy="4391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93">
                  <a:extLst>
                    <a:ext uri="{9D8B030D-6E8A-4147-A177-3AD203B41FA5}">
                      <a16:colId xmlns:a16="http://schemas.microsoft.com/office/drawing/2014/main" val="3388319683"/>
                    </a:ext>
                  </a:extLst>
                </a:gridCol>
                <a:gridCol w="6930407">
                  <a:extLst>
                    <a:ext uri="{9D8B030D-6E8A-4147-A177-3AD203B41FA5}">
                      <a16:colId xmlns:a16="http://schemas.microsoft.com/office/drawing/2014/main" val="1769600245"/>
                    </a:ext>
                  </a:extLst>
                </a:gridCol>
              </a:tblGrid>
              <a:tr h="4035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solidFill>
                      <a:schemeClr val="tx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กิจกรรม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solidFill>
                      <a:schemeClr val="tx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55811"/>
                  </a:ext>
                </a:extLst>
              </a:tr>
              <a:tr h="586034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endParaRPr lang="th-TH" sz="140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  <a:p>
                      <a:pPr algn="ctr" fontAlgn="b">
                        <a:lnSpc>
                          <a:spcPct val="120000"/>
                        </a:lnSpc>
                      </a:pP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พัฒนาระบบบัญชีการเงิน (</a:t>
                      </a:r>
                      <a:r>
                        <a:rPr lang="af-ZA" sz="140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Enterprise Resoure Planning : ERP) </a:t>
                      </a:r>
                      <a:r>
                        <a:rPr lang="th-TH" sz="140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 ระบบโปรแกรมทะเบียนลูกหนี้ </a:t>
                      </a: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af-ZA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Loan Management : LM)</a:t>
                      </a:r>
                      <a:endParaRPr lang="af-ZA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1893103800"/>
                  </a:ext>
                </a:extLst>
              </a:tr>
              <a:tr h="3516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พัฒนาระบบการบริหารจัดการสัญญาโครงการ</a:t>
                      </a: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1945402997"/>
                  </a:ext>
                </a:extLst>
              </a:tr>
              <a:tr h="35166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4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พัฒนาระบบการบริหารจัดการงบประมาณ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875225957"/>
                  </a:ext>
                </a:extLst>
              </a:tr>
              <a:tr h="35166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4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การตั้งค่าเผื่อหนี้สงสัยจะสูญและการตัดจำหน่ายหนี้สูญ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450552136"/>
                  </a:ext>
                </a:extLst>
              </a:tr>
              <a:tr h="35166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4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ปรับปรุงคู่มือการบริหารจัดการหนี้กองทุนฯ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473122343"/>
                  </a:ext>
                </a:extLst>
              </a:tr>
              <a:tr h="67289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th-TH" sz="14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thaiDist" fontAlgn="ctr">
                        <a:lnSpc>
                          <a:spcPct val="12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ฝึกอบรมสร้างความรู้ความเข้าใจเกี่ยวกับกระบวนการในการปฏิบัติงานเพื่อให้งบการเงิน</a:t>
                      </a:r>
                      <a:b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 ได้รับการรับรอง ให้กับเจ้าหน้าที่ผู้เกี่ยวข้อง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3302284975"/>
                  </a:ext>
                </a:extLst>
              </a:tr>
              <a:tr h="4630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thaiDist" fontAlgn="ctr">
                        <a:lnSpc>
                          <a:spcPct val="100000"/>
                        </a:lnSpc>
                      </a:pPr>
                      <a:r>
                        <a:rPr lang="th-TH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ติดตามตรวจสอบเกี่ยวกับด้านการเงินและบัญชี และลูกหนี้เงินให้กู้ยืมของ อกส.จ. /อกส.กทม.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3898362905"/>
                  </a:ext>
                </a:extLst>
              </a:tr>
              <a:tr h="35166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4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การกำกับ ติดตามผลการปฏิบัติงานประจำเดือน และรายไตรมาส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3155873296"/>
                  </a:ext>
                </a:extLst>
              </a:tr>
              <a:tr h="351665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4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th-TH" sz="14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การจัดทำรายงานการเงินกองทุนพัฒนาบทบาทสตรีประจำปีบัญชี 2565</a:t>
                      </a:r>
                      <a:endParaRPr lang="th-TH" sz="14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extLst>
                  <a:ext uri="{0D108BD9-81ED-4DB2-BD59-A6C34878D82A}">
                    <a16:rowId xmlns:a16="http://schemas.microsoft.com/office/drawing/2014/main" val="412126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7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20626" y="1619053"/>
            <a:ext cx="76200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ข้อเสนอต่อที่ประชุม</a:t>
            </a: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20626" y="2451661"/>
            <a:ext cx="754602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เพื่อโปรดพิจารณา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เห็นชอบ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ดำเนินงานตัวชี้วัด การประเมินผลการ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</a:t>
            </a:r>
            <a:b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 2565 กองทุนพัฒนาบทบาทสตรี กรมการพัฒนาชุมชน 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3 การปฏิบัติการ ตัวชี้วัดที่ 3.3 ระดับความสำเร็จของ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การดำเนินงาน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เพื่อปรับปรุงกระบวนการในการปฏิบัติงาน</a:t>
            </a:r>
            <a:r>
              <a:rPr lang="th-TH" sz="16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เพื่อให้งบการเงินของ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กองทุนฯ ได้รับการรับรอง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3582" y="-233508"/>
            <a:ext cx="10284699" cy="1541268"/>
            <a:chOff x="-23582" y="-233508"/>
            <a:chExt cx="10284699" cy="1541268"/>
          </a:xfrm>
        </p:grpSpPr>
        <p:grpSp>
          <p:nvGrpSpPr>
            <p:cNvPr id="12" name="Group 62">
              <a:extLst>
                <a:ext uri="{FF2B5EF4-FFF2-40B4-BE49-F238E27FC236}">
                  <a16:creationId xmlns:a16="http://schemas.microsoft.com/office/drawing/2014/main" id="{973B481D-D41F-495C-8487-0D830A423A9B}"/>
                </a:ext>
              </a:extLst>
            </p:cNvPr>
            <p:cNvGrpSpPr/>
            <p:nvPr/>
          </p:nvGrpSpPr>
          <p:grpSpPr>
            <a:xfrm>
              <a:off x="0" y="-19200"/>
              <a:ext cx="10261117" cy="769597"/>
              <a:chOff x="-23581" y="300"/>
              <a:chExt cx="10261117" cy="947334"/>
            </a:xfrm>
          </p:grpSpPr>
          <p:grpSp>
            <p:nvGrpSpPr>
              <p:cNvPr id="17" name="กลุ่ม 52">
                <a:extLst>
                  <a:ext uri="{FF2B5EF4-FFF2-40B4-BE49-F238E27FC236}">
                    <a16:creationId xmlns:a16="http://schemas.microsoft.com/office/drawing/2014/main" id="{D5A45E58-9522-4936-A5D8-F05C4BECF7FF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947334"/>
                <a:chOff x="-29746" y="-164553"/>
                <a:chExt cx="9173747" cy="852599"/>
              </a:xfrm>
            </p:grpSpPr>
            <p:sp>
              <p:nvSpPr>
                <p:cNvPr id="1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CF9848C8-9D31-44FB-9D4D-659323AC956C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0" name="สี่เหลี่ยมผืนผ้า 47">
                  <a:extLst>
                    <a:ext uri="{FF2B5EF4-FFF2-40B4-BE49-F238E27FC236}">
                      <a16:creationId xmlns:a16="http://schemas.microsoft.com/office/drawing/2014/main" id="{D91AC40D-35FF-4BB2-9B82-125A1CB82625}"/>
                    </a:ext>
                  </a:extLst>
                </p:cNvPr>
                <p:cNvSpPr/>
                <p:nvPr/>
              </p:nvSpPr>
              <p:spPr>
                <a:xfrm>
                  <a:off x="-29746" y="-1968"/>
                  <a:ext cx="9173747" cy="69001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2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1A4F0B16-0FE6-4850-8F6D-D67D1472DFF2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2" name="สี่เหลี่ยมผืนผ้า 3">
                  <a:extLst>
                    <a:ext uri="{FF2B5EF4-FFF2-40B4-BE49-F238E27FC236}">
                      <a16:creationId xmlns:a16="http://schemas.microsoft.com/office/drawing/2014/main" id="{20633522-ABBB-4C3B-9423-5B9A51E434A8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72707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sp>
            <p:nvSpPr>
              <p:cNvPr id="18" name="กล่องข้อความ 8">
                <a:extLst>
                  <a:ext uri="{FF2B5EF4-FFF2-40B4-BE49-F238E27FC236}">
                    <a16:creationId xmlns:a16="http://schemas.microsoft.com/office/drawing/2014/main" id="{4E0FE3B6-F38D-4EAC-9E40-58A1E0435CBD}"/>
                  </a:ext>
                </a:extLst>
              </p:cNvPr>
              <p:cNvSpPr txBox="1"/>
              <p:nvPr/>
            </p:nvSpPr>
            <p:spPr>
              <a:xfrm>
                <a:off x="7744340" y="124925"/>
                <a:ext cx="2493196" cy="571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</p:grpSp>
        <p:sp>
          <p:nvSpPr>
            <p:cNvPr id="13" name="สี่เหลี่ยมผืนผ้า: มุมมน 24">
              <a:extLst>
                <a:ext uri="{FF2B5EF4-FFF2-40B4-BE49-F238E27FC236}">
                  <a16:creationId xmlns:a16="http://schemas.microsoft.com/office/drawing/2014/main" id="{D992C9EC-F489-4262-8A24-43469489E10F}"/>
                </a:ext>
              </a:extLst>
            </p:cNvPr>
            <p:cNvSpPr/>
            <p:nvPr/>
          </p:nvSpPr>
          <p:spPr>
            <a:xfrm>
              <a:off x="-23582" y="-16836"/>
              <a:ext cx="6235751" cy="687366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40000"/>
                </a:lnSpc>
              </a:pP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5.2 </a:t>
              </a:r>
              <a:r>
                <a:rPr lang="th-TH" sz="1300" b="1" spc="-3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รายงานผลการดำเนินงานตามตัวชี้วัดที่ 3.3 ระดับความสำเร็จของการดำเนินงาน </a:t>
              </a: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</a:t>
              </a:r>
              <a:r>
                <a:rPr lang="th-TH" sz="1300" b="1" spc="-3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ปรับปรุงกระบวนการในการปฏิบัติงาน </a:t>
              </a:r>
              <a:r>
                <a:rPr lang="th-TH" sz="13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เพื่อให้</a:t>
              </a:r>
              <a:r>
                <a:rPr lang="th-TH" sz="1300" b="1" spc="-3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งบการเงินของกองทุนฯ ได้รับการรับรอง</a:t>
              </a:r>
            </a:p>
          </p:txBody>
        </p:sp>
        <p:sp>
          <p:nvSpPr>
            <p:cNvPr id="15" name="วงรี 13">
              <a:extLst>
                <a:ext uri="{FF2B5EF4-FFF2-40B4-BE49-F238E27FC236}">
                  <a16:creationId xmlns:a16="http://schemas.microsoft.com/office/drawing/2014/main" id="{722B5707-C41F-4885-825E-D2676CEE49E1}"/>
                </a:ext>
              </a:extLst>
            </p:cNvPr>
            <p:cNvSpPr/>
            <p:nvPr/>
          </p:nvSpPr>
          <p:spPr>
            <a:xfrm>
              <a:off x="5944737" y="-233508"/>
              <a:ext cx="1899096" cy="1541268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pic>
          <p:nvPicPr>
            <p:cNvPr id="16" name="รูปภาพ 65">
              <a:extLst>
                <a:ext uri="{FF2B5EF4-FFF2-40B4-BE49-F238E27FC236}">
                  <a16:creationId xmlns:a16="http://schemas.microsoft.com/office/drawing/2014/main" id="{EF9B53AA-6A14-4E04-B937-D6234A30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6486097" y="76729"/>
              <a:ext cx="952848" cy="628627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0211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5.3 </a:t>
            </a:r>
            <a: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รายงานผลการดำเนินงานตามตัวชี้วัดที่ 4.2 การตรวจสอบภายใน</a:t>
            </a: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718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55750" y="2564467"/>
            <a:ext cx="733833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tabLst>
                <a:tab pos="825467" algn="l"/>
              </a:tabLs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พรบ.ทุนหมุนเวียน พ.ศ. 2558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ส่วนที่ 6 การประเมินผล มาตรา 31 </a:t>
            </a:r>
            <a:b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กรมบัญชีกลางมีหน้าที่ประเมินผลการดำเนินงานทุนหมุนเวียนที่ไม่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มีสถานะ</a:t>
            </a:r>
            <a:b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นิติบุคคลเป็นประจำทุกปี โดยต้องประเมินในด้านการเงิน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ปฏิบัติการ การสนองประโยชน์ต่อผู้มีส่วนได้ส่วนเสีย การ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บริหารจัดการ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ทุนหมุนเวียน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ปฏิบัติงานของคณะกรรมการบริหาร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ผู้บริหารทุน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พนักงาน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ลูกจ้าง ด้านอื่นๆ ตามที่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คณะกรรมการประกาศ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590322" y="1963567"/>
            <a:ext cx="780087" cy="48005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2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4376902" cy="1541268"/>
                <a:chOff x="5491686" y="-481268"/>
                <a:chExt cx="3939213" cy="1387141"/>
              </a:xfrm>
            </p:grpSpPr>
            <p:sp>
              <p:nvSpPr>
                <p:cNvPr id="30" name="กล่องข้อความ 8">
                  <a:extLst>
                    <a:ext uri="{FF2B5EF4-FFF2-40B4-BE49-F238E27FC236}">
                      <a16:creationId xmlns:a16="http://schemas.microsoft.com/office/drawing/2014/main" id="{BF84CABE-5C70-4013-8958-0D4F9CD0D474}"/>
                    </a:ext>
                  </a:extLst>
                </p:cNvPr>
                <p:cNvSpPr txBox="1"/>
                <p:nvPr/>
              </p:nvSpPr>
              <p:spPr>
                <a:xfrm>
                  <a:off x="7187022" y="-220224"/>
                  <a:ext cx="2243877" cy="51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556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JasmineUPC" panose="02020603050405020304" pitchFamily="18" charset="-34"/>
                      <a:cs typeface="JasmineUPC" panose="02020603050405020304" pitchFamily="18" charset="-34"/>
                    </a:rPr>
                    <a:t>60 </a:t>
                  </a:r>
                  <a:r>
                    <a:rPr lang="th-TH" sz="1556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JasmineUPC" panose="02020603050405020304" pitchFamily="18" charset="-34"/>
                      <a:cs typeface="JasmineUPC" panose="02020603050405020304" pitchFamily="18" charset="-34"/>
                    </a:rPr>
                    <a:t>ปี กรมการพัฒนาชุมชน</a:t>
                  </a:r>
                </a:p>
                <a:p>
                  <a:r>
                    <a:rPr lang="th-TH" sz="1556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JasmineUPC" panose="02020603050405020304" pitchFamily="18" charset="-34"/>
                      <a:cs typeface="JasmineUPC" panose="02020603050405020304" pitchFamily="18" charset="-34"/>
                    </a:rPr>
                    <a:t>สร้างสรรค์ชุมชน สร้างคน สร้างชาติ</a:t>
                  </a:r>
                  <a:endPara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endParaRPr>
                </a:p>
              </p:txBody>
            </p:sp>
            <p:sp>
              <p:nvSpPr>
                <p:cNvPr id="3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6" name="สี่เหลี่ยมผืนผ้า: มุมมน 24">
              <a:extLst>
                <a:ext uri="{FF2B5EF4-FFF2-40B4-BE49-F238E27FC236}">
                  <a16:creationId xmlns:a16="http://schemas.microsoft.com/office/drawing/2014/main" id="{D992C9EC-F489-4262-8A24-43469489E10F}"/>
                </a:ext>
              </a:extLst>
            </p:cNvPr>
            <p:cNvSpPr/>
            <p:nvPr/>
          </p:nvSpPr>
          <p:spPr>
            <a:xfrm>
              <a:off x="0" y="50924"/>
              <a:ext cx="5981790" cy="582234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30000"/>
                </a:lnSpc>
              </a:pPr>
              <a:r>
                <a:rPr lang="th-TH" sz="14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5.3 </a:t>
              </a:r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รายงานผลการดำเนินงานตามตัวชี้วัดที่ 4.2 การตรวจสอบภายใน</a:t>
              </a:r>
            </a:p>
          </p:txBody>
        </p:sp>
      </p:grpSp>
      <p:sp>
        <p:nvSpPr>
          <p:cNvPr id="37" name="สี่เหลี่ยมผืนผ้า 1"/>
          <p:cNvSpPr/>
          <p:nvPr/>
        </p:nvSpPr>
        <p:spPr>
          <a:xfrm>
            <a:off x="3906767" y="1148300"/>
            <a:ext cx="2982984" cy="5107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t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เรื่องเดิม</a:t>
            </a:r>
          </a:p>
        </p:txBody>
      </p:sp>
    </p:spTree>
    <p:extLst>
      <p:ext uri="{BB962C8B-B14F-4D97-AF65-F5344CB8AC3E}">
        <p14:creationId xmlns:p14="http://schemas.microsoft.com/office/powerpoint/2010/main" val="31065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23953" y="2218497"/>
            <a:ext cx="71220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  <a:tabLst>
                <a:tab pos="825467" algn="l"/>
              </a:tabLs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เกณฑ์การประเมินผลตัวชี้วัดที่ 4.2 การตรวจสอบภายใน (กรณีที่ 2 </a:t>
            </a:r>
            <a:b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ทุนหมุนเวียนที่ใช้หน่วยตรวจสอบภายในจากหน่วยงานต้นสังกัด)   </a:t>
            </a:r>
            <a:b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พิจารณาจากระดับความสำเร็จในการเพิ่มประสิทธิภาพด้านการตรวจสอบภายใน กำหนดหลักเกณฑ์การประเมินผลจากประเด็นหลักที่สำคัญ 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 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ประเด็นย่อย เกณฑ์การประเมินผล 5 ระดับ</a:t>
            </a:r>
            <a:endPara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516944" y="1662068"/>
            <a:ext cx="780087" cy="48005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1" y="-271597"/>
              <a:ext cx="10193050" cy="1541268"/>
              <a:chOff x="-23581" y="-271597"/>
              <a:chExt cx="10193050" cy="1541268"/>
            </a:xfrm>
          </p:grpSpPr>
          <p:grpSp>
            <p:nvGrpSpPr>
              <p:cNvPr id="2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674950"/>
                <a:chOff x="-29746" y="-164554"/>
                <a:chExt cx="9173747" cy="607455"/>
              </a:xfrm>
            </p:grpSpPr>
            <p:sp>
              <p:nvSpPr>
                <p:cNvPr id="3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1788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  <p:sp>
              <p:nvSpPr>
                <p:cNvPr id="3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432048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792566" y="-271597"/>
                <a:ext cx="4376902" cy="1541268"/>
                <a:chOff x="5491686" y="-481268"/>
                <a:chExt cx="3939213" cy="1387141"/>
              </a:xfrm>
            </p:grpSpPr>
            <p:sp>
              <p:nvSpPr>
                <p:cNvPr id="31" name="กล่องข้อความ 8">
                  <a:extLst>
                    <a:ext uri="{FF2B5EF4-FFF2-40B4-BE49-F238E27FC236}">
                      <a16:creationId xmlns:a16="http://schemas.microsoft.com/office/drawing/2014/main" id="{BF84CABE-5C70-4013-8958-0D4F9CD0D474}"/>
                    </a:ext>
                  </a:extLst>
                </p:cNvPr>
                <p:cNvSpPr txBox="1"/>
                <p:nvPr/>
              </p:nvSpPr>
              <p:spPr>
                <a:xfrm>
                  <a:off x="7187022" y="-220224"/>
                  <a:ext cx="2243877" cy="51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556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JasmineUPC" panose="02020603050405020304" pitchFamily="18" charset="-34"/>
                      <a:cs typeface="JasmineUPC" panose="02020603050405020304" pitchFamily="18" charset="-34"/>
                    </a:rPr>
                    <a:t>60 </a:t>
                  </a:r>
                  <a:r>
                    <a:rPr lang="th-TH" sz="1556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JasmineUPC" panose="02020603050405020304" pitchFamily="18" charset="-34"/>
                      <a:cs typeface="JasmineUPC" panose="02020603050405020304" pitchFamily="18" charset="-34"/>
                    </a:rPr>
                    <a:t>ปี กรมการพัฒนาชุมชน</a:t>
                  </a:r>
                </a:p>
                <a:p>
                  <a:r>
                    <a:rPr lang="th-TH" sz="1556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JasmineUPC" panose="02020603050405020304" pitchFamily="18" charset="-34"/>
                      <a:cs typeface="JasmineUPC" panose="02020603050405020304" pitchFamily="18" charset="-34"/>
                    </a:rPr>
                    <a:t>สร้างสรรค์ชุมชน สร้างคน สร้างชาติ</a:t>
                  </a:r>
                  <a:endPara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endParaRPr>
                </a:p>
              </p:txBody>
            </p:sp>
            <p:sp>
              <p:nvSpPr>
                <p:cNvPr id="3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491686" y="-481268"/>
                  <a:ext cx="1709187" cy="1387141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/>
                </a:p>
              </p:txBody>
            </p:sp>
            <p:pic>
              <p:nvPicPr>
                <p:cNvPr id="3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8" name="สี่เหลี่ยมผืนผ้า: มุมมน 24">
              <a:extLst>
                <a:ext uri="{FF2B5EF4-FFF2-40B4-BE49-F238E27FC236}">
                  <a16:creationId xmlns:a16="http://schemas.microsoft.com/office/drawing/2014/main" id="{D992C9EC-F489-4262-8A24-43469489E10F}"/>
                </a:ext>
              </a:extLst>
            </p:cNvPr>
            <p:cNvSpPr/>
            <p:nvPr/>
          </p:nvSpPr>
          <p:spPr>
            <a:xfrm>
              <a:off x="0" y="50924"/>
              <a:ext cx="5981790" cy="582234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130000"/>
                </a:lnSpc>
              </a:pPr>
              <a:r>
                <a:rPr lang="th-TH" sz="1400" b="1" spc="-30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5.3 </a:t>
              </a:r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รายงานผลการดำเนินงานตามตัวชี้วัดที่ 4.2 การตรวจสอบภายใน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08848"/>
              </p:ext>
            </p:extLst>
          </p:nvPr>
        </p:nvGraphicFramePr>
        <p:xfrm>
          <a:off x="1072443" y="1550684"/>
          <a:ext cx="8410225" cy="402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618">
                  <a:extLst>
                    <a:ext uri="{9D8B030D-6E8A-4147-A177-3AD203B41FA5}">
                      <a16:colId xmlns:a16="http://schemas.microsoft.com/office/drawing/2014/main" val="1633811433"/>
                    </a:ext>
                  </a:extLst>
                </a:gridCol>
                <a:gridCol w="864406">
                  <a:extLst>
                    <a:ext uri="{9D8B030D-6E8A-4147-A177-3AD203B41FA5}">
                      <a16:colId xmlns:a16="http://schemas.microsoft.com/office/drawing/2014/main" val="4092975577"/>
                    </a:ext>
                  </a:extLst>
                </a:gridCol>
                <a:gridCol w="2283767">
                  <a:extLst>
                    <a:ext uri="{9D8B030D-6E8A-4147-A177-3AD203B41FA5}">
                      <a16:colId xmlns:a16="http://schemas.microsoft.com/office/drawing/2014/main" val="2479987901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697556430"/>
                    </a:ext>
                  </a:extLst>
                </a:gridCol>
                <a:gridCol w="2720624">
                  <a:extLst>
                    <a:ext uri="{9D8B030D-6E8A-4147-A177-3AD203B41FA5}">
                      <a16:colId xmlns:a16="http://schemas.microsoft.com/office/drawing/2014/main" val="1067121270"/>
                    </a:ext>
                  </a:extLst>
                </a:gridCol>
              </a:tblGrid>
              <a:tr h="3076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15840"/>
                  </a:ext>
                </a:extLst>
              </a:tr>
              <a:tr h="307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(ผลการดำเนินงาน)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90192"/>
                  </a:ext>
                </a:extLst>
              </a:tr>
              <a:tr h="3405099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4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</a:t>
                      </a:r>
                      <a:b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ไม่ได้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รับการตรวจสอบ</a:t>
                      </a:r>
                      <a:b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ผู้ตรวจสอบภายใน</a:t>
                      </a:r>
                      <a:b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</a:t>
                      </a:r>
                      <a: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ต้น</a:t>
                      </a:r>
                      <a:r>
                        <a:rPr lang="th-TH" sz="14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สังกัด</a:t>
                      </a:r>
                      <a:endParaRPr lang="en-US" sz="14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th-TH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th-TH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ผู้ตรวจสอบภายใน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หน่วยงานต้นสังกัด                    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ได้รับรายงานผล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 และนำเสนอ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</a:t>
                      </a: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ต่อคณะกรรมการบริหาร                     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หมุนเวียนรับทราบ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th-TH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ได้รับการ</a:t>
                      </a: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จากผู้ตรวจสอบ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ของหน่วยงานต้นสังกัด 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u="sng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r>
                        <a:rPr lang="th-TH" sz="1300" u="sng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รายงานผลการตรวจสอบ</a:t>
                      </a:r>
                      <a:r>
                        <a:rPr lang="th-TH" sz="13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นำเสนอรายงานผล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ตรวจสอบต่อคณะ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กรรมการบริหาร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 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คณะกรรมการฯ </a:t>
                      </a:r>
                      <a:b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none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มอบนโยบายการปฏิบัติงาน</a:t>
                      </a:r>
                      <a:r>
                        <a:rPr lang="en-US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ทุนหมุนเวียนที่สอดคล้องกับ</a:t>
                      </a:r>
                      <a:b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</a:t>
                      </a:r>
                      <a: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ผลการตรวจสอบ</a:t>
                      </a:r>
                      <a:endParaRPr lang="en-US" sz="1300" u="sng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288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23953" y="149033"/>
            <a:ext cx="7620000" cy="638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ประเด็นย่อยที่ใช้พิจารณา 4 ประเด็น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9680" y="933121"/>
            <a:ext cx="3660407" cy="480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การปฏิบัติงานตรวจสอบภายใน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99613" y="933121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20260" y="933121"/>
            <a:ext cx="1020113" cy="48005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45</a:t>
            </a: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860087" y="933121"/>
            <a:ext cx="1800200" cy="4800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 </a:t>
            </a:r>
            <a:r>
              <a:rPr lang="en-US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56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06070"/>
              </p:ext>
            </p:extLst>
          </p:nvPr>
        </p:nvGraphicFramePr>
        <p:xfrm>
          <a:off x="1269999" y="1060443"/>
          <a:ext cx="7862712" cy="443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510">
                  <a:extLst>
                    <a:ext uri="{9D8B030D-6E8A-4147-A177-3AD203B41FA5}">
                      <a16:colId xmlns:a16="http://schemas.microsoft.com/office/drawing/2014/main" val="1633811433"/>
                    </a:ext>
                  </a:extLst>
                </a:gridCol>
                <a:gridCol w="1342480">
                  <a:extLst>
                    <a:ext uri="{9D8B030D-6E8A-4147-A177-3AD203B41FA5}">
                      <a16:colId xmlns:a16="http://schemas.microsoft.com/office/drawing/2014/main" val="4092975577"/>
                    </a:ext>
                  </a:extLst>
                </a:gridCol>
                <a:gridCol w="1693691">
                  <a:extLst>
                    <a:ext uri="{9D8B030D-6E8A-4147-A177-3AD203B41FA5}">
                      <a16:colId xmlns:a16="http://schemas.microsoft.com/office/drawing/2014/main" val="2479987901"/>
                    </a:ext>
                  </a:extLst>
                </a:gridCol>
                <a:gridCol w="1794292">
                  <a:extLst>
                    <a:ext uri="{9D8B030D-6E8A-4147-A177-3AD203B41FA5}">
                      <a16:colId xmlns:a16="http://schemas.microsoft.com/office/drawing/2014/main" val="697556430"/>
                    </a:ext>
                  </a:extLst>
                </a:gridCol>
                <a:gridCol w="1768739">
                  <a:extLst>
                    <a:ext uri="{9D8B030D-6E8A-4147-A177-3AD203B41FA5}">
                      <a16:colId xmlns:a16="http://schemas.microsoft.com/office/drawing/2014/main" val="1067121270"/>
                    </a:ext>
                  </a:extLst>
                </a:gridCol>
              </a:tblGrid>
              <a:tr h="3271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15840"/>
                  </a:ext>
                </a:extLst>
              </a:tr>
              <a:tr h="32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r>
                        <a:rPr lang="th-TH" sz="1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(ผลการดำเนินงาน)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90192"/>
                  </a:ext>
                </a:extLst>
              </a:tr>
              <a:tr h="3783108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b="0" u="sng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ไม่ได้รับการ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/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มีการประชุม</a:t>
                      </a:r>
                      <a:r>
                        <a:rPr lang="en-US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ปิด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/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มีการประชุม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ปิด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ไม่ครบ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เรื่อง/ครั้งที่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ผู้บริหารทุนหมุนเวียน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ร่วมประชุม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ปิด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การตรวจสอบกับ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ตรวจสอบภายใน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ครบ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ทุกเรื่อง/ครั้ง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 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ผู้บริหารทุนหมุนเวียน      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ร่วมประชุมปิดการ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กับผู้ตรวจสอบ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ครบทุกเรื่อง/ครั้ง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ได้รับการตรวจสอบ 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กำหนดแนวทาง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แก้ไขการปฏิบัติงาน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อย่างชัดเจน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แต่ไม่ครบ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ผู้บริหารทุนหมุนเวียน     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ร่วมประชุมปิดการ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กับผู้ตรวจ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สอบ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</a:t>
                      </a: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ครบ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ทุกเรื่อง/ครั้ง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ที่ได้รับ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 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และกำหนด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แก้ไขการปฏิบัติงาน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อย่างชัดเจน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ครบถ้วน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288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199680" y="337220"/>
            <a:ext cx="3660407" cy="480053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167"/>
              </a:lnSpc>
            </a:pPr>
            <a:endParaRPr lang="th-TH" sz="2000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just">
              <a:lnSpc>
                <a:spcPts val="1167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การประชุมปิดการตรวจสอบ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599613" y="337220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0260" y="337220"/>
            <a:ext cx="1020113" cy="48005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</a:t>
            </a: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860087" y="337220"/>
            <a:ext cx="1800200" cy="4800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 </a:t>
            </a:r>
            <a:r>
              <a:rPr lang="en-US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04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ได้จัดทำร่างรายงานการ</a:t>
            </a: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3/2565 เมื่อวันอังคารที่ 29 มีนาคม 2565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3/2565</a:t>
            </a:r>
          </a:p>
        </p:txBody>
      </p:sp>
    </p:spTree>
    <p:extLst>
      <p:ext uri="{BB962C8B-B14F-4D97-AF65-F5344CB8AC3E}">
        <p14:creationId xmlns:p14="http://schemas.microsoft.com/office/powerpoint/2010/main" val="36829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03852"/>
              </p:ext>
            </p:extLst>
          </p:nvPr>
        </p:nvGraphicFramePr>
        <p:xfrm>
          <a:off x="1423953" y="839721"/>
          <a:ext cx="7620003" cy="443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414">
                  <a:extLst>
                    <a:ext uri="{9D8B030D-6E8A-4147-A177-3AD203B41FA5}">
                      <a16:colId xmlns:a16="http://schemas.microsoft.com/office/drawing/2014/main" val="1633811433"/>
                    </a:ext>
                  </a:extLst>
                </a:gridCol>
                <a:gridCol w="1302003">
                  <a:extLst>
                    <a:ext uri="{9D8B030D-6E8A-4147-A177-3AD203B41FA5}">
                      <a16:colId xmlns:a16="http://schemas.microsoft.com/office/drawing/2014/main" val="4092975577"/>
                    </a:ext>
                  </a:extLst>
                </a:gridCol>
                <a:gridCol w="1642625">
                  <a:extLst>
                    <a:ext uri="{9D8B030D-6E8A-4147-A177-3AD203B41FA5}">
                      <a16:colId xmlns:a16="http://schemas.microsoft.com/office/drawing/2014/main" val="247998790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697556430"/>
                    </a:ext>
                  </a:extLst>
                </a:gridCol>
                <a:gridCol w="1889788">
                  <a:extLst>
                    <a:ext uri="{9D8B030D-6E8A-4147-A177-3AD203B41FA5}">
                      <a16:colId xmlns:a16="http://schemas.microsoft.com/office/drawing/2014/main" val="1067121270"/>
                    </a:ext>
                  </a:extLst>
                </a:gridCol>
              </a:tblGrid>
              <a:tr h="3271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15840"/>
                  </a:ext>
                </a:extLst>
              </a:tr>
              <a:tr h="32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90192"/>
                  </a:ext>
                </a:extLst>
              </a:tr>
              <a:tr h="378310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                  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ไม่มีการ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ปฏิบัติงาน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ตามข้อเสนอแนะ   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ที่ผู้ตรวจสอบ             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ได้ให้ไว้ใน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มีการปฏิบัติตาม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             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แต่แก้ไขแล้วเสร็จ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ช้ากว่าระยะเวลา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ที่กำหนด</a:t>
                      </a:r>
                      <a:endParaRPr lang="en-US" sz="1300" u="sng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มีการปฏิบัติ            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ตามข้อเสนอแนะ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แต่แก้ไขแล้วเสร็จ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ช้ากว่าระยะเวลา      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ที่กำหนด                  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และรายงานผล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ดังกล่าว    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ต่อที่ประชุม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คณะกรรมการบริหาร      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เพื่อพิจารณา 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มีการปฏิบัติตาม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และแก้ไขแล้วเสร็จ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ตามระยะเวลา 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ที่กำหนด</a:t>
                      </a:r>
                      <a:endParaRPr lang="en-US" sz="1300" u="sng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u="non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600"/>
                        </a:spcAft>
                      </a:pP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การปฏิบัติตาม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ข้อเสนอแนะ 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และแก้ไข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แล้ว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เสร็จได้ตามระยะเวลา          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                   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ดังกล่าว   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ต่อ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ที่ประชุมคณะกรรมการ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พิจารณา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288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282817" y="212265"/>
            <a:ext cx="3660407" cy="480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167"/>
              </a:lnSpc>
            </a:pPr>
            <a:endParaRPr lang="th-TH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just">
              <a:lnSpc>
                <a:spcPts val="1167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การปฏิบัติงานตามข้อเสนอแนะ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682750" y="212265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03397" y="212265"/>
            <a:ext cx="1020113" cy="48005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</a:t>
            </a: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5943224" y="212265"/>
            <a:ext cx="1800200" cy="4800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 </a:t>
            </a:r>
            <a:r>
              <a:rPr lang="en-US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429900" y="4137923"/>
            <a:ext cx="3480387" cy="121622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r>
              <a:rPr lang="en-US" sz="1333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en-US" sz="1333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อยู่ระหว่างการปฏิบัติตามข้อเสนอแนะ </a:t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และได้กำหนดรายงานผลการแก้ไข</a:t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ตามข้อเสนอแนะในที่ประชุม คกส. ประจำเดือนพฤษภาคม 2565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62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14865"/>
              </p:ext>
            </p:extLst>
          </p:nvPr>
        </p:nvGraphicFramePr>
        <p:xfrm>
          <a:off x="1269999" y="1060443"/>
          <a:ext cx="7620003" cy="4437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822">
                  <a:extLst>
                    <a:ext uri="{9D8B030D-6E8A-4147-A177-3AD203B41FA5}">
                      <a16:colId xmlns:a16="http://schemas.microsoft.com/office/drawing/2014/main" val="163381143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4092975577"/>
                    </a:ext>
                  </a:extLst>
                </a:gridCol>
                <a:gridCol w="1020113">
                  <a:extLst>
                    <a:ext uri="{9D8B030D-6E8A-4147-A177-3AD203B41FA5}">
                      <a16:colId xmlns:a16="http://schemas.microsoft.com/office/drawing/2014/main" val="24799879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697556430"/>
                    </a:ext>
                  </a:extLst>
                </a:gridCol>
                <a:gridCol w="2489854">
                  <a:extLst>
                    <a:ext uri="{9D8B030D-6E8A-4147-A177-3AD203B41FA5}">
                      <a16:colId xmlns:a16="http://schemas.microsoft.com/office/drawing/2014/main" val="1067121270"/>
                    </a:ext>
                  </a:extLst>
                </a:gridCol>
              </a:tblGrid>
              <a:tr h="3271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15840"/>
                  </a:ext>
                </a:extLst>
              </a:tr>
              <a:tr h="327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90192"/>
                  </a:ext>
                </a:extLst>
              </a:tr>
              <a:tr h="37831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ไม่มีการรายงานผลการบริหาร                     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เสี่ยง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ให้ผู้ตรวจสอบภายใน  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หน่วยงานต้นสังกัด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รับทราบ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บริหารความเสี่ยงประจำปี                            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ผู้ตรวจสอบภายใน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หน่วยงานต้นสังกัดรับทราบ                            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รายงานมีองค์ประกอบ</a:t>
                      </a:r>
                      <a:r>
                        <a:rPr lang="en-US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ครบ</a:t>
                      </a:r>
                      <a:endParaRPr lang="en-US" sz="1300" b="0" u="sng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รายงานผลการบริหารความเสี่ยง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ประจำปี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ให้ผู้ตรวจสอบภายใน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หน่วยงานต้นสังกัดรับทราบ                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รายงานฯ </a:t>
                      </a:r>
                      <a: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มีองค์ประกอบ  </a:t>
                      </a:r>
                      <a:br>
                        <a:rPr lang="th-TH" sz="1300" b="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ครบถ้วน</a:t>
                      </a:r>
                      <a:endParaRPr lang="en-US" sz="1300" b="0" u="sng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2889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199680" y="203730"/>
            <a:ext cx="3829742" cy="613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ts val="1167"/>
              </a:lnSpc>
            </a:pPr>
            <a:endParaRPr lang="th-TH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just">
              <a:lnSpc>
                <a:spcPts val="1167"/>
              </a:lnSpc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การรายงานผลการบริหารความเสี่ยง</a:t>
            </a:r>
            <a:b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เพื่อการวางแผนตรวจสอบ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667347" y="237597"/>
            <a:ext cx="780087" cy="56440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89595" y="203730"/>
            <a:ext cx="1020113" cy="613544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6029422" y="203730"/>
            <a:ext cx="1800200" cy="61354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 </a:t>
            </a:r>
            <a:r>
              <a:rPr lang="en-US" sz="2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  <a:endParaRPr lang="th-TH" sz="2400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215467" y="3624210"/>
            <a:ext cx="3644953" cy="1873583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r>
              <a:rPr lang="en-US" sz="1333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en-US" sz="1333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1) ทบทวนคู่มือการบริหารความเสียงฯ 2) คกส.เห็นชอบแผนฯ และ 3) มีการประชาสัมพันธ์แผนฯ </a:t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ปัจจุบันอยู่ระหว่างการรวบรวมผล</a:t>
            </a:r>
            <a:b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เพื่อรายงานต่อที่ประชุม คกส. ในไตรมาส 4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42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06" y="311323"/>
            <a:ext cx="7620000" cy="87401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>
            <a:noAutofit/>
          </a:bodyPr>
          <a:lstStyle/>
          <a:p>
            <a:pPr>
              <a:lnSpc>
                <a:spcPct val="130000"/>
              </a:lnSpc>
            </a:pPr>
            <a:r>
              <a:rPr lang="th-TH" sz="18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ผลการตรวจสอบประจำปีงบประมาณ </a:t>
            </a:r>
            <a:b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2565 กองทุนพัฒนาบทบาทสตรี</a:t>
            </a:r>
            <a:endParaRPr lang="th-TH" sz="18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9600" y="1657367"/>
            <a:ext cx="7200800" cy="480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ด้านการเงิน และการปฏิบัติตามระเบียบ (</a:t>
            </a:r>
            <a:r>
              <a:rPr lang="en-US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Financial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&amp; </a:t>
            </a:r>
            <a:r>
              <a:rPr lang="en-US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Compliance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674" y="2460635"/>
            <a:ext cx="5160573" cy="420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1)  การจัดซื้อจัด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จ้าง</a:t>
            </a: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9674" y="3000695"/>
            <a:ext cx="5160573" cy="420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2) เงินยืมราชการ (</a:t>
            </a:r>
            <a:r>
              <a:rPr lang="th-TH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เงินยืม)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9674" y="3600762"/>
            <a:ext cx="5160573" cy="420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3) การใช้รถราชการ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9600" y="4339856"/>
            <a:ext cx="7320813" cy="480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การประเมินระบบควบคุมภายใน ของสำนักงานกองทุนพัฒนาบทบาทสตรี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7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440" y="158045"/>
            <a:ext cx="7620000" cy="530578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1) การจัดซื้อจัดจ้าง</a:t>
            </a:r>
            <a:endParaRPr lang="th-TH" sz="26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6037" y="769021"/>
            <a:ext cx="7440403" cy="181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ขอบเขตการตรวจสอบ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ตรวจสอบเอกสารหลักฐานการดำเนินการ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จัดซื้อจัดจ้าง ปีงบประมาณ พ.ศ. 2564 (ตุลาคม 2563 - กันยายน 2564)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ตามกฎหมาย ระเบียบ </a:t>
            </a:r>
            <a:r>
              <a:rPr lang="th-TH" sz="1333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และหนังสือสั่งการที่เกี่ยวข้อง คราวหนึ่งวงเงินไม่เกิน 700,000 บาท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ตามที่ผู้อำนวยการสำนักงานกองทุนพัฒนาบทบาทสตรี ได้รับมอบอำนาจ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จากอธิบดีกรมการพัฒนาชุมชน </a:t>
            </a: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คำสั่ง</a:t>
            </a:r>
            <a:r>
              <a:rPr lang="th-TH" sz="1333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กรมการพัฒนาชุมชน ที่ 1496/2564 เรื่อง มอบหมายและ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มอบอำนาจในการปฏิบัติราชการแทนอธิบดีกรมการพัฒนาชุมชน ลงวันที่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18 ตุลาคม 2564 ข้อ 16.4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038" y="2610212"/>
            <a:ext cx="7440402" cy="302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สรุปผลการตรวจสอบ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 </a:t>
            </a:r>
            <a:r>
              <a:rPr lang="th-TH" sz="1333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จากการตรวจสอบเอกสารที่เกี่ยวข้องตามขั้นตอนการจัดซื้อจัดจ้าง </a:t>
            </a:r>
            <a:r>
              <a:rPr lang="th-TH" sz="1333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สำนักงานกองทุนพัฒนาบทบาทสตรี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รวมจำนวน 16  โครงการ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ประกอบด้วย 1) การจัดทำ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แผนการจัดซื้อจัดจ้าง และประกาศเผยแพร่</a:t>
            </a: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</a:t>
            </a:r>
            <a:b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จัดซื้อจัดจ้างโครงการ/กิจกรรมฯ </a:t>
            </a:r>
            <a:r>
              <a:rPr lang="en-US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)การจัดทำร่างขอบเขต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ของงานหรือ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รายละเอียดคุณลักษณะเฉพาะของ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พัสดุ 3) การกำหนดราคากลาง 4) จัดทำรายงานขอซื้อขอจ้าง 5) การนำร่างประกาศ/เอกสารเผยแพร่เพื่อรับฟังความคิดเห็นจากผู้ประกอบการ 6) การเผยแพร่ประกาศและเอกสารประกวดราคา 7) การเสนอ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ราคา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ผู้รับจ้าง 8) การพิจารณาผลการเสนอราคา 9) การอนุมัติ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สั่งซื้อหรือสั่งจ้าง และประกาศผลผู้</a:t>
            </a:r>
            <a: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ชนะ การ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ซื้อหรือจ้าง 10) การเว้นระยะเวลาการอุทธรณ์ก่อนลงนามในสัญญา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11) การลงนาม</a:t>
            </a:r>
            <a:r>
              <a:rPr lang="th-TH" sz="1333" spc="-75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ในสัญญา/ข้อตกลง</a:t>
            </a:r>
            <a:r>
              <a:rPr lang="th-TH" sz="1333" spc="-75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/ใบสั่ง</a:t>
            </a:r>
            <a:r>
              <a:rPr lang="th-TH" sz="1333" spc="-75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ซื้อ/ใบสั่งจ้าง 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12) การคืนหลักประกันการเสนอราคา 13) การบริหารสัญญา (การตรวจรับพัสดุ การแจ้ง</a:t>
            </a:r>
            <a:r>
              <a:rPr lang="th-TH" sz="1333" spc="-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เรียกการ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ปรับ </a:t>
            </a:r>
            <a:r>
              <a:rPr lang="th-TH" sz="1333" spc="-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333" spc="-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333" spc="-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บอกสงวนสิทธิ์การเรียกค่าปรับ การคิดค่าปรับ) </a:t>
            </a:r>
            <a:r>
              <a:rPr lang="en-US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4) การส่งเอกสารเบิกจ่ายเงิน </a:t>
            </a:r>
            <a:r>
              <a:rPr lang="en-US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5) การ</a:t>
            </a:r>
            <a:r>
              <a:rPr lang="th-TH" sz="1333" spc="-5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ตรวจสอบความ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ชำรุดบกพร่องก่อนคืนหลักประกันสัญญา </a:t>
            </a:r>
            <a:r>
              <a:rPr lang="en-US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6) การคืนหลักประกันสัญญา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0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5496" y="1397113"/>
            <a:ext cx="6960773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ผลการตรวจสอบ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จากการสอบทานเอกสารหลักฐานการจัดซื้อจัดจ้าง 16 โครงการ มีการแต่งตั้งคณะกรรมการวันเดียวกันกับวันที่รายงานขอซื้อขอจ้าง ซึ่งเป็นการปฏิบัติไม่สอดคล้องตาม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ขั้นตอน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จัดซื้อจัดจ้าง จำนวน 7 โครงการ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5497" y="2725951"/>
            <a:ext cx="6960773" cy="21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ข้อเสนอแนะ</a:t>
            </a: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1. หน่วยรับตรวจควรสร้างความรู้ความเข้าใจให้กับเจ้าหน้าที่ในสังกัดเกี่ยวกับการ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ปฏิบัติ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ระเบียบ หลักเกณฑ์ต่าง ๆ ที่เกี่ยวข้องกับการปฏิบัติงาน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2. หน่วยรับตรวจควรเพิ่มมาตรการหรือระบบในการสอบทานข้อมูลก่อนการเสนอผู้บริหาร เช่น            การจัดทำคู่มือ หรือแนวทางการจัดส่งเอกสารประกอบการยืมเงิน/การส่งใช้เงินยืม และหรือรายการ </a:t>
            </a:r>
            <a:r>
              <a:rPr lang="en-US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Checklist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เอกสาร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ต่าง ๆ ให้เจ้าของเรื่องได้สอบทานตนเองเบื้องต้นก่อนการเสนอผู้บริหาร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ลดความเสี่ยงในการจัดทำเอกสารไม่ครบถ้วน ไม่ถูกต้อง 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2578" y="682755"/>
            <a:ext cx="7620000" cy="516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1) การจัดซื้อจัดจ้าง</a:t>
            </a:r>
            <a:endParaRPr lang="th-TH" sz="2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96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87936"/>
            <a:ext cx="7620000" cy="593145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เงินยืมราชการ ด้านลูกหนี้เงินยืม</a:t>
            </a:r>
            <a:endParaRPr lang="th-TH" sz="2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5896" y="1177314"/>
            <a:ext cx="7157836" cy="953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Bef>
                <a:spcPts val="500"/>
              </a:spcBef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ขอบเขตการตรวจสอบ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85" algn="thaiDist">
              <a:lnSpc>
                <a:spcPct val="140000"/>
              </a:lnSpc>
            </a:pPr>
            <a:r>
              <a:rPr lang="th-TH" sz="1333" spc="-6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ตรวจสอบเอกสารหลักฐานการจ่ายเงินยืม การอนุมัติให้ยืมเงิน  </a:t>
            </a:r>
            <a:r>
              <a:rPr lang="th-TH" sz="1333" spc="-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การส่งใช้คืนเงินยืม</a:t>
            </a:r>
            <a:r>
              <a:rPr lang="th-TH" sz="1333" spc="-6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ปีงบประมาณ </a:t>
            </a:r>
            <a:r>
              <a:rPr lang="th-TH" sz="1333" spc="-67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spc="-67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67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th-TH" sz="1333" spc="-6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2564 - 2565</a:t>
            </a:r>
            <a:r>
              <a:rPr lang="th-TH" sz="1333" spc="-5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(ตุลาคม 2563 -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ธันวาคม 2564)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5895" y="2391696"/>
            <a:ext cx="7157837" cy="296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สรุปผลการตรวจสอบ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กลุ่มตรวจสอบภายใน ดำเนินการตรวจสอบ</a:t>
            </a:r>
            <a:r>
              <a:rPr lang="th-TH" sz="1333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เงินยืมราชการ ด้านลูกหนี้เงินยืม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ของสำนักงาน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โดยกำหนดประเด็นการตรวจสอบ จำนวน 2 ประเด็นหลัก ดังนี้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R="50269"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</a:t>
            </a: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ประเด็นที่ 1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การปฏิบัติในเรื่องการจ่ายเงินยืม การอนุมัติให้ยืม การส่งใช้คืนเงินยืม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เป็น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ตามระเบียบ ข้อบังคับ และหลักเกณฑ์ที่เกี่ยวข้อง 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หลักฐานการส่งใช้เงินยืม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มี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ความครบถ้วน ถูกต้อง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</a:t>
            </a: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ประเด็นที่ 2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ระบบการควบคุมภายในเกี่ยวกับการยืมเงิน การอนุมัติ การรับชำระคืนเงินยืม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และ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การติดตามการชำระคืนเงินยืม รวมถึงการจัดเก็บเอกสารหลักฐาน ว่าเพียงพอ เหมาะสม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และ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มีการปฏิบัติตามระบบหรือมาตรการหรือแนวทางที่กำหนดไว้หรือไม่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ในการตรวจสอบกลุ่มตรวจสอบภายในได้สุ่มตรวจเอกสารสัญญายืมเงิน และการส่งใช้เงินยืม </a:t>
            </a:r>
            <a:r>
              <a:rPr lang="th-TH" sz="1333" spc="-25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ปีงบประมาณ พ.ศ. 2564 - 2565 (ตุลาคม 2563 -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ธันวาคม 2564)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จำนวน 6 ฉบับ 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44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8" y="90311"/>
            <a:ext cx="7620000" cy="474134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b">
            <a:noAutofit/>
          </a:bodyPr>
          <a:lstStyle/>
          <a:p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2) เงินยืมราชการ ด้านลูกหนี้เงินยืม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9612" y="631399"/>
            <a:ext cx="6960773" cy="323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dirty="0"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ผลการตรวจสอบ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จากการสอบทานเอกสารหลักฐานเกี่ยวกับ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การยืมเงิน การอนุมัติ การรับชำระคืนเงิน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ยืม และการติดตามการชำระคืนเงินยืม รวมถึงการจัดเก็บเอกสารหลักฐาน พบว่า หน่วยรับ</a:t>
            </a: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ตรวจ</a:t>
            </a:r>
            <a:b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มี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การจัดวางระบบควบคุมภายใน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ที่มีความเพียงพอ เหมาะสมในระดับหนึ่ง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กล่าวคือ มีการมอบหมายหน้าที่รับผิดชอบในการดำเนินการตามขั้นตอนต่าง ๆ มีการจัดทำเอกสาร ข้อมูล ที่เป็นปัจจุบัน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มีการปฏิบัติงานตามขั้นตอน แต่อย่างไรก็ดี พบว่า ยังมีการปฏิบัติที่ไม่ครบถ้วน เช่น ในเรื่องความครบถ้วนสมบูรณ์ของเอกสารประกอบการยืมเงิน/การส่งใช้เงินยืม ความสอดคล้องกันของหลักฐานประกอบการเบิกจ่าย การเขียนรายงานการขอเบิกเงินต่าง ๆ ที่ระบุไม่ครบถ้วน ไม่สอดคล้องกับข้อเท็จจริง และ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หรือ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ไม่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สอดคล้องกับกฎหมาย และหลักเกณฑ์ที่หน่วยงานกำหนด เช่น การระบุเหตุผลความ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จำเป็น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การเบิกค่าพาหนะรถรับจ้าง หรือกรณีที่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เบิกจ่ายสูง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กว่าอัตราปกติแต่ไม่ชี้แจงเหตุผลประกอบ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ต้น ทั้งนี้ สาเหตุส่วนใหญ่มาจากเจ้าหน้าที่ยังขาดความเข้าใจที่ชัดเจนในทางปฏิบัติ รวมถึงขั้นตอนการสอบทานเอกสารก่อนเสนอผู้มีอำนาจอาจยังไม่เพียงพอ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9612" y="3714811"/>
            <a:ext cx="6960773" cy="21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ข้อเสนอแนะ</a:t>
            </a: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1. หน่วยรับตรวจควรสร้างความรู้ความเข้าใจให้กับเจ้าหน้าที่ในสังกัดเกี่ยวกับการ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ปฏิบัติ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ระเบียบ หลักเกณฑ์ต่าง ๆ ที่เกี่ยวข้องกับการปฏิบัติงาน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2. หน่วยรับตรวจควรเพิ่มมาตรการหรือระบบในการสอบทานข้อมูลก่อนการเสนอผู้บริหาร เช่น            การจัดทำคู่มือ หรือแนวทางการจัดส่งเอกสารประกอบการยืมเงิน/การส่งใช้เงินยืม และหรือรายการ </a:t>
            </a:r>
            <a:r>
              <a:rPr lang="en-US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Checklist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เอกสารต่าง ๆ ให้เจ้าของเรื่องได้สอบทานตนเองเบื้องต้นก่อนการเสนอผู้บริหาร เพื่อลดความเสี่ยงในการจัดทำเอกสารไม่ครบถ้วน ไม่ถูกต้อง 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30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254594"/>
            <a:ext cx="7620000" cy="50918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th-TH" sz="25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2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การใช้รถราชการ</a:t>
            </a:r>
            <a:endParaRPr lang="th-TH" sz="2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607" y="1089865"/>
            <a:ext cx="7243149" cy="203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Bef>
                <a:spcPts val="500"/>
              </a:spcBef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ขอบเขตการตรวจสอบ 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ตรวจสอบเอกสารหลักฐานการใช้รถราชการ ปีงบประมาณ พ.ศ. 2564 - 2565 (ตุลาคม 2563 -                       ธันวาคม 2564)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ประกอบด้วย บัญชีรถราชการ (แบบ 2) การขออนุญาตใช้รถยนต์ส่วนกลาง (แบบ 3)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(</a:t>
            </a:r>
            <a:r>
              <a:rPr lang="th-TH" sz="1333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สมุดบันทึกการใช้รถยนต์ส่วนกลาง</a:t>
            </a:r>
            <a:r>
              <a:rPr lang="en-US" sz="1333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(</a:t>
            </a:r>
            <a:r>
              <a:rPr lang="th-TH" sz="1333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แบบ 4) รายงานอุบัติเหตุ (แบบ 5) (ถ้ามี) รายละเอียด</a:t>
            </a:r>
            <a:r>
              <a:rPr lang="th-TH" sz="1333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รายการซ่อม</a:t>
            </a:r>
            <a:r>
              <a:rPr lang="th-TH" sz="1333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บำรุง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แบบ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6) คู่มือการจดทะเบียน/เอกสารการทำประกันภัยภาคบังคับ เอกสารหลักฐานการสำรวจและเกณฑ์การใช้สิ้นเปลืองเชื้อเพลิง การควบคุมการใช้น้ำมันเชื้อเพลิง/ทะเบียนคุมการใช้บัตรเติมน้ำมันรถราชการ และตรวจสอบการมีอยู่จริงของรถราชการ สภาพความพร้อมใช้งาน และการเก็บ</a:t>
            </a:r>
            <a:r>
              <a:rPr lang="th-TH" sz="1333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รักษา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607" y="3213079"/>
            <a:ext cx="7350393" cy="2389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สรุปผลการตรวจสอบ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กลุ่มตรวจสอบภายใน ดำเนินการตรวจสอบการใช้รถราชการของสำนักงาน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บทบาทสตรี  </a:t>
            </a:r>
            <a:r>
              <a:rPr lang="th-TH" sz="1333" spc="-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โดยกำหนดประเด็นการตรวจสอบ จำนวน 4 ประเด็นหลัก ดังนี้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ประเด็นที่ </a:t>
            </a:r>
            <a:r>
              <a:rPr lang="en-US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 </a:t>
            </a:r>
            <a:r>
              <a:rPr lang="th-TH" sz="1333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ตรวจสอบความมีอยู่จริงของรถราชการ สภาพความพร้อมใช้งาน และการเก็บรักษา</a:t>
            </a:r>
            <a:r>
              <a:rPr lang="th-TH" sz="1333" spc="-4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รถราชการ</a:t>
            </a:r>
            <a:endParaRPr lang="th-TH" sz="1333" spc="-4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ประเด็นที่ 2 การควบคุมการใช้รถราชการ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ประเด็นที่ 3 การควบคุมการใช้น้ำมันเชื้อเพลิง</a:t>
            </a:r>
            <a:endParaRPr lang="en-US" sz="1333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ประเด็นที่ 4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สอบทาน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ระบบการควบคุมภายในเกี่ยวกับการควบคุมการใช้รถราชการ ว่าเพียงพอ </a:t>
            </a:r>
            <a:b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                             </a:t>
            </a:r>
            <a:r>
              <a:rPr lang="th-TH" sz="1333" spc="-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เหมาะสม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และมีการนำไปปฏิบัติจริง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02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203200"/>
            <a:ext cx="7620000" cy="49405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3) การใช้รถราชการ</a:t>
            </a:r>
            <a:endParaRPr lang="th-TH" sz="2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9606" y="861013"/>
            <a:ext cx="7080787" cy="265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ผลการตรวจสอบ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จากการสอบทานเอกสารหลักฐานเกี่ยวกับการใช้รถราชการ (รถส่วนกลาง)</a:t>
            </a:r>
            <a:r>
              <a:rPr lang="th-TH" sz="1333" b="1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b="1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b="1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การสอบถามจากเจ้าหน้าที่ที่เกี่ยวข้อง พบว่า หน่วยรับตรวจมีการควบคุมภายในเกี่ยวกับการควบคุมการใช้รถส่วนกลางที่เพียงพอ เหมาะสมในระดับหนึ่ง กล่าวคือ มีการมอบหมายหน้าที่รับผิดชอบในการดำเนินการ</a:t>
            </a:r>
            <a:b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ตามขั้นตอนต่าง ๆ มีการจัดทำเอกสาร ข้อมูล ที่เป็นปัจจุบัน มีการอนุญาตใช้รถส่วนกลางโดยผู้มีอำนาจ </a:t>
            </a:r>
            <a: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การบันทึกรายการที่เกี่ยวข้องในแบบฟอร์มต่าง ๆ แต่อย่างไรก็ดี พบว่า ยังมีการปฏิบัติที่ไม่ครบถ้วน เช่น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ทะเบียนคุมการใช้บัตรเติมน้ำมันรถราชการบันทึกข้อมูลไม่ครบถ้วนสมบูรณ์/ระบุไม่ครบทุกช่อง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ใบ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ขออนุญาตใช้รถราชการ รายการไม่ครบตามแบบ 3 ที่กำหนดท้ายระเบียบฯ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และการบันทึก</a:t>
            </a:r>
            <a: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ข้อมูล</a:t>
            </a:r>
            <a:b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42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</a:t>
            </a:r>
            <a:r>
              <a:rPr lang="th-TH" sz="1333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ความคลาดเคลื่อน อาทิ ชื่อผู้ขอใช้รถ/พนักงานขับรถ ในแบบ 3 กับรถในแบบ 4 ไม่ตรงกัน การคำนวณระยะทางการใช้ผิด เป็นต้น 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5739" y="3517574"/>
            <a:ext cx="7028661" cy="21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ข้อเสนอแนะ</a:t>
            </a: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หัวหน้า</a:t>
            </a:r>
            <a:r>
              <a:rPr lang="th-TH" sz="1333" spc="-1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หน่วยรับตรวจ ควรกำชับ และกำกับ ดูแลให้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เจ้าหน้าที่ทุกระดับปฏิบัติตาม</a:t>
            </a: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ระบบ</a:t>
            </a:r>
            <a:b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การควบคุมภายในเกี่ยวกับการใช้รถราชการที่กำหนด มีการตรวจสอบการปฏิบัติตามขั้นตอนต่าง ๆ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ถูกต้อง ครบถ้วน จากเจ้าหน้าที่ผู้รับผิดชอบ รวมถึงมีการสอบทานจากผู้บังคับบัญชาเหนือขึ้นไปก่อน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เสนอผู้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มีอำนาจพิจารณา เพื่อให้มีความมั่นใจว่าระบบการควบคุมภายในการใช้รถราชการที่หน่วยงาน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กำหนดได้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ดำเนินไปอย่างมีประสิทธิผล ประสิทธิภาพ การใช้รถราชการของหน่วยรับตรวจ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เป็นไป</a:t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ระเบียบ และหนังสือสั่งการที่เกี่ยวข้อง รวมถึงใช้เพื่อกิจการอันเป็นส่วนรวมของส่วนราชการ 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หรือ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เพื่อประโยชน์</a:t>
            </a:r>
            <a:r>
              <a:rPr lang="th-TH" sz="1333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ของทาง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ราชการ </a:t>
            </a: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57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19594" y="447346"/>
            <a:ext cx="7620000" cy="47705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5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</a:t>
            </a:r>
            <a:r>
              <a:rPr lang="th-TH" sz="2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ต่อที่ประชุม</a:t>
            </a: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06682" y="1400407"/>
            <a:ext cx="6534361" cy="8570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167"/>
              </a:lnSpc>
            </a:pPr>
            <a:endParaRPr lang="th-TH" sz="2000" b="1" dirty="0" smtClean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just">
              <a:lnSpc>
                <a:spcPts val="1167"/>
              </a:lnSpc>
            </a:pP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เพื่อโปรดทราบผลการดำเนินงาน</a:t>
            </a:r>
            <a:endParaRPr lang="en-US" sz="20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1428750" y="1411420"/>
            <a:ext cx="863928" cy="846013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  <a:endParaRPr lang="th-TH" sz="2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8870" y="2754420"/>
            <a:ext cx="6534361" cy="1843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167"/>
              </a:lnSpc>
            </a:pPr>
            <a:endParaRPr lang="th-TH" sz="2000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เพื่อโปรดพิจารณา และมอบ</a:t>
            </a: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นโยบายการปฏิบัติงาน</a:t>
            </a:r>
            <a:b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ทุนหมุนเวียนที่</a:t>
            </a: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สอดคล้องกับ</a:t>
            </a: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รายงานผลการตรวจสอบ </a:t>
            </a:r>
            <a:b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</a:t>
            </a: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ประเด็นย่อยที่ 1</a:t>
            </a:r>
          </a:p>
        </p:txBody>
      </p:sp>
      <p:sp>
        <p:nvSpPr>
          <p:cNvPr id="17" name="Teardrop 16"/>
          <p:cNvSpPr/>
          <p:nvPr/>
        </p:nvSpPr>
        <p:spPr>
          <a:xfrm>
            <a:off x="1419594" y="2754420"/>
            <a:ext cx="873084" cy="846013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0340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68649" y="2158842"/>
            <a:ext cx="9022702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การติดตามมติที่ประชุมครั้งที่ 3/2565</a:t>
            </a:r>
          </a:p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วันอังคารที่ 29 มีนาคม 2565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2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2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3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4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4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3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2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3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0" y="5354149"/>
            <a:ext cx="153953" cy="43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sz="2333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53" y="-350320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2681"/>
              </p:ext>
            </p:extLst>
          </p:nvPr>
        </p:nvGraphicFramePr>
        <p:xfrm>
          <a:off x="1269999" y="1657367"/>
          <a:ext cx="7620000" cy="402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754">
                  <a:extLst>
                    <a:ext uri="{9D8B030D-6E8A-4147-A177-3AD203B41FA5}">
                      <a16:colId xmlns:a16="http://schemas.microsoft.com/office/drawing/2014/main" val="1633811433"/>
                    </a:ext>
                  </a:extLst>
                </a:gridCol>
                <a:gridCol w="937662">
                  <a:extLst>
                    <a:ext uri="{9D8B030D-6E8A-4147-A177-3AD203B41FA5}">
                      <a16:colId xmlns:a16="http://schemas.microsoft.com/office/drawing/2014/main" val="4092975577"/>
                    </a:ext>
                  </a:extLst>
                </a:gridCol>
                <a:gridCol w="1914709">
                  <a:extLst>
                    <a:ext uri="{9D8B030D-6E8A-4147-A177-3AD203B41FA5}">
                      <a16:colId xmlns:a16="http://schemas.microsoft.com/office/drawing/2014/main" val="2479987901"/>
                    </a:ext>
                  </a:extLst>
                </a:gridCol>
                <a:gridCol w="919060">
                  <a:extLst>
                    <a:ext uri="{9D8B030D-6E8A-4147-A177-3AD203B41FA5}">
                      <a16:colId xmlns:a16="http://schemas.microsoft.com/office/drawing/2014/main" val="697556430"/>
                    </a:ext>
                  </a:extLst>
                </a:gridCol>
                <a:gridCol w="2258815">
                  <a:extLst>
                    <a:ext uri="{9D8B030D-6E8A-4147-A177-3AD203B41FA5}">
                      <a16:colId xmlns:a16="http://schemas.microsoft.com/office/drawing/2014/main" val="1067121270"/>
                    </a:ext>
                  </a:extLst>
                </a:gridCol>
              </a:tblGrid>
              <a:tr h="30767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ระดับคะแนน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15840"/>
                  </a:ext>
                </a:extLst>
              </a:tr>
              <a:tr h="307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7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7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(ผลการดำเนินงาน)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990192"/>
                  </a:ext>
                </a:extLst>
              </a:tr>
              <a:tr h="3405099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</a:t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ไม่ได้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รับการ</a:t>
                      </a: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จากผู้ตรวจสอบ</a:t>
                      </a: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</a:t>
                      </a:r>
                      <a:r>
                        <a:rPr lang="en-US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ต้นสังกัด</a:t>
                      </a:r>
                      <a:endParaRPr lang="en-US" sz="13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หมุนเวียน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ได้รับการตรวจสอบ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จากผู้ตรวจสอบ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ของหน่วยงานต้นสังกัด  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และได้รับรายงาน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 และ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นำเสนอ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รายงานผลการ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ต่อคณะกรรมการบริหาร                     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ทุนหมุนเวียนรับทราบ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endParaRPr lang="th-TH" sz="13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ได้รับการตรวจสอบ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ผู้ตรวจสอบภายใน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หน่วยงานต้นสังกัด </a:t>
                      </a: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ได้รับรายงานผลการตรวจสอบ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นำเสนอรายงาน</a:t>
                      </a: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</a:t>
                      </a: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การตรวจสอบต่อคณะ</a:t>
                      </a:r>
                      <a:br>
                        <a:rPr lang="th-TH" sz="1300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กรรมการบริหาร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 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คณะกรรมการฯ </a:t>
                      </a:r>
                      <a:br>
                        <a:rPr lang="th-TH" sz="130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none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มอบนโยบายการปฏิบัติงาน</a:t>
                      </a:r>
                      <a:r>
                        <a:rPr lang="en-US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ทุนหมุนเวียนที่สอดคล้องกับ</a:t>
                      </a:r>
                      <a:b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u="sng" dirty="0" smtClean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</a:t>
                      </a:r>
                      <a:r>
                        <a:rPr lang="th-TH" sz="130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ผลการตรวจสอบ</a:t>
                      </a:r>
                      <a:endParaRPr lang="en-US" sz="1300" u="sng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77288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70000" y="157200"/>
            <a:ext cx="7620000" cy="6384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ประเด็นย่อยที่ใช้พิจารณา 4 ประเด็น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9680" y="1057300"/>
            <a:ext cx="3660407" cy="480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การปฏิบัติงานตรวจสอบภายใน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99613" y="1057300"/>
            <a:ext cx="780087" cy="480053"/>
          </a:xfrm>
          <a:prstGeom prst="homePlate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20260" y="1057300"/>
            <a:ext cx="1020113" cy="480053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45</a:t>
            </a: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5860087" y="1057300"/>
            <a:ext cx="1800200" cy="48005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 </a:t>
            </a:r>
            <a:r>
              <a:rPr lang="en-US" sz="2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  <a:endParaRPr lang="th-TH" sz="2667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26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5.4 </a:t>
            </a: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ร่างแผนปฏิบัติราชการระยะ </a:t>
            </a:r>
            <a:r>
              <a:rPr lang="en-US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</a:t>
            </a: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ปี (พ.ศ. </a:t>
            </a:r>
            <a:r>
              <a:rPr lang="en-US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2565 - 2570) </a:t>
            </a: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61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72</a:t>
            </a:fld>
            <a:endParaRPr lang="th-TH" noProof="0"/>
          </a:p>
        </p:txBody>
      </p:sp>
      <p:grpSp>
        <p:nvGrpSpPr>
          <p:cNvPr id="6" name="Group 5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2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2" name="Picture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3" name="Picture 3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4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055178"/>
              </p:ext>
            </p:extLst>
          </p:nvPr>
        </p:nvGraphicFramePr>
        <p:xfrm>
          <a:off x="152395" y="682037"/>
          <a:ext cx="9861178" cy="457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89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30589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300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spc="-30" baseline="0" dirty="0" smtClean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 smtClean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16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จุดแข็ง(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จุดแข็ง(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</a:t>
                      </a:r>
                      <a:r>
                        <a:rPr lang="th-TH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853137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กองทุนคิดดอกเบี้ยเงินกู้ต่ำกว่ากองทุนอื่น ๆ ที่มีวัตถุประสงค์คล้ายกัน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กองทุนมีวัตถุประสงค์ที่ชัดเจน ที่มุ่งสร้างโอกาสให้สตรี/กลุ่มสตรีทุกระดับ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  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ผู้ด้อยโอกาส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พัฒนาศักยภาพ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และคุณภาพชีวิต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คณะทำงานในทุกระดับ เป็นกลไกสำคัญในกระบวนการบริหารกองทุนในพื้นที่ </a:t>
                      </a:r>
                      <a:b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แนวทางในการขับเคลื่อนกองทุน ที่มุ่งให้ทุกภาคส่วนเกิดกระบวนการทำงาน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แบบบูรณา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b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กระบวนงานในพื้นที่เน้นการมีส่วนร่วม สามารถตอบสนองต่อความ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ต้องการ</a:t>
                      </a:r>
                      <a:b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ของพื้นที่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</a:t>
                      </a:r>
                      <a:b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 </a:t>
                      </a:r>
                      <a:r>
                        <a:rPr lang="th-TH" sz="12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กองทุนฯ มีความมั่นคงทางการเงิน และสมาชิกสามารถเข้าถึงแหล่งเงินทุนได้ง่าย</a:t>
                      </a:r>
                      <a:endParaRPr lang="en-US" sz="1200" b="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 </a:t>
                      </a:r>
                      <a:r>
                        <a:rPr lang="th-TH" sz="12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สมาชิกและเครือข่ายองค์กรสตรีมีจำนวนมากและครอบคลุมทุกพื้นที่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เป็นแหล่งเงินทุนในการสร้างงาน สร้างอาชีพได้หลากหลาย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มีบุคลากรที่มีความรู้ด้านกฎหมาย ด้านการเงินและ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บัญชีและ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บทบาทสตรีในการ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ทำงานพื้นที่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10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มีการปรับหลักเกณฑ์ในการขอรับการสนับสนุนเงินทุนหมุนเวียน จาก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การรวมกลุ่ม</a:t>
                      </a:r>
                      <a:r>
                        <a:rPr lang="th-TH" sz="1200" b="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คน เป็นการ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รวมกลุ่มตั้งแต่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 คน ขึ้นไป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11</a:t>
                      </a:r>
                      <a:r>
                        <a:rPr lang="th-TH" sz="1200" b="0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มีระบบบัญชีการเงินและทะเบียนลูกหนี้ใหม่ใช้ร่วมกับระบบโปรแกรม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จัดการ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ทะเบียน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ลูกหนี้ (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SARA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เป็นแหล่งเงินทุนสำหรับสตรีที่มีดอกเบี้ยต่ำ ในการสร้างโอกาส สร้างอาชีพ 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สร้างรายได้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ให้แก่สมาชิกให้มีความเข้มแข็ง พึ่งตนเอง และสามารถเข้าถึงได้ง่าย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กองทุนมีเงินอุดหนุนสำหรับองค์กรสตรี เพื่อส่งเสริมและพัฒนาศักยภาพของ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สตรีสร้าง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การมีส่วนร่วม และการเรียนรู้ในชุมชน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กองทุนมีระเบียบ</a:t>
                      </a:r>
                      <a:r>
                        <a:rPr lang="th-TH" sz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ข้อกฎหมายรองรับ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ให้คณะกรรมการมีอำนาจในการดำเนินงาน</a:t>
                      </a: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ออกมาตรการ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แนวทาง ต่างๆ ได้ทันต่อสถานการณ์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คณะทำงานในทุกระดับ เป็นกลไกสำคัญในกระบวนการบริหารงาน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spc="-7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ครอบคลุมใน</a:t>
                      </a:r>
                      <a:r>
                        <a:rPr lang="th-TH" sz="1200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พื้นที่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95250" marR="95250" marT="0" marB="0"/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73</a:t>
            </a:fld>
            <a:endParaRPr lang="th-TH" noProof="0"/>
          </a:p>
        </p:txBody>
      </p:sp>
      <p:grpSp>
        <p:nvGrpSpPr>
          <p:cNvPr id="6" name="Group 5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2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2" name="Picture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3" name="Picture 3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4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082142"/>
              </p:ext>
            </p:extLst>
          </p:nvPr>
        </p:nvGraphicFramePr>
        <p:xfrm>
          <a:off x="142355" y="880553"/>
          <a:ext cx="9861178" cy="440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89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30589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 smtClean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จุดอ่อน(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จุดอ่อน (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W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69824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บุคลากรกองทุนพัฒนาบทบาทสตรี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ส่วนกลาง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- บุคลากรที่มีความเชี่ยวชาญด้านสารสนเทศไม่พียงพอ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ส่วนภูมิภาค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- พนักงานกองทุนมีการลาออกบ่อยครั้ง ทำให้การทำงานไม่ต่อเนื่อง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เจ้าหน้าที่พัฒนาชุมชนมีภาระงานในพื้นที่มาก และมีเจ้าหน้าที่พัฒนา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ชุมชนบางส่วน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ที่ยังไม่เข้าใจกระบวนการดำเนินงานกองทุนพัฒนาบทบาทสตรี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การสร้างการรับรู้ช่องทางการประชาสัมพันธ์งานกองทุนพัฒนาบทบาท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b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ยังไม่ทั่วถึง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กองทุนไม่มีการทบทวนข้อมูล คู่มือ แนวทาง ขั้นตอนการดำเนินงานที่เป็น</a:t>
                      </a:r>
                      <a:r>
                        <a:rPr lang="th-TH" sz="120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ปัจจุบันทำ</a:t>
                      </a:r>
                      <a:r>
                        <a:rPr lang="th-TH" sz="12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ให้แนวทาง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ในการปฏิบัติงานไม่ชัดเจน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กองทุนขาดการวิเคราะห์ วิจัย ประเมินผลความสำเร็จและปัญหาในการดำเนินงาน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ระบบโปรแกรมทะเบียนลูกหนี้ไม่เสถียร ทำให้เกิดปัญหาไม่สามารถเรียกดู</a:t>
                      </a: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ข้อมูล   ย้อนหลัง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spc="-7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spc="-7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ระบบการเงิน บัญชี การรายงาน ไม่ทันสมัย ไม่ทันกำหนดเวลา ไม่สะดวกในการใช้งาน</a:t>
                      </a:r>
                      <a:endParaRPr lang="en-US" sz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พนักงานกองทุน</a:t>
                      </a:r>
                      <a:r>
                        <a:rPr lang="th-TH" sz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ขาดขวัญกำลังใจ ไม่มีความมั่นคงในอาชีพ สวัสดิการไม่เหมาะสม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การลาออกบ่อยครั้งทำให้การทำงานไม่ต่อเนื่อง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การสร้างการรับรู้ช่องทางการประชาสัมพันธ์งานกองทุนพัฒนาบทบาท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b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ยัง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ไม่ทั่วถึง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ไม่มีระบบประกันความเสี่ยงด้านการเงิน (หลักทรัพย์, ประกัน, ฌาปนกิจ, </a:t>
                      </a:r>
                      <a:r>
                        <a:rPr lang="th-TH" sz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ออมเงิน) </a:t>
                      </a:r>
                      <a:r>
                        <a:rPr lang="th-TH" sz="120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</a:t>
                      </a:r>
                      <a:r>
                        <a:rPr lang="th-TH" sz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การกู้เงินทุนหมุนเวียน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 ข้าราชการ ไม่เพียงพอ รับผิดชอบงานหลายด้าน และ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มีภาระงานในพื้นที่มาก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th-TH" sz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กองทุนอยู่ภายใต้กำกับของราชการและเจ้าหน้าที่ผู้ปฏิบัติงานเป็นข้าราชการ </a:t>
                      </a:r>
                      <a:b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ส่งผล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ให้ไม่สามารถกำหนดมาตรการเร่งรัดหรือติดตามทวงหนี้ที่มีความเข้มข้น</a:t>
                      </a: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เหมือนกับ</a:t>
                      </a:r>
                      <a:r>
                        <a:rPr lang="th-TH" sz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เอกชน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74</a:t>
            </a:fld>
            <a:endParaRPr lang="th-TH" noProof="0"/>
          </a:p>
        </p:txBody>
      </p:sp>
      <p:grpSp>
        <p:nvGrpSpPr>
          <p:cNvPr id="6" name="Group 5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2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2" name="Picture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3" name="Picture 3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4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405746"/>
              </p:ext>
            </p:extLst>
          </p:nvPr>
        </p:nvGraphicFramePr>
        <p:xfrm>
          <a:off x="152395" y="548217"/>
          <a:ext cx="9861178" cy="417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89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30589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4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40" baseline="0" dirty="0" smtClean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โอกาส(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O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)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โอกาส (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O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 Light๙" panose="00000400000000000000" pitchFamily="2" charset="-34"/>
                          <a:ea typeface="Calibri" panose="020F0502020204030204" pitchFamily="34" charset="0"/>
                          <a:cs typeface="Chulabhorn Likit Text Light๙" panose="00000400000000000000" pitchFamily="2" charset="-34"/>
                        </a:rPr>
                        <a:t>)</a:t>
                      </a:r>
                      <a:endParaRPr lang="en-US" sz="1300" b="1" dirty="0">
                        <a:solidFill>
                          <a:srgbClr val="002060"/>
                        </a:solidFill>
                        <a:effectLst/>
                        <a:latin typeface="Chulabhorn Likit Text Light๙" panose="00000400000000000000" pitchFamily="2" charset="-34"/>
                        <a:ea typeface="Calibri" panose="020F0502020204030204" pitchFamily="34" charset="0"/>
                        <a:cs typeface="Chulabhorn Likit Text Light๙" panose="00000400000000000000" pitchFamily="2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34671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กระแสการตื่นตัวให้สตรีมีบทบาทนำในระดับประเทศภูมิภาคและระดับโลก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นโยบายของรัฐบาลในการลดความเหลื่อมล้ำของประชาชนทำให้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ปัญหา</a:t>
                      </a:r>
                      <a:b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ของสตรีได้รับ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การแก้ไขจากการสนับสนุนเงินทุนจากภาครัฐ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 พ.ร.บ. การบริหารทุนหมุนเวียน พ.ศ. 2558 และข้อบังคับ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คณะกรรมการบริหารกองทุนพัฒนา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บทบาทสตรีว่าด้วยการบริหารกองทุนพัฒนาบทบาทสตรี </a:t>
                      </a:r>
                      <a:r>
                        <a:rPr lang="th-TH" sz="1200" b="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พ.ศ.</a:t>
                      </a:r>
                      <a:r>
                        <a:rPr lang="th-TH" sz="1200" b="0" spc="-3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3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2559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รองรับการ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ดำเนินงานของกองทุนฯ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มีหน่วยงานที่มีภารกิจดำเนินงานเกี่ยวกับสตรีที่สามารถเชื่อมโยง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เครือข่าย</a:t>
                      </a:r>
                      <a:b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ในการทำงาน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ด้านสตรีร่วมกันได้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มีหน่วยงานเครือข่ายที่พร้อมสนับสนุนส่งเสริมองค์ความรู้หรือพัฒนาทักษะ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ด้านอาชีพ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ที่หลากหลายแก่สตรี/กลุ่มสตรี</a:t>
                      </a:r>
                      <a:b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ความก้าวหน้าของเทคโนโลยีทำให้สามารถเข้าถึงข้อมูลได้ง่ายขึ้น 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ยึดหลักปรัชญาของเศรษฐกิจพอเพียงที่นำมาเป็นแนวทางในการ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ปฏิบัติ</a:t>
                      </a:r>
                      <a:b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/องค์กร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มีการใช้เทคโนโลยีสนับสนุนการทำงานประสานติดต่อระหว่างเจ้าหน้าที่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กับ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ยุทธศาสตร์ชาติ </a:t>
                      </a:r>
                      <a:r>
                        <a:rPr lang="th-TH" sz="1200" b="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นโยบายรัฐบาล 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มุ่งเน้นพัฒนาคนทุกช่วงวัยทำให้สตรีทุกช่วงวัย</a:t>
                      </a: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มีโอกาส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เข้าถึงการพัฒนาทุกด้าน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มีหน่วยงาน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ภาครัฐทั้งส่วนกลาง ส่วนภูมิภาค ส่วนท้องถิ่น องค์กรเอกชน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</a:t>
                      </a: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ภารกิจใน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ด้านการพัฒนาสตรีที่สามารถร่วมบูรณาการการทำงานได้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สตรี/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องค์กรสตรีมี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บทบาทในสังคม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ในการขับเคลื่อนและการพัฒนา</a:t>
                      </a: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b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ทุกด้าน </a:t>
                      </a:r>
                      <a:r>
                        <a:rPr lang="th-TH" sz="12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เช่น 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สังคมเศรษฐกิจ การเมือง เป็นต้น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เทคโนโลยีในปัจจุบันที่สามารถนำมาสนับสนุนเอื้อประโยชน์ให้กองทุน</a:t>
                      </a:r>
                      <a:r>
                        <a:rPr lang="th-TH" sz="1200" b="0" spc="-8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</a:t>
                      </a:r>
                      <a:br>
                        <a:rPr lang="th-TH" sz="1200" b="0" spc="-8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8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บทบาทสตรีมา</a:t>
                      </a:r>
                      <a:r>
                        <a:rPr lang="th-TH" sz="1200" b="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ใช้ในการขับเคลื่อนงานให้บรรลุวัตถุประสงค์ พัฒนา</a:t>
                      </a:r>
                      <a:r>
                        <a:rPr lang="th-TH" sz="1200" b="0" spc="-8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en-US" sz="12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Backup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/ข้อมูล/บริการ </a:t>
                      </a:r>
                      <a:r>
                        <a:rPr lang="th-TH" sz="12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การส่งเสริม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อาชีพ</a:t>
                      </a:r>
                      <a:r>
                        <a:rPr lang="th-TH" sz="12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/การ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บริหารหนี้ แก้ไขปัญหากองทุน /องค์กรสตรี เครื่องมือสื่อสาร </a:t>
                      </a:r>
                      <a:r>
                        <a:rPr lang="th-TH" sz="12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200" b="0" spc="-5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5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อุปกรณ์</a:t>
                      </a:r>
                      <a:r>
                        <a:rPr lang="th-TH" sz="120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ต่าง ๆ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สังคมตระหนักและให้ความสำคัญกับสิทธิสตรี ปัญหาการละเมิดและกระทำ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ความรุนแรง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ต่อสตรี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1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75</a:t>
            </a:fld>
            <a:endParaRPr lang="th-TH" noProof="0"/>
          </a:p>
        </p:txBody>
      </p:sp>
      <p:grpSp>
        <p:nvGrpSpPr>
          <p:cNvPr id="6" name="Group 5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7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2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2" name="Picture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3" name="Picture 3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4" name="Picture 2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5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6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270"/>
              </p:ext>
            </p:extLst>
          </p:nvPr>
        </p:nvGraphicFramePr>
        <p:xfrm>
          <a:off x="142355" y="704687"/>
          <a:ext cx="9861178" cy="367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664">
                  <a:extLst>
                    <a:ext uri="{9D8B030D-6E8A-4147-A177-3AD203B41FA5}">
                      <a16:colId xmlns:a16="http://schemas.microsoft.com/office/drawing/2014/main" val="1958341653"/>
                    </a:ext>
                  </a:extLst>
                </a:gridCol>
                <a:gridCol w="4948514">
                  <a:extLst>
                    <a:ext uri="{9D8B030D-6E8A-4147-A177-3AD203B41FA5}">
                      <a16:colId xmlns:a16="http://schemas.microsoft.com/office/drawing/2014/main" val="1974252795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 smtClean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424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อุปสรรค(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</a:t>
                      </a:r>
                      <a:r>
                        <a:rPr lang="th-TH" sz="13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อุปสรรค(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T</a:t>
                      </a:r>
                      <a:r>
                        <a:rPr lang="th-TH" sz="13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39722852"/>
                  </a:ext>
                </a:extLst>
              </a:tr>
              <a:tr h="2738120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ภัยพิบัติเกิดขึ้นบ่อยและถี่ทำให้มีผลต่อการประกอบอาชีพของกลุ่มสตรี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การผันผวนของเศรษฐกิจประเทศและเศรษฐกิจฐานรากส่งผลต่อต้นทุนการ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ผลิตช่องทางการตลาด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และรายได้ของสมาชิกลดลง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ความก้าวหน้าทางเทคโนโลยีเป็นไปอย่างรวดเร็วทำให้สมาชิกสตรีบางส่วน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  </a:t>
                      </a: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สามารถปรับตัว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ได้ทัน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 สมาชิกมีทัศนคติไม่ดีต่อกองทุนในกระบวนการในการขอรับการสนับสนุนเงินทุน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ที่ยุ่งยากและ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ล่าช้าในการอนุมัติโครงการ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 สถานการณ์การแพร่ระบาดของโรคติดเชื้อไวรัสโคโรนา 2019 (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COVID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-19) </a:t>
                      </a:r>
                      <a:r>
                        <a:rPr lang="th-TH" sz="1200" b="0" spc="-4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ส่งผลต่อรายได้ของ</a:t>
                      </a:r>
                      <a:r>
                        <a:rPr lang="th-TH" sz="1200" b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สมาชิกและศักยภาพในการชำระหนี้กองทุนพัฒนาบทบาทสตรี</a:t>
                      </a:r>
                      <a:endParaRPr lang="en-US" sz="1200" b="0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การผันผวนของเศรษฐกิจประเทศและเศรษฐกิจฐานรากส่งผลต่อ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ต้นทุน</a:t>
                      </a:r>
                      <a:b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การผลิตช่องทาง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การตลาด และรายได้ของสมาชิกลดลง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ภัยพิบัติ สถานการณ์การแพร่ระบาดของโรคติดเชื้อไวรัส โคโรนา 2019 </a:t>
                      </a:r>
                      <a:r>
                        <a:rPr lang="th-TH" sz="1200" b="0" spc="-8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0" spc="-8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COVID</a:t>
                      </a:r>
                      <a:r>
                        <a:rPr lang="th-TH" sz="1200" b="0" spc="-8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- 19) 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ส่งผลให้สมาชิกรายได้ลดลง หรือขาดรายได้ มีปัญหาการชำระ</a:t>
                      </a: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คืน</a:t>
                      </a:r>
                      <a:b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</a:t>
                      </a:r>
                      <a:r>
                        <a:rPr lang="th-TH" sz="1200" b="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ต้น</a:t>
                      </a:r>
                      <a:r>
                        <a:rPr lang="th-TH" sz="1200" b="0" spc="-2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และดอกเบี้ย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ภาวะเศรษฐกิจ ทำให้สินค้า/บริการราคาแพง ส่งผลการต่อการ</a:t>
                      </a:r>
                      <a:r>
                        <a:rPr lang="th-TH" sz="1200" b="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ดำรงชีวิต</a:t>
                      </a:r>
                      <a:br>
                        <a:rPr lang="th-TH" sz="1200" b="0" spc="-4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6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และประกอบอาชีพ</a:t>
                      </a:r>
                      <a:r>
                        <a:rPr lang="th-TH" sz="1200" b="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ของสมาชิกส่งผลให้อัตราส่วนหนี้ภาคครัวเรือนสูงขึ้น ขาดเงินออม</a:t>
                      </a:r>
                      <a:endParaRPr lang="en-US" sz="1200" b="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สถานการณ์ สงคราม รัสเซีย และยูเครน เกาหลี และ สหรัฐอเมริกา ทำให้สินค้า</a:t>
                      </a:r>
                      <a:r>
                        <a:rPr lang="th-TH" sz="1200" b="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จำเป็น ราคา</a:t>
                      </a:r>
                      <a:r>
                        <a:rPr lang="th-TH" sz="1200" b="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สูงขึ้น ส่งผลการต่อการดำรงชีวิตและประกอบอาชีพ และ </a:t>
                      </a:r>
                      <a:r>
                        <a:rPr lang="th-TH" sz="1200" b="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รายได้</a:t>
                      </a:r>
                      <a:br>
                        <a:rPr lang="th-TH" sz="1200" b="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spc="-6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b="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สมาชิก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สมาชิกกองทุนพัฒนาบทบาทสตรีบางส่วนไม่ให้ความสำคัญต่อการชำระ</a:t>
                      </a:r>
                      <a:r>
                        <a:rPr lang="th-TH" sz="1200" b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คืนเพราะ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มีความเชื่อว่าเงินกองทุนเป็นเงินราชการไม่จำเป็นต้องชำระคืน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95250" marR="95250" marT="0" marB="0"/>
                </a:tc>
                <a:extLst>
                  <a:ext uri="{0D108BD9-81ED-4DB2-BD59-A6C34878D82A}">
                    <a16:rowId xmlns:a16="http://schemas.microsoft.com/office/drawing/2014/main" val="14728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940" y="5227320"/>
            <a:ext cx="533400" cy="304271"/>
          </a:xfrm>
        </p:spPr>
        <p:txBody>
          <a:bodyPr rtlCol="0">
            <a:normAutofit/>
          </a:bodyPr>
          <a:lstStyle/>
          <a:p>
            <a:pPr>
              <a:spcAft>
                <a:spcPts val="500"/>
              </a:spcAft>
            </a:pPr>
            <a:fld id="{4FAB73BC-B049-4115-A692-8D63A059BFB8}" type="slidenum">
              <a:rPr lang="th-TH" smtClean="0"/>
              <a:pPr>
                <a:spcAft>
                  <a:spcPts val="500"/>
                </a:spcAft>
              </a:pPr>
              <a:t>76</a:t>
            </a:fld>
            <a:endParaRPr lang="th-TH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670008"/>
              </p:ext>
            </p:extLst>
          </p:nvPr>
        </p:nvGraphicFramePr>
        <p:xfrm>
          <a:off x="143767" y="217742"/>
          <a:ext cx="9860729" cy="5313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108">
                  <a:extLst>
                    <a:ext uri="{9D8B030D-6E8A-4147-A177-3AD203B41FA5}">
                      <a16:colId xmlns:a16="http://schemas.microsoft.com/office/drawing/2014/main" val="978311341"/>
                    </a:ext>
                  </a:extLst>
                </a:gridCol>
                <a:gridCol w="4976621">
                  <a:extLst>
                    <a:ext uri="{9D8B030D-6E8A-4147-A177-3AD203B41FA5}">
                      <a16:colId xmlns:a16="http://schemas.microsoft.com/office/drawing/2014/main" val="4262133176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73047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วิสัยทัศน์</a:t>
                      </a:r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เป็นแหล่งทุนในการพัฒนาสตรีเพื่อขับเคลื่อนเศรษฐกิจฐานรากให้เข้มแข็ง </a:t>
                      </a:r>
                      <a:b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มีคุณภาพชีวิตที่ดีขึ้น</a:t>
                      </a:r>
                      <a:endParaRPr lang="th-TH" sz="12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วิสัยทัศน์</a:t>
                      </a:r>
                      <a:r>
                        <a:rPr lang="en-US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: </a:t>
                      </a:r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เป็นแหล่งทุนที่สำคัญของสตรีในการพัฒนาคุณภาพชีวิตและเศรษฐกิจ</a:t>
                      </a:r>
                      <a:b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ในชุมชนให้มีความเข้มแข็งอย่างยั่งยืน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6CDC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88297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เป้าประสงค์หลัก</a:t>
                      </a:r>
                      <a:r>
                        <a:rPr lang="th-TH" sz="1200" b="1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สตรีมีความมั่นคงด้านรายได้ มีคุณภาพชีวิตที่ดี มีบทบาทนำทางเศรษฐกิจ สังคม การเมืองในชุมชน</a:t>
                      </a:r>
                      <a:endParaRPr lang="th-TH" sz="12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เป้าประสงค์หลัก</a:t>
                      </a:r>
                      <a:r>
                        <a:rPr lang="th-TH" sz="1200" b="1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baseline="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สตรีมีความมั่นคงด้านรายได้ มีคุณภาพชีวิตที่ดี เป็นผู้นำในการพัฒนาเศรษฐกิจและสังคมในชุมชน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11934"/>
                  </a:ext>
                </a:extLst>
              </a:tr>
              <a:tr h="169669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พันธกิจ </a:t>
                      </a:r>
                      <a:r>
                        <a:rPr lang="en-US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9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จัดสรรเงินทุนให้แก่สตรีและองค์กรสตรีสำหรับการพัฒนาเศรษฐกิจฐานราก </a:t>
                      </a:r>
                      <a:b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ให้เข้มแข็งและมีคุณภาพชีวิตที่ดีขึ้น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9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จัดสรรเงินทุนในการพัฒนาบทบาทสตรีให้มีขีดความสามารถในการเป็นผู้นำ</a:t>
                      </a:r>
                      <a:b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และมีส่วนร่วมในการแก้ปัญหาสตรีในชุมชน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9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9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บริหารกองทุนฯ ให้มีความมั่นคง ตามหลักธรรมาภิบาล</a:t>
                      </a:r>
                      <a:endParaRPr lang="th-TH" sz="12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พันธกิจ </a:t>
                      </a:r>
                      <a:r>
                        <a:rPr lang="en-US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: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จัดสรรเงินทุนหมุนเวียนให้แก่สตรีและองค์สตรี เพื่อนำไปใช้ในการสร้างงาน </a:t>
                      </a:r>
                      <a:b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การสร้างอาชีพ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สร้างรายได้ในชุมชน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จัดสรรเงินทุนอุดหนุนในการพัฒนาสตรี องค์กรสตรี และเครือข่ายสตรีให้มีขีด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kern="1200" spc="-5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ความสามารถในการเป็นผู้นำและมีส่วนร่วมในการปกป้อง คุ้มครอง แก้ไขปัญหา 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5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สตรี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พัฒนาคุณภาพชีวิตสตรีและผู้ด้อยโอกาสในชุมชน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บริหารกองทุนพัฒนาบทบาทสตรี ให้มีความมั่นคง ตามหลักธรรมาภิบาล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6CDC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45062"/>
                  </a:ext>
                </a:extLst>
              </a:tr>
              <a:tr h="1694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1" kern="1200" baseline="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1 การเสริมสร้างอาชีพและรายได้แก่สตรี                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2 การเสริมสร้างความเข้มแข็งสตรีและองค์กรสตรี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3 การส่งเสริมพัฒนาคุณภาพชีวิตสตรี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4 การเสริมสร้างขีดความสามารถองค์กรในการบริหาร        </a:t>
                      </a: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กองทุนฯ ตามหลักธรรมาภิบาล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: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1 การเสริมสร้างอาชีพและรายได้แก่สตรี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2 การเสริมสร้างความเข้มแข็งสตรี องค์กรสตรี </a:t>
                      </a:r>
                      <a:b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และการพัฒนาคุณภาพชีวิต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4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3 การเสริมสร้างขีดความสามารถองค์กรในการบริหารกองทุนฯ      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ตามหลักธรรมาภิบาล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endPara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5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9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5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9B12268D-E54B-4D47-B9B1-5A86B64C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940" y="5227320"/>
            <a:ext cx="533400" cy="304271"/>
          </a:xfrm>
        </p:spPr>
        <p:txBody>
          <a:bodyPr rtlCol="0">
            <a:normAutofit/>
          </a:bodyPr>
          <a:lstStyle/>
          <a:p>
            <a:pPr>
              <a:spcAft>
                <a:spcPts val="500"/>
              </a:spcAft>
            </a:pPr>
            <a:fld id="{4FAB73BC-B049-4115-A692-8D63A059BFB8}" type="slidenum">
              <a:rPr lang="th-TH" smtClean="0"/>
              <a:pPr>
                <a:spcAft>
                  <a:spcPts val="500"/>
                </a:spcAft>
              </a:pPr>
              <a:t>77</a:t>
            </a:fld>
            <a:endParaRPr lang="th-TH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6988"/>
              </p:ext>
            </p:extLst>
          </p:nvPr>
        </p:nvGraphicFramePr>
        <p:xfrm>
          <a:off x="116541" y="180664"/>
          <a:ext cx="9842800" cy="50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228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  <a:gridCol w="4967572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7626"/>
              </p:ext>
            </p:extLst>
          </p:nvPr>
        </p:nvGraphicFramePr>
        <p:xfrm>
          <a:off x="5118847" y="696859"/>
          <a:ext cx="4755056" cy="431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528">
                  <a:extLst>
                    <a:ext uri="{9D8B030D-6E8A-4147-A177-3AD203B41FA5}">
                      <a16:colId xmlns:a16="http://schemas.microsoft.com/office/drawing/2014/main" val="1668057991"/>
                    </a:ext>
                  </a:extLst>
                </a:gridCol>
                <a:gridCol w="2377528">
                  <a:extLst>
                    <a:ext uri="{9D8B030D-6E8A-4147-A177-3AD203B41FA5}">
                      <a16:colId xmlns:a16="http://schemas.microsoft.com/office/drawing/2014/main" val="404652237"/>
                    </a:ext>
                  </a:extLst>
                </a:gridCol>
              </a:tblGrid>
              <a:tr h="437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9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กลยุทธ์</a:t>
                      </a:r>
                      <a:endParaRPr lang="en-US" sz="9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78042"/>
                  </a:ext>
                </a:extLst>
              </a:tr>
              <a:tr h="398928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spc="-5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000" b="1" spc="-6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การเสริมสร้างอาชีพและรายได้แก่สตรี</a:t>
                      </a:r>
                      <a:endParaRPr lang="en-US" sz="9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8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9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1.1 การพัฒนากลุ่มอาชีพสตรี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78147968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1.2 การพัฒนากลยุทธ์ทางการตลาด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127123208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1.3 การส่งเสริมช่องทางการตลาด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166459195"/>
                  </a:ext>
                </a:extLst>
              </a:tr>
              <a:tr h="398928">
                <a:tc rowSpan="3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การเสริมสร้างความเข้มแข็งสตรี </a:t>
                      </a:r>
                      <a: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spc="-4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</a:t>
                      </a:r>
                      <a:r>
                        <a:rPr lang="th-TH" sz="1000" b="1" spc="-4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 </a:t>
                      </a:r>
                      <a:r>
                        <a:rPr lang="th-TH" sz="1000" b="1" spc="-4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</a:t>
                      </a:r>
                      <a:r>
                        <a:rPr lang="th-TH" sz="1000" b="1" spc="-40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การพัฒนาคุณภาพชีวิต</a:t>
                      </a:r>
                      <a:endParaRPr lang="en-US" sz="9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2.1  การพัฒนาศักยภาพสตรีและองค์กรสตรี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486635116"/>
                  </a:ext>
                </a:extLst>
              </a:tr>
              <a:tr h="51990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การ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พัฒนาศักยภาพเครือข่าย</a:t>
                      </a:r>
                      <a: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สตรี</a:t>
                      </a:r>
                      <a:b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ทุก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ระดับ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830561046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 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การส่งเสริมและพัฒนาคุณภาพชีวิต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119719771"/>
                  </a:ext>
                </a:extLst>
              </a:tr>
              <a:tr h="565603">
                <a:tc rowSpan="3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การเสริมสร้างขีดความสามารถ</a:t>
                      </a:r>
                      <a: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องค์กร</a:t>
                      </a:r>
                      <a:b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ในการบริหาร</a:t>
                      </a:r>
                      <a:r>
                        <a:rPr lang="th-TH" sz="10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กองทุนฯ </a:t>
                      </a:r>
                      <a: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ตามหลัก</a:t>
                      </a:r>
                      <a:b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ธรร</a:t>
                      </a:r>
                      <a:r>
                        <a:rPr lang="th-TH" sz="10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มาภิบาล</a:t>
                      </a:r>
                      <a:endParaRPr lang="en-US" sz="9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b="1" dirty="0"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8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9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3.1 การพัฒนาสมรรถนะ</a:t>
                      </a:r>
                      <a: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บุคลากร</a:t>
                      </a:r>
                      <a:b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00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ขับเคลื่อนกองทุนฯ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472323546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การพัฒนาระบบข้อมูลสารสนเทศ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464913632"/>
                  </a:ext>
                </a:extLst>
              </a:tr>
              <a:tr h="39892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3.3 การพัฒนาระบบในการบริหารจัดการ</a:t>
                      </a:r>
                      <a:endParaRPr lang="en-US" sz="10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7099923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00963"/>
              </p:ext>
            </p:extLst>
          </p:nvPr>
        </p:nvGraphicFramePr>
        <p:xfrm>
          <a:off x="183504" y="696859"/>
          <a:ext cx="4688540" cy="431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270">
                  <a:extLst>
                    <a:ext uri="{9D8B030D-6E8A-4147-A177-3AD203B41FA5}">
                      <a16:colId xmlns:a16="http://schemas.microsoft.com/office/drawing/2014/main" val="2501218302"/>
                    </a:ext>
                  </a:extLst>
                </a:gridCol>
                <a:gridCol w="2344270">
                  <a:extLst>
                    <a:ext uri="{9D8B030D-6E8A-4147-A177-3AD203B41FA5}">
                      <a16:colId xmlns:a16="http://schemas.microsoft.com/office/drawing/2014/main" val="4008523101"/>
                    </a:ext>
                  </a:extLst>
                </a:gridCol>
              </a:tblGrid>
              <a:tr h="363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9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1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9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2121"/>
                  </a:ext>
                </a:extLst>
              </a:tr>
              <a:tr h="53849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0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การเสริมสร้างอาชีพและรายได้แก่สตรี</a:t>
                      </a:r>
                      <a:endParaRPr lang="en-US" sz="1000" b="1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8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CCDED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1.1 การพัฒนาและเพิ่มประสิทธิภาพ</a:t>
                      </a:r>
                      <a:b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กลุ่มอาชีพสตรี</a:t>
                      </a:r>
                      <a:endParaRPr lang="en-US" sz="8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20962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1.2 ส่งเสริมช่องทางการตลาด</a:t>
                      </a:r>
                      <a:endParaRPr lang="en-US" sz="8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358"/>
                  </a:ext>
                </a:extLst>
              </a:tr>
              <a:tr h="516055"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การเสริมสร้างความเข้มแข็งสตรี</a:t>
                      </a:r>
                      <a:br>
                        <a:rPr lang="th-TH" sz="10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และองค์กรสตรี</a:t>
                      </a:r>
                      <a:endParaRPr lang="en-US" sz="8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CCDED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2.1 พัฒนาศักยภาพสตรีและองค์กรสตรี</a:t>
                      </a:r>
                      <a:endParaRPr lang="en-US" sz="1000" b="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9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07269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2.2 </a:t>
                      </a: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พัฒนาศักยภาพเครือข่าย</a:t>
                      </a:r>
                      <a:endParaRPr lang="en-US" sz="10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94826"/>
                  </a:ext>
                </a:extLst>
              </a:tr>
              <a:tr h="36398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การส่งเสริมพัฒนาคุณภาพชีวิตสตรี</a:t>
                      </a:r>
                      <a:endParaRPr lang="en-US" sz="8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CCDED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3.1 </a:t>
                      </a: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การสร้างเครือข่ายความร่วมมือ</a:t>
                      </a:r>
                      <a:endParaRPr lang="en-US" sz="10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825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3.2 </a:t>
                      </a: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การส่งเสริมพัฒนาคุณภาพชีวิตสตรี</a:t>
                      </a:r>
                      <a:endParaRPr lang="en-US" sz="10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43295"/>
                  </a:ext>
                </a:extLst>
              </a:tr>
              <a:tr h="538492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การเสริมสร้างขีดความสามารถองค์กร</a:t>
                      </a:r>
                      <a:r>
                        <a:rPr lang="th-TH" sz="1000" b="1" kern="1200" spc="-40" baseline="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ในการบริหารกองทุนฯ ตามหลักธรรมาภิบาล</a:t>
                      </a:r>
                      <a:endParaRPr lang="en-US" sz="800" b="1" spc="-40" baseline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CCDED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000" b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4.1</a:t>
                      </a:r>
                      <a:r>
                        <a:rPr lang="th-TH" sz="1000" b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พัฒนาสมรรถนะบุคลากรในการขับเคลื่อนกองทุนฯ</a:t>
                      </a:r>
                      <a:endParaRPr lang="en-US" sz="800" b="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71634"/>
                  </a:ext>
                </a:extLst>
              </a:tr>
              <a:tr h="53849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dirty="0" smtClean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4.2 </a:t>
                      </a: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พัฒนาระบบข้อมูลสารสนเทศ</a:t>
                      </a:r>
                      <a:b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และเทคโนโลยี</a:t>
                      </a:r>
                    </a:p>
                  </a:txBody>
                  <a:tcPr marL="57150" marR="57150" marT="0" marB="0">
                    <a:solidFill>
                      <a:schemeClr val="accent1">
                        <a:tint val="2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486743"/>
                  </a:ext>
                </a:extLst>
              </a:tr>
              <a:tr h="3639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000" b="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4.3 พัฒนาระบบในการบริหารจัดการ</a:t>
                      </a: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6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78</a:t>
            </a:fld>
            <a:endParaRPr lang="th-TH" noProof="0"/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0219"/>
              </p:ext>
            </p:extLst>
          </p:nvPr>
        </p:nvGraphicFramePr>
        <p:xfrm>
          <a:off x="116541" y="180664"/>
          <a:ext cx="9842800" cy="50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228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  <a:gridCol w="4967572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0" y="744071"/>
            <a:ext cx="4503497" cy="425823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3"/>
          <a:srcRect l="16602" t="25236" r="17208" b="15063"/>
          <a:stretch/>
        </p:blipFill>
        <p:spPr>
          <a:xfrm>
            <a:off x="5145741" y="951391"/>
            <a:ext cx="4760259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79</a:t>
            </a:fld>
            <a:endParaRPr lang="th-TH" noProof="0"/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58027"/>
              </p:ext>
            </p:extLst>
          </p:nvPr>
        </p:nvGraphicFramePr>
        <p:xfrm>
          <a:off x="116541" y="180664"/>
          <a:ext cx="9842800" cy="50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228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  <a:gridCol w="4967572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2"/>
          <a:srcRect l="16298" t="24558" r="17192" b="6674"/>
          <a:stretch/>
        </p:blipFill>
        <p:spPr>
          <a:xfrm>
            <a:off x="5082540" y="1231931"/>
            <a:ext cx="4788497" cy="30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313603"/>
              </p:ext>
            </p:extLst>
          </p:nvPr>
        </p:nvGraphicFramePr>
        <p:xfrm>
          <a:off x="518499" y="1216209"/>
          <a:ext cx="9192954" cy="32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372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299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755"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</a:pP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3 เรื่องสืบเนื่องจากการประชุม</a:t>
                      </a: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3.1</a:t>
                      </a:r>
                      <a:r>
                        <a:rPr lang="th-TH" sz="15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การติดตามมติที่ประชุมครั้งที่ 2/2565 เมื่อวันจันทร์ที่ 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21 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กุมภาพันธ์ 2565</a:t>
                      </a:r>
                      <a:endParaRPr lang="en-US" sz="15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endParaRPr lang="en-US" sz="1600" b="1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การจัดทำแผนการบริหารจัดการหนี้ในปีต่อไปควรจะเป็นแผนการบริหารจัดการหนี้เชิงกลยุทธเพื่อความเข็มแข็ง</a:t>
                      </a:r>
                      <a:b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ของกองทุนพัฒนาบทบาทสตรี</a:t>
                      </a:r>
                      <a:endParaRPr lang="en-US" sz="15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th-TH" sz="15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สกส.ได้ดำเนินการทบทวนแผนการบริหาร</a:t>
                      </a:r>
                      <a:r>
                        <a:rPr lang="th-TH" sz="1500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จัดการหนี้ เมื่อวันที่ 5 เมษายน 2565 ณ ห้องประชุม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3003 และจะจัดทำเป็นแผนการบริหารจัดการหนี้เชิงกลยุทธ์ ในปี พ.ศ. 2566 ต่อไป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3/2565 วันอังคารที่ 29 มีนาคม 2565</a:t>
            </a:r>
          </a:p>
          <a:p>
            <a:pPr algn="ctr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2103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th-TH" noProof="0" smtClean="0"/>
              <a:t>80</a:t>
            </a:fld>
            <a:endParaRPr lang="th-TH" noProof="0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57233"/>
              </p:ext>
            </p:extLst>
          </p:nvPr>
        </p:nvGraphicFramePr>
        <p:xfrm>
          <a:off x="116541" y="180664"/>
          <a:ext cx="9842800" cy="504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5228">
                  <a:extLst>
                    <a:ext uri="{9D8B030D-6E8A-4147-A177-3AD203B41FA5}">
                      <a16:colId xmlns:a16="http://schemas.microsoft.com/office/drawing/2014/main" val="214744757"/>
                    </a:ext>
                  </a:extLst>
                </a:gridCol>
                <a:gridCol w="4967572">
                  <a:extLst>
                    <a:ext uri="{9D8B030D-6E8A-4147-A177-3AD203B41FA5}">
                      <a16:colId xmlns:a16="http://schemas.microsoft.com/office/drawing/2014/main" val="3308334614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(พ.ศ. 2563 – 2565) กองทุนพัฒนาบทบาทสตรี 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spc="-30" baseline="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แผนปฏิบัติการระยะยาว 5 ปี (พ.ศ. 2566 – 2570) กองทุนพัฒนาบทบาทสตรี </a:t>
                      </a:r>
                      <a:endParaRPr lang="th-TH" sz="1200" spc="-30" baseline="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43394"/>
                  </a:ext>
                </a:extLst>
              </a:tr>
              <a:tr h="4637770">
                <a:tc>
                  <a:txBody>
                    <a:bodyPr/>
                    <a:lstStyle/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th-TH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endParaRPr lang="th-TH" sz="13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97802"/>
                  </a:ext>
                </a:extLst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/>
          <a:srcRect l="16329" t="27317" r="17161" b="13114"/>
          <a:stretch/>
        </p:blipFill>
        <p:spPr>
          <a:xfrm>
            <a:off x="5122881" y="1009560"/>
            <a:ext cx="4747260" cy="35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</a:t>
            </a:r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รายงานการโอนขายบิลงบประมาณ ประจำปีงบประมาณ พ.ศ. </a:t>
            </a:r>
            <a:r>
              <a:rPr lang="th-TH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0" cy="370056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9254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99216"/>
              </p:ext>
            </p:extLst>
          </p:nvPr>
        </p:nvGraphicFramePr>
        <p:xfrm>
          <a:off x="1726460" y="1447720"/>
          <a:ext cx="7105650" cy="2870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368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A9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th-TH" sz="1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A9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จำนวนจังหวัด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ที่โอนขายบิล</a:t>
                      </a:r>
                      <a:endParaRPr lang="th-TH" sz="1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A9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ยอดงบประมาณ</a:t>
                      </a:r>
                      <a:b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7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โอนขายบิล</a:t>
                      </a:r>
                      <a:endParaRPr lang="th-TH" sz="1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A9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451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143,000,000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D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29,185,944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D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368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CC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CC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CC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125,689,459</a:t>
                      </a:r>
                      <a:endParaRPr lang="th-TH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CC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66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ภาพรวม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6,143,000,000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C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154,875,403</a:t>
                      </a:r>
                      <a:endParaRPr lang="th-TH" sz="16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FC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52541" y="-51340"/>
            <a:ext cx="6440585" cy="4765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lang="th-TH" sz="16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 </a:t>
            </a: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รายงานการโอนขายบิลงบประมาณประจำปีงบประมาณ พ.ศ. 2565</a:t>
            </a:r>
          </a:p>
        </p:txBody>
      </p:sp>
    </p:spTree>
    <p:extLst>
      <p:ext uri="{BB962C8B-B14F-4D97-AF65-F5344CB8AC3E}">
        <p14:creationId xmlns:p14="http://schemas.microsoft.com/office/powerpoint/2010/main" val="12953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-1909" y="2376800"/>
            <a:ext cx="10160000" cy="11045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200" spc="-4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6.2 </a:t>
            </a: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รายงานของบประมาณเงินอุดหนุน และเงินทุนหมุนเวียน</a:t>
            </a:r>
            <a:r>
              <a:rPr lang="th-TH" sz="2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เพิ่มเติม </a:t>
            </a:r>
            <a:br>
              <a:rPr lang="th-TH" sz="2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2565 </a:t>
            </a:r>
            <a:endParaRPr lang="en-GB" sz="2200" spc="-4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35187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2">
            <a:extLst>
              <a:ext uri="{FF2B5EF4-FFF2-40B4-BE49-F238E27FC236}">
                <a16:creationId xmlns:a16="http://schemas.microsoft.com/office/drawing/2014/main" id="{973B481D-D41F-495C-8487-0D830A423A9B}"/>
              </a:ext>
            </a:extLst>
          </p:cNvPr>
          <p:cNvGrpSpPr/>
          <p:nvPr/>
        </p:nvGrpSpPr>
        <p:grpSpPr>
          <a:xfrm>
            <a:off x="0" y="-19200"/>
            <a:ext cx="10261117" cy="678650"/>
            <a:chOff x="-23581" y="300"/>
            <a:chExt cx="10261117" cy="835383"/>
          </a:xfrm>
        </p:grpSpPr>
        <p:grpSp>
          <p:nvGrpSpPr>
            <p:cNvPr id="35" name="กลุ่ม 52">
              <a:extLst>
                <a:ext uri="{FF2B5EF4-FFF2-40B4-BE49-F238E27FC236}">
                  <a16:creationId xmlns:a16="http://schemas.microsoft.com/office/drawing/2014/main" id="{D5A45E58-9522-4936-A5D8-F05C4BECF7FF}"/>
                </a:ext>
              </a:extLst>
            </p:cNvPr>
            <p:cNvGrpSpPr/>
            <p:nvPr/>
          </p:nvGrpSpPr>
          <p:grpSpPr>
            <a:xfrm>
              <a:off x="-23581" y="300"/>
              <a:ext cx="10193050" cy="835383"/>
              <a:chOff x="-29746" y="-164553"/>
              <a:chExt cx="9173747" cy="751843"/>
            </a:xfrm>
          </p:grpSpPr>
          <p:sp>
            <p:nvSpPr>
              <p:cNvPr id="3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CF9848C8-9D31-44FB-9D4D-659323AC956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8" name="สี่เหลี่ยมผืนผ้า 47">
                <a:extLst>
                  <a:ext uri="{FF2B5EF4-FFF2-40B4-BE49-F238E27FC236}">
                    <a16:creationId xmlns:a16="http://schemas.microsoft.com/office/drawing/2014/main" id="{D91AC40D-35FF-4BB2-9B82-125A1CB82625}"/>
                  </a:ext>
                </a:extLst>
              </p:cNvPr>
              <p:cNvSpPr/>
              <p:nvPr/>
            </p:nvSpPr>
            <p:spPr>
              <a:xfrm>
                <a:off x="-29746" y="-1968"/>
                <a:ext cx="9173747" cy="589258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1A4F0B16-0FE6-4850-8F6D-D67D1472DFF2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0" name="สี่เหลี่ยมผืนผ้า 3">
                <a:extLst>
                  <a:ext uri="{FF2B5EF4-FFF2-40B4-BE49-F238E27FC236}">
                    <a16:creationId xmlns:a16="http://schemas.microsoft.com/office/drawing/2014/main" id="{20633522-ABBB-4C3B-9423-5B9A51E434A8}"/>
                  </a:ext>
                </a:extLst>
              </p:cNvPr>
              <p:cNvSpPr/>
              <p:nvPr/>
            </p:nvSpPr>
            <p:spPr>
              <a:xfrm>
                <a:off x="-29746" y="-164553"/>
                <a:ext cx="9173747" cy="68776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4E0FE3B6-F38D-4EAC-9E40-58A1E0435CBD}"/>
                </a:ext>
              </a:extLst>
            </p:cNvPr>
            <p:cNvSpPr txBox="1"/>
            <p:nvPr/>
          </p:nvSpPr>
          <p:spPr>
            <a:xfrm>
              <a:off x="7744340" y="124925"/>
              <a:ext cx="2493196" cy="57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5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21907" y="-27627"/>
            <a:ext cx="5286529" cy="6292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ctr">
              <a:lnSpc>
                <a:spcPct val="120000"/>
              </a:lnSpc>
            </a:pPr>
            <a:r>
              <a:rPr lang="th-TH" sz="15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6.2 </a:t>
            </a:r>
            <a:r>
              <a:rPr lang="th-TH" sz="1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รายงานของบประมาณเงินอุดหนุน และเงินทุนหมุนเวียน </a:t>
            </a:r>
            <a:endParaRPr lang="th-TH" sz="1500" b="1" dirty="0" smtClean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th-TH" sz="15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เพิ่มเติมประจำปีงบประมาณ </a:t>
            </a:r>
            <a:r>
              <a:rPr lang="th-TH" sz="15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2565</a:t>
            </a:r>
          </a:p>
        </p:txBody>
      </p:sp>
      <p:sp>
        <p:nvSpPr>
          <p:cNvPr id="41" name="วงรี 13">
            <a:extLst>
              <a:ext uri="{FF2B5EF4-FFF2-40B4-BE49-F238E27FC236}">
                <a16:creationId xmlns:a16="http://schemas.microsoft.com/office/drawing/2014/main" id="{722B5707-C41F-4885-825E-D2676CEE49E1}"/>
              </a:ext>
            </a:extLst>
          </p:cNvPr>
          <p:cNvSpPr/>
          <p:nvPr/>
        </p:nvSpPr>
        <p:spPr>
          <a:xfrm>
            <a:off x="5792566" y="-271597"/>
            <a:ext cx="1899096" cy="1541268"/>
          </a:xfrm>
          <a:prstGeom prst="ellipse">
            <a:avLst/>
          </a:prstGeom>
          <a:solidFill>
            <a:srgbClr val="FBF7F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pic>
        <p:nvPicPr>
          <p:cNvPr id="42" name="รูปภาพ 65">
            <a:extLst>
              <a:ext uri="{FF2B5EF4-FFF2-40B4-BE49-F238E27FC236}">
                <a16:creationId xmlns:a16="http://schemas.microsoft.com/office/drawing/2014/main" id="{EF9B53AA-6A14-4E04-B937-D6234A306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68" b="30186"/>
          <a:stretch/>
        </p:blipFill>
        <p:spPr>
          <a:xfrm>
            <a:off x="6333926" y="38639"/>
            <a:ext cx="952847" cy="628627"/>
          </a:xfrm>
          <a:custGeom>
            <a:avLst/>
            <a:gdLst>
              <a:gd name="connsiteX0" fmla="*/ 0 w 1500565"/>
              <a:gd name="connsiteY0" fmla="*/ 0 h 990006"/>
              <a:gd name="connsiteX1" fmla="*/ 1500565 w 1500565"/>
              <a:gd name="connsiteY1" fmla="*/ 0 h 990006"/>
              <a:gd name="connsiteX2" fmla="*/ 1500565 w 1500565"/>
              <a:gd name="connsiteY2" fmla="*/ 699241 h 990006"/>
              <a:gd name="connsiteX3" fmla="*/ 1454656 w 1500565"/>
              <a:gd name="connsiteY3" fmla="*/ 699241 h 990006"/>
              <a:gd name="connsiteX4" fmla="*/ 1454656 w 1500565"/>
              <a:gd name="connsiteY4" fmla="*/ 958222 h 990006"/>
              <a:gd name="connsiteX5" fmla="*/ 1500565 w 1500565"/>
              <a:gd name="connsiteY5" fmla="*/ 958222 h 990006"/>
              <a:gd name="connsiteX6" fmla="*/ 1500565 w 1500565"/>
              <a:gd name="connsiteY6" fmla="*/ 990006 h 990006"/>
              <a:gd name="connsiteX7" fmla="*/ 0 w 1500565"/>
              <a:gd name="connsiteY7" fmla="*/ 990006 h 9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565" h="990006">
                <a:moveTo>
                  <a:pt x="0" y="0"/>
                </a:moveTo>
                <a:lnTo>
                  <a:pt x="1500565" y="0"/>
                </a:lnTo>
                <a:lnTo>
                  <a:pt x="1500565" y="699241"/>
                </a:lnTo>
                <a:lnTo>
                  <a:pt x="1454656" y="699241"/>
                </a:lnTo>
                <a:lnTo>
                  <a:pt x="1454656" y="958222"/>
                </a:lnTo>
                <a:lnTo>
                  <a:pt x="1500565" y="958222"/>
                </a:lnTo>
                <a:lnTo>
                  <a:pt x="1500565" y="990006"/>
                </a:lnTo>
                <a:lnTo>
                  <a:pt x="0" y="990006"/>
                </a:lnTo>
                <a:close/>
              </a:path>
            </a:pathLst>
          </a:custGeom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10363"/>
              </p:ext>
            </p:extLst>
          </p:nvPr>
        </p:nvGraphicFramePr>
        <p:xfrm>
          <a:off x="474099" y="702240"/>
          <a:ext cx="9244852" cy="4879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0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2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0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2,930,000.00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2,930,000.00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1,477,500.00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1,477,500.00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1,940,000.00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2,700,000.00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794,000.00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794,000.00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191,750.00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391,750.00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2,090,000.00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354,760.00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354,760.00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2,898,300.00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3,298,300.00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1,149,000.00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1,149,000.00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489,925.00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489,925.00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198,935.00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1,020,000.00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1,218,935.00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122,640.00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122,640.00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1,000,000.00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1,035,655.00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2,894,400.00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3,930,055.00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2,142,600.00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1,908,000.00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4,050,600.00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1,064,190.00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7,307,720.00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8,371,910.00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40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200,000.00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3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รวมของบประมาณ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000" dirty="0" smtClean="0">
                          <a:solidFill>
                            <a:schemeClr val="bg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บาท)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>
                    <a:solidFill>
                      <a:schemeClr val="accent2">
                        <a:lumMod val="5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6,968,705.00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217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28,800,670.00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1840" marR="418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35,769,375.00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779AF26F-A827-4021-A29D-40B01C6E07CD}"/>
              </a:ext>
            </a:extLst>
          </p:cNvPr>
          <p:cNvGrpSpPr/>
          <p:nvPr/>
        </p:nvGrpSpPr>
        <p:grpSpPr>
          <a:xfrm>
            <a:off x="1" y="5280546"/>
            <a:ext cx="10151541" cy="490753"/>
            <a:chOff x="0" y="4752491"/>
            <a:chExt cx="9136387" cy="441678"/>
          </a:xfrm>
        </p:grpSpPr>
        <p:grpSp>
          <p:nvGrpSpPr>
            <p:cNvPr id="114" name="กลุ่ม 113">
              <a:extLst>
                <a:ext uri="{FF2B5EF4-FFF2-40B4-BE49-F238E27FC236}">
                  <a16:creationId xmlns:a16="http://schemas.microsoft.com/office/drawing/2014/main" id="{1EFB1955-7E24-418B-B6A7-4CACE8070249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16" name="Picture 20">
                <a:extLst>
                  <a:ext uri="{FF2B5EF4-FFF2-40B4-BE49-F238E27FC236}">
                    <a16:creationId xmlns:a16="http://schemas.microsoft.com/office/drawing/2014/main" id="{2015B1E0-6176-4652-BAA6-1B6C3D31D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17" name="Picture 21">
                <a:extLst>
                  <a:ext uri="{FF2B5EF4-FFF2-40B4-BE49-F238E27FC236}">
                    <a16:creationId xmlns:a16="http://schemas.microsoft.com/office/drawing/2014/main" id="{A2DA2105-D47B-4EFC-899C-D6B4381F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18" name="กลุ่ม 1">
                <a:extLst>
                  <a:ext uri="{FF2B5EF4-FFF2-40B4-BE49-F238E27FC236}">
                    <a16:creationId xmlns:a16="http://schemas.microsoft.com/office/drawing/2014/main" id="{78AFB3BC-7492-44D2-A8C2-89FA42575F44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128" name="Picture 35">
                  <a:extLst>
                    <a:ext uri="{FF2B5EF4-FFF2-40B4-BE49-F238E27FC236}">
                      <a16:creationId xmlns:a16="http://schemas.microsoft.com/office/drawing/2014/main" id="{EFC48196-57AA-4CA4-A268-C4000FB4F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129" name="Picture 36">
                  <a:extLst>
                    <a:ext uri="{FF2B5EF4-FFF2-40B4-BE49-F238E27FC236}">
                      <a16:creationId xmlns:a16="http://schemas.microsoft.com/office/drawing/2014/main" id="{96D14D55-79F2-40D5-A1B4-807EE6C21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19" name="Picture 24">
                <a:extLst>
                  <a:ext uri="{FF2B5EF4-FFF2-40B4-BE49-F238E27FC236}">
                    <a16:creationId xmlns:a16="http://schemas.microsoft.com/office/drawing/2014/main" id="{7B672B68-0747-4464-9C9B-53C40C66A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20" name="Picture 25">
                <a:extLst>
                  <a:ext uri="{FF2B5EF4-FFF2-40B4-BE49-F238E27FC236}">
                    <a16:creationId xmlns:a16="http://schemas.microsoft.com/office/drawing/2014/main" id="{60D1DF80-DD15-4DEC-B5FB-1B135C8EC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21" name="กลุ่ม 7">
                <a:extLst>
                  <a:ext uri="{FF2B5EF4-FFF2-40B4-BE49-F238E27FC236}">
                    <a16:creationId xmlns:a16="http://schemas.microsoft.com/office/drawing/2014/main" id="{0F06E5A4-F7EC-453D-AFEB-A6F1628D3419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1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908E4B-0F06-43BD-93BB-A2FB6248A7BB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77EB22F-4481-4711-882E-17F8DF7F9362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8046DDC1-D1F0-4190-873E-AD8D02A4BFBD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2" name="กลุ่ม 4">
                <a:extLst>
                  <a:ext uri="{FF2B5EF4-FFF2-40B4-BE49-F238E27FC236}">
                    <a16:creationId xmlns:a16="http://schemas.microsoft.com/office/drawing/2014/main" id="{8F72441D-E50B-4533-AEF6-E60CB0FDB991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2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37C2A04B-8BA8-4581-80BF-365888328136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F9AD739E-4BB0-4B9B-82D4-4C24D8B338A5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5" name="รูปแบบอิสระ: รูปร่าง 49">
              <a:extLst>
                <a:ext uri="{FF2B5EF4-FFF2-40B4-BE49-F238E27FC236}">
                  <a16:creationId xmlns:a16="http://schemas.microsoft.com/office/drawing/2014/main" id="{9ACBE415-A79D-4714-B92A-5D0362E1E506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48669"/>
              </p:ext>
            </p:extLst>
          </p:nvPr>
        </p:nvGraphicFramePr>
        <p:xfrm>
          <a:off x="385590" y="1216209"/>
          <a:ext cx="9325863" cy="32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189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299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755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endParaRPr lang="en-US" sz="1600" b="1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2. 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การจัดสรรงบประมาณเพิ่มเติมให้กับจังหวัด เนื่องจาก</a:t>
                      </a:r>
                      <a:b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มีระยะเวลาเหลือที่จะดำเนินการเบิกจ่ายประมาณ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 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 ให้ฝ่ายเลขาฯ แจ้งจังหวัดที่เสนอของงบประมาณเงินอุดหนุนและเงินทุนหมุนเวียนเพิ่มเติม เตรียมการแจ้งกลุ่มเป้าหมายเพื่อที่ดำเนินการเบิกจ่าย</a:t>
                      </a:r>
                      <a:b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ให้แล้วเสร็จตามเวลา</a:t>
                      </a: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สกส.ให้จังหวัดที่เสนอของบประมาณเงิน</a:t>
                      </a:r>
                      <a:r>
                        <a:rPr lang="th-TH" sz="1500" b="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อุดหนุนและเงินทุนหมุนเวียน ดำเนินการประชุม 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อกส.จ. และเสนอของบประมาณเพิ่มเติมมายังกรมการพัฒนาชุมชนภายใน 29 </a:t>
                      </a:r>
                      <a:r>
                        <a:rPr lang="th-TH" sz="1500" b="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เมษายน 2565 และจะนำเสนอข้อมูลต่อที่ประชุม คกส. ในเดือน พฤษภาคม 2565 เพื่อพิจารณา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อนุมัติ </a:t>
                      </a:r>
                      <a:b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และจังหวัดสามารถดำเนินการได้ตั้งแต่ </a:t>
                      </a:r>
                      <a:b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เมื่อได้รับการจัดสรรโอน</a:t>
                      </a:r>
                      <a:r>
                        <a:rPr lang="th-TH" sz="1500" b="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งบประมาณ</a:t>
                      </a:r>
                      <a:br>
                        <a:rPr lang="th-TH" sz="1500" b="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ในเดือนพฤษภาคม - กันยายน 2565</a:t>
                      </a:r>
                      <a:endParaRPr lang="en-US" sz="1500" b="0" kern="1200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3/2565 วันอังคารที่ 29 มีนาคม 2565</a:t>
            </a:r>
          </a:p>
          <a:p>
            <a:pPr algn="ctr"/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33955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36880</TotalTime>
  <Words>9571</Words>
  <Application>Microsoft Office PowerPoint</Application>
  <PresentationFormat>Custom</PresentationFormat>
  <Paragraphs>2226</Paragraphs>
  <Slides>85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101" baseType="lpstr">
      <vt:lpstr>Calibri Light</vt:lpstr>
      <vt:lpstr>Chulabhorn Likit Text</vt:lpstr>
      <vt:lpstr>Cordia New</vt:lpstr>
      <vt:lpstr>Calibri</vt:lpstr>
      <vt:lpstr>TH SarabunIT๙</vt:lpstr>
      <vt:lpstr>Arial</vt:lpstr>
      <vt:lpstr>Chulabhorn Likit Text Light</vt:lpstr>
      <vt:lpstr>JasmineUPC</vt:lpstr>
      <vt:lpstr>Times New Roman</vt:lpstr>
      <vt:lpstr>Chulabhorn Likit Text Light๙</vt:lpstr>
      <vt:lpstr>Chulabhorn Likit Display Medium</vt:lpstr>
      <vt:lpstr>Angsana New</vt:lpstr>
      <vt:lpstr>Tahoma</vt:lpstr>
      <vt:lpstr>KodchiangUPC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สรุปผลการดำเนินงาน </vt:lpstr>
      <vt:lpstr> แผนการดำเนินงานตัวชี้วัด  ด้านที่ 3 การปฏิบัติการ ตัวชี้วัดที่ 3.3 ระดับความสำเร็จของการดำเนินงานเพื่อปรับปรุงกระบวนการในการปฏิบัติงานเพื่อให้งบการเงินของกองทุนฯ ได้รับการรับรอง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รายงานผลการตรวจสอบประจำปีงบประมาณ  พ.ศ. 2565 กองทุนพัฒนาบทบาทสตรี</vt:lpstr>
      <vt:lpstr> 1) การจัดซื้อจัดจ้าง</vt:lpstr>
      <vt:lpstr>PowerPoint Presentation</vt:lpstr>
      <vt:lpstr>2) เงินยืมราชการ ด้านลูกหนี้เงินยืม</vt:lpstr>
      <vt:lpstr> 2) เงินยืมราชการ ด้านลูกหนี้เงินยืม</vt:lpstr>
      <vt:lpstr>3) การใช้รถราชการ</vt:lpstr>
      <vt:lpstr> 3) การใช้รถราชการ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2404</cp:revision>
  <cp:lastPrinted>2022-04-28T08:35:07Z</cp:lastPrinted>
  <dcterms:created xsi:type="dcterms:W3CDTF">2021-03-14T09:40:19Z</dcterms:created>
  <dcterms:modified xsi:type="dcterms:W3CDTF">2022-04-28T10:00:24Z</dcterms:modified>
</cp:coreProperties>
</file>