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62"/>
  </p:notesMasterIdLst>
  <p:sldIdLst>
    <p:sldId id="257" r:id="rId2"/>
    <p:sldId id="258" r:id="rId3"/>
    <p:sldId id="259" r:id="rId4"/>
    <p:sldId id="260" r:id="rId5"/>
    <p:sldId id="261" r:id="rId6"/>
    <p:sldId id="262" r:id="rId7"/>
    <p:sldId id="328" r:id="rId8"/>
    <p:sldId id="329" r:id="rId9"/>
    <p:sldId id="350" r:id="rId10"/>
    <p:sldId id="351" r:id="rId11"/>
    <p:sldId id="356" r:id="rId12"/>
    <p:sldId id="357" r:id="rId13"/>
    <p:sldId id="358" r:id="rId14"/>
    <p:sldId id="359" r:id="rId15"/>
    <p:sldId id="360" r:id="rId16"/>
    <p:sldId id="361" r:id="rId17"/>
    <p:sldId id="2147375799" r:id="rId18"/>
    <p:sldId id="2147375777" r:id="rId19"/>
    <p:sldId id="267" r:id="rId20"/>
    <p:sldId id="368" r:id="rId21"/>
    <p:sldId id="369" r:id="rId22"/>
    <p:sldId id="370" r:id="rId23"/>
    <p:sldId id="371" r:id="rId24"/>
    <p:sldId id="372" r:id="rId25"/>
    <p:sldId id="380" r:id="rId26"/>
    <p:sldId id="381" r:id="rId27"/>
    <p:sldId id="395" r:id="rId28"/>
    <p:sldId id="396" r:id="rId29"/>
    <p:sldId id="2147375787" r:id="rId30"/>
    <p:sldId id="2147375788" r:id="rId31"/>
    <p:sldId id="2147375789" r:id="rId32"/>
    <p:sldId id="2147375790" r:id="rId33"/>
    <p:sldId id="2147375791" r:id="rId34"/>
    <p:sldId id="2147375792" r:id="rId35"/>
    <p:sldId id="2147375793" r:id="rId36"/>
    <p:sldId id="2147375794" r:id="rId37"/>
    <p:sldId id="363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275" r:id="rId46"/>
    <p:sldId id="850" r:id="rId47"/>
    <p:sldId id="1215" r:id="rId48"/>
    <p:sldId id="1206" r:id="rId49"/>
    <p:sldId id="1207" r:id="rId50"/>
    <p:sldId id="1208" r:id="rId51"/>
    <p:sldId id="1216" r:id="rId52"/>
    <p:sldId id="1217" r:id="rId53"/>
    <p:sldId id="2147375796" r:id="rId54"/>
    <p:sldId id="2147375798" r:id="rId55"/>
    <p:sldId id="343" r:id="rId56"/>
    <p:sldId id="2147375800" r:id="rId57"/>
    <p:sldId id="2147375801" r:id="rId58"/>
    <p:sldId id="2147375802" r:id="rId59"/>
    <p:sldId id="320" r:id="rId60"/>
    <p:sldId id="327" r:id="rId61"/>
  </p:sldIdLst>
  <p:sldSz cx="12192000" cy="6858000"/>
  <p:notesSz cx="6889750" cy="100187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WDF-CDD" initials="T" lastIdx="1" clrIdx="0">
    <p:extLst>
      <p:ext uri="{19B8F6BF-5375-455C-9EA6-DF929625EA0E}">
        <p15:presenceInfo xmlns:p15="http://schemas.microsoft.com/office/powerpoint/2012/main" userId="TWDF-CD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4A6"/>
    <a:srgbClr val="335020"/>
    <a:srgbClr val="FFF4D2"/>
    <a:srgbClr val="DBA39A"/>
    <a:srgbClr val="FD5F63"/>
    <a:srgbClr val="E5D1FA"/>
    <a:srgbClr val="78B74D"/>
    <a:srgbClr val="E3DFFD"/>
    <a:srgbClr val="ECF2FF"/>
    <a:srgbClr val="F0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สไตล์สีปานกลาง 1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สไตล์สีปานกลาง 1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46F890A9-2807-4EBB-B81D-B2AA78EC7F39}" styleName="สไตล์สีเข้ม 2 - เน้น 5/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สไตล์สีเข้ม 2 - เน้น 1/เน้น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สไตล์สีเข้ม 2 - เน้น 3/เน้น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ACA02-BB00-4D4C-9A0E-DB592E08676B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2183BD76-74F0-4353-A00E-9B87199C352A}">
      <dgm:prSet phldrT="[Text]"/>
      <dgm:spPr/>
      <dgm:t>
        <a:bodyPr/>
        <a:lstStyle/>
        <a:p>
          <a:r>
            <a:rPr lang="en-US" dirty="0">
              <a:latin typeface="Chulabhorn Likit Text Light" panose="00000400000000000000" pitchFamily="50" charset="-34"/>
              <a:cs typeface="Chulabhorn Likit Text Light" panose="00000400000000000000" pitchFamily="50" charset="-34"/>
            </a:rPr>
            <a:t>176,887,327.73</a:t>
          </a:r>
          <a:endParaRPr lang="en-US" dirty="0"/>
        </a:p>
      </dgm:t>
    </dgm:pt>
    <dgm:pt modelId="{974AC2F3-0B89-4999-AA9F-866A9F4BB142}" type="parTrans" cxnId="{A1417643-0C05-4805-BAC3-9232A27A3878}">
      <dgm:prSet/>
      <dgm:spPr/>
      <dgm:t>
        <a:bodyPr/>
        <a:lstStyle/>
        <a:p>
          <a:endParaRPr lang="en-US"/>
        </a:p>
      </dgm:t>
    </dgm:pt>
    <dgm:pt modelId="{689193D6-A96D-4513-B6FE-B831ECB1A609}" type="sibTrans" cxnId="{A1417643-0C05-4805-BAC3-9232A27A3878}">
      <dgm:prSet/>
      <dgm:spPr/>
      <dgm:t>
        <a:bodyPr/>
        <a:lstStyle/>
        <a:p>
          <a:endParaRPr lang="en-US"/>
        </a:p>
      </dgm:t>
    </dgm:pt>
    <dgm:pt modelId="{EC9D4953-B14B-49D4-B0B5-B4DBD87F1329}">
      <dgm:prSet phldrT="[Text]"/>
      <dgm:spPr/>
      <dgm:t>
        <a:bodyPr/>
        <a:lstStyle/>
        <a:p>
          <a:r>
            <a:rPr lang="en-US" dirty="0">
              <a:latin typeface="Chulabhorn Likit Text Light" panose="00000400000000000000" pitchFamily="50" charset="-34"/>
              <a:cs typeface="Chulabhorn Likit Text Light" panose="00000400000000000000" pitchFamily="50" charset="-34"/>
            </a:rPr>
            <a:t>45,090,846.80</a:t>
          </a:r>
          <a:endParaRPr lang="en-US" dirty="0"/>
        </a:p>
      </dgm:t>
    </dgm:pt>
    <dgm:pt modelId="{42E97A49-068E-4911-A59B-01B94C8ED738}" type="parTrans" cxnId="{7DA3C766-6A4C-44DB-BA6F-AB6D383EDD1D}">
      <dgm:prSet/>
      <dgm:spPr/>
      <dgm:t>
        <a:bodyPr/>
        <a:lstStyle/>
        <a:p>
          <a:endParaRPr lang="en-US"/>
        </a:p>
      </dgm:t>
    </dgm:pt>
    <dgm:pt modelId="{62819AD0-1DCD-400F-9BE2-0E8CBD6153FD}" type="sibTrans" cxnId="{7DA3C766-6A4C-44DB-BA6F-AB6D383EDD1D}">
      <dgm:prSet/>
      <dgm:spPr/>
      <dgm:t>
        <a:bodyPr/>
        <a:lstStyle/>
        <a:p>
          <a:endParaRPr lang="en-US"/>
        </a:p>
      </dgm:t>
    </dgm:pt>
    <dgm:pt modelId="{BF1BE9E5-DE1F-4382-A530-BC090A5B97A8}">
      <dgm:prSet phldrT="[Text]"/>
      <dgm:spPr/>
      <dgm:t>
        <a:bodyPr/>
        <a:lstStyle/>
        <a:p>
          <a:r>
            <a:rPr lang="en-US">
              <a:latin typeface="Chulabhorn Likit Text Light" panose="00000400000000000000" pitchFamily="50" charset="-34"/>
              <a:cs typeface="Chulabhorn Likit Text Light" panose="00000400000000000000" pitchFamily="50" charset="-34"/>
            </a:rPr>
            <a:t>+131,796,480.93</a:t>
          </a:r>
          <a:endParaRPr lang="en-US" dirty="0"/>
        </a:p>
      </dgm:t>
    </dgm:pt>
    <dgm:pt modelId="{49ABBBC5-6C6A-4882-BD09-229F8617A9A2}" type="parTrans" cxnId="{0B7C5560-686A-4CB9-A1F9-7AEE91EC32C5}">
      <dgm:prSet/>
      <dgm:spPr/>
      <dgm:t>
        <a:bodyPr/>
        <a:lstStyle/>
        <a:p>
          <a:endParaRPr lang="en-US"/>
        </a:p>
      </dgm:t>
    </dgm:pt>
    <dgm:pt modelId="{93B3309A-7E59-4B63-8330-769239DF0AB4}" type="sibTrans" cxnId="{0B7C5560-686A-4CB9-A1F9-7AEE91EC32C5}">
      <dgm:prSet/>
      <dgm:spPr/>
      <dgm:t>
        <a:bodyPr/>
        <a:lstStyle/>
        <a:p>
          <a:endParaRPr lang="en-US"/>
        </a:p>
      </dgm:t>
    </dgm:pt>
    <dgm:pt modelId="{6F76875F-1F89-4C29-AFE7-677C6E56D6EA}" type="pres">
      <dgm:prSet presAssocID="{4F9ACA02-BB00-4D4C-9A0E-DB592E08676B}" presName="CompostProcess" presStyleCnt="0">
        <dgm:presLayoutVars>
          <dgm:dir/>
          <dgm:resizeHandles val="exact"/>
        </dgm:presLayoutVars>
      </dgm:prSet>
      <dgm:spPr/>
    </dgm:pt>
    <dgm:pt modelId="{C7C4D475-1768-4F7D-A512-F60805222547}" type="pres">
      <dgm:prSet presAssocID="{4F9ACA02-BB00-4D4C-9A0E-DB592E08676B}" presName="arrow" presStyleLbl="bgShp" presStyleIdx="0" presStyleCnt="1" custLinFactNeighborX="280" custLinFactNeighborY="22049"/>
      <dgm:spPr/>
    </dgm:pt>
    <dgm:pt modelId="{30F2DC3B-E92A-40FD-94EF-17DA58FF0128}" type="pres">
      <dgm:prSet presAssocID="{4F9ACA02-BB00-4D4C-9A0E-DB592E08676B}" presName="linearProcess" presStyleCnt="0"/>
      <dgm:spPr/>
    </dgm:pt>
    <dgm:pt modelId="{75BA7476-DB40-4A22-8678-796489120DDB}" type="pres">
      <dgm:prSet presAssocID="{2183BD76-74F0-4353-A00E-9B87199C352A}" presName="textNode" presStyleLbl="node1" presStyleIdx="0" presStyleCnt="3">
        <dgm:presLayoutVars>
          <dgm:bulletEnabled val="1"/>
        </dgm:presLayoutVars>
      </dgm:prSet>
      <dgm:spPr/>
    </dgm:pt>
    <dgm:pt modelId="{4D042238-C81E-48E3-BBE3-B6302EB5B1EF}" type="pres">
      <dgm:prSet presAssocID="{689193D6-A96D-4513-B6FE-B831ECB1A609}" presName="sibTrans" presStyleCnt="0"/>
      <dgm:spPr/>
    </dgm:pt>
    <dgm:pt modelId="{301784D4-2AD5-4FA1-BD85-763511D392B1}" type="pres">
      <dgm:prSet presAssocID="{EC9D4953-B14B-49D4-B0B5-B4DBD87F1329}" presName="textNode" presStyleLbl="node1" presStyleIdx="1" presStyleCnt="3">
        <dgm:presLayoutVars>
          <dgm:bulletEnabled val="1"/>
        </dgm:presLayoutVars>
      </dgm:prSet>
      <dgm:spPr/>
    </dgm:pt>
    <dgm:pt modelId="{E3F9BC62-AE94-4200-9AC5-3BC9E1D428FA}" type="pres">
      <dgm:prSet presAssocID="{62819AD0-1DCD-400F-9BE2-0E8CBD6153FD}" presName="sibTrans" presStyleCnt="0"/>
      <dgm:spPr/>
    </dgm:pt>
    <dgm:pt modelId="{6480BD81-AF5E-4303-A816-FBBACF578812}" type="pres">
      <dgm:prSet presAssocID="{BF1BE9E5-DE1F-4382-A530-BC090A5B97A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65B1A04-78D3-4459-AF68-879F93A196EC}" type="presOf" srcId="{2183BD76-74F0-4353-A00E-9B87199C352A}" destId="{75BA7476-DB40-4A22-8678-796489120DDB}" srcOrd="0" destOrd="0" presId="urn:microsoft.com/office/officeart/2005/8/layout/hProcess9"/>
    <dgm:cxn modelId="{3A44AB13-32E2-4EB1-9A1E-4028AEA7E39B}" type="presOf" srcId="{EC9D4953-B14B-49D4-B0B5-B4DBD87F1329}" destId="{301784D4-2AD5-4FA1-BD85-763511D392B1}" srcOrd="0" destOrd="0" presId="urn:microsoft.com/office/officeart/2005/8/layout/hProcess9"/>
    <dgm:cxn modelId="{82572B21-E938-4F0D-82A4-BAD026262B0B}" type="presOf" srcId="{BF1BE9E5-DE1F-4382-A530-BC090A5B97A8}" destId="{6480BD81-AF5E-4303-A816-FBBACF578812}" srcOrd="0" destOrd="0" presId="urn:microsoft.com/office/officeart/2005/8/layout/hProcess9"/>
    <dgm:cxn modelId="{0B7C5560-686A-4CB9-A1F9-7AEE91EC32C5}" srcId="{4F9ACA02-BB00-4D4C-9A0E-DB592E08676B}" destId="{BF1BE9E5-DE1F-4382-A530-BC090A5B97A8}" srcOrd="2" destOrd="0" parTransId="{49ABBBC5-6C6A-4882-BD09-229F8617A9A2}" sibTransId="{93B3309A-7E59-4B63-8330-769239DF0AB4}"/>
    <dgm:cxn modelId="{A1417643-0C05-4805-BAC3-9232A27A3878}" srcId="{4F9ACA02-BB00-4D4C-9A0E-DB592E08676B}" destId="{2183BD76-74F0-4353-A00E-9B87199C352A}" srcOrd="0" destOrd="0" parTransId="{974AC2F3-0B89-4999-AA9F-866A9F4BB142}" sibTransId="{689193D6-A96D-4513-B6FE-B831ECB1A609}"/>
    <dgm:cxn modelId="{7DA3C766-6A4C-44DB-BA6F-AB6D383EDD1D}" srcId="{4F9ACA02-BB00-4D4C-9A0E-DB592E08676B}" destId="{EC9D4953-B14B-49D4-B0B5-B4DBD87F1329}" srcOrd="1" destOrd="0" parTransId="{42E97A49-068E-4911-A59B-01B94C8ED738}" sibTransId="{62819AD0-1DCD-400F-9BE2-0E8CBD6153FD}"/>
    <dgm:cxn modelId="{0418C39C-1756-4DA9-B49B-4316A2D0716A}" type="presOf" srcId="{4F9ACA02-BB00-4D4C-9A0E-DB592E08676B}" destId="{6F76875F-1F89-4C29-AFE7-677C6E56D6EA}" srcOrd="0" destOrd="0" presId="urn:microsoft.com/office/officeart/2005/8/layout/hProcess9"/>
    <dgm:cxn modelId="{F1C70269-5611-4D78-8AE5-E8665EB4505D}" type="presParOf" srcId="{6F76875F-1F89-4C29-AFE7-677C6E56D6EA}" destId="{C7C4D475-1768-4F7D-A512-F60805222547}" srcOrd="0" destOrd="0" presId="urn:microsoft.com/office/officeart/2005/8/layout/hProcess9"/>
    <dgm:cxn modelId="{BB6ACB66-A9BC-48CF-B1A1-F6BAB3C32427}" type="presParOf" srcId="{6F76875F-1F89-4C29-AFE7-677C6E56D6EA}" destId="{30F2DC3B-E92A-40FD-94EF-17DA58FF0128}" srcOrd="1" destOrd="0" presId="urn:microsoft.com/office/officeart/2005/8/layout/hProcess9"/>
    <dgm:cxn modelId="{07FF26DE-392C-4359-B6A9-4C6191F67781}" type="presParOf" srcId="{30F2DC3B-E92A-40FD-94EF-17DA58FF0128}" destId="{75BA7476-DB40-4A22-8678-796489120DDB}" srcOrd="0" destOrd="0" presId="urn:microsoft.com/office/officeart/2005/8/layout/hProcess9"/>
    <dgm:cxn modelId="{8B3F117E-5EBC-45E4-BC48-1C146A5C0F56}" type="presParOf" srcId="{30F2DC3B-E92A-40FD-94EF-17DA58FF0128}" destId="{4D042238-C81E-48E3-BBE3-B6302EB5B1EF}" srcOrd="1" destOrd="0" presId="urn:microsoft.com/office/officeart/2005/8/layout/hProcess9"/>
    <dgm:cxn modelId="{051CA1C5-722C-4969-8D27-2898E5713299}" type="presParOf" srcId="{30F2DC3B-E92A-40FD-94EF-17DA58FF0128}" destId="{301784D4-2AD5-4FA1-BD85-763511D392B1}" srcOrd="2" destOrd="0" presId="urn:microsoft.com/office/officeart/2005/8/layout/hProcess9"/>
    <dgm:cxn modelId="{378BD58C-2CBE-45C4-90A7-2BE940672732}" type="presParOf" srcId="{30F2DC3B-E92A-40FD-94EF-17DA58FF0128}" destId="{E3F9BC62-AE94-4200-9AC5-3BC9E1D428FA}" srcOrd="3" destOrd="0" presId="urn:microsoft.com/office/officeart/2005/8/layout/hProcess9"/>
    <dgm:cxn modelId="{0C9B4F80-A730-43C8-AB0E-CDFD3A80067D}" type="presParOf" srcId="{30F2DC3B-E92A-40FD-94EF-17DA58FF0128}" destId="{6480BD81-AF5E-4303-A816-FBBACF57881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9ACA02-BB00-4D4C-9A0E-DB592E08676B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2183BD76-74F0-4353-A00E-9B87199C352A}">
      <dgm:prSet phldrT="[Text]"/>
      <dgm:spPr/>
      <dgm:t>
        <a:bodyPr/>
        <a:lstStyle/>
        <a:p>
          <a:r>
            <a:rPr lang="en-US" dirty="0">
              <a:latin typeface="Chulabhorn Likit Text Light" panose="00000400000000000000" pitchFamily="50" charset="-34"/>
              <a:cs typeface="Chulabhorn Likit Text Light" panose="00000400000000000000" pitchFamily="50" charset="-34"/>
            </a:rPr>
            <a:t>2,218,106.05</a:t>
          </a:r>
          <a:endParaRPr lang="en-US" dirty="0"/>
        </a:p>
      </dgm:t>
    </dgm:pt>
    <dgm:pt modelId="{974AC2F3-0B89-4999-AA9F-866A9F4BB142}" type="parTrans" cxnId="{A1417643-0C05-4805-BAC3-9232A27A3878}">
      <dgm:prSet/>
      <dgm:spPr/>
      <dgm:t>
        <a:bodyPr/>
        <a:lstStyle/>
        <a:p>
          <a:endParaRPr lang="en-US"/>
        </a:p>
      </dgm:t>
    </dgm:pt>
    <dgm:pt modelId="{689193D6-A96D-4513-B6FE-B831ECB1A609}" type="sibTrans" cxnId="{A1417643-0C05-4805-BAC3-9232A27A3878}">
      <dgm:prSet/>
      <dgm:spPr/>
      <dgm:t>
        <a:bodyPr/>
        <a:lstStyle/>
        <a:p>
          <a:endParaRPr lang="en-US"/>
        </a:p>
      </dgm:t>
    </dgm:pt>
    <dgm:pt modelId="{EC9D4953-B14B-49D4-B0B5-B4DBD87F1329}">
      <dgm:prSet phldrT="[Text]"/>
      <dgm:spPr/>
      <dgm:t>
        <a:bodyPr/>
        <a:lstStyle/>
        <a:p>
          <a:r>
            <a:rPr lang="en-US" dirty="0">
              <a:latin typeface="Chulabhorn Likit Text Light" panose="00000400000000000000" pitchFamily="50" charset="-34"/>
              <a:cs typeface="Chulabhorn Likit Text Light" panose="00000400000000000000" pitchFamily="50" charset="-34"/>
            </a:rPr>
            <a:t>5,604,236.63</a:t>
          </a:r>
          <a:endParaRPr lang="en-US" dirty="0"/>
        </a:p>
      </dgm:t>
    </dgm:pt>
    <dgm:pt modelId="{42E97A49-068E-4911-A59B-01B94C8ED738}" type="parTrans" cxnId="{7DA3C766-6A4C-44DB-BA6F-AB6D383EDD1D}">
      <dgm:prSet/>
      <dgm:spPr/>
      <dgm:t>
        <a:bodyPr/>
        <a:lstStyle/>
        <a:p>
          <a:endParaRPr lang="en-US"/>
        </a:p>
      </dgm:t>
    </dgm:pt>
    <dgm:pt modelId="{62819AD0-1DCD-400F-9BE2-0E8CBD6153FD}" type="sibTrans" cxnId="{7DA3C766-6A4C-44DB-BA6F-AB6D383EDD1D}">
      <dgm:prSet/>
      <dgm:spPr/>
      <dgm:t>
        <a:bodyPr/>
        <a:lstStyle/>
        <a:p>
          <a:endParaRPr lang="en-US"/>
        </a:p>
      </dgm:t>
    </dgm:pt>
    <dgm:pt modelId="{BF1BE9E5-DE1F-4382-A530-BC090A5B97A8}">
      <dgm:prSet phldrT="[Text]"/>
      <dgm:spPr/>
      <dgm:t>
        <a:bodyPr/>
        <a:lstStyle/>
        <a:p>
          <a:r>
            <a:rPr lang="en-US">
              <a:latin typeface="Chulabhorn Likit Text Light" panose="00000400000000000000" pitchFamily="50" charset="-34"/>
              <a:cs typeface="Chulabhorn Likit Text Light" panose="00000400000000000000" pitchFamily="50" charset="-34"/>
            </a:rPr>
            <a:t>-3,386,130.58</a:t>
          </a:r>
          <a:endParaRPr lang="en-US" dirty="0"/>
        </a:p>
      </dgm:t>
    </dgm:pt>
    <dgm:pt modelId="{49ABBBC5-6C6A-4882-BD09-229F8617A9A2}" type="parTrans" cxnId="{0B7C5560-686A-4CB9-A1F9-7AEE91EC32C5}">
      <dgm:prSet/>
      <dgm:spPr/>
      <dgm:t>
        <a:bodyPr/>
        <a:lstStyle/>
        <a:p>
          <a:endParaRPr lang="en-US"/>
        </a:p>
      </dgm:t>
    </dgm:pt>
    <dgm:pt modelId="{93B3309A-7E59-4B63-8330-769239DF0AB4}" type="sibTrans" cxnId="{0B7C5560-686A-4CB9-A1F9-7AEE91EC32C5}">
      <dgm:prSet/>
      <dgm:spPr/>
      <dgm:t>
        <a:bodyPr/>
        <a:lstStyle/>
        <a:p>
          <a:endParaRPr lang="en-US"/>
        </a:p>
      </dgm:t>
    </dgm:pt>
    <dgm:pt modelId="{6F76875F-1F89-4C29-AFE7-677C6E56D6EA}" type="pres">
      <dgm:prSet presAssocID="{4F9ACA02-BB00-4D4C-9A0E-DB592E08676B}" presName="CompostProcess" presStyleCnt="0">
        <dgm:presLayoutVars>
          <dgm:dir/>
          <dgm:resizeHandles val="exact"/>
        </dgm:presLayoutVars>
      </dgm:prSet>
      <dgm:spPr/>
    </dgm:pt>
    <dgm:pt modelId="{C7C4D475-1768-4F7D-A512-F60805222547}" type="pres">
      <dgm:prSet presAssocID="{4F9ACA02-BB00-4D4C-9A0E-DB592E08676B}" presName="arrow" presStyleLbl="bgShp" presStyleIdx="0" presStyleCnt="1" custLinFactNeighborX="280" custLinFactNeighborY="22049"/>
      <dgm:spPr/>
    </dgm:pt>
    <dgm:pt modelId="{30F2DC3B-E92A-40FD-94EF-17DA58FF0128}" type="pres">
      <dgm:prSet presAssocID="{4F9ACA02-BB00-4D4C-9A0E-DB592E08676B}" presName="linearProcess" presStyleCnt="0"/>
      <dgm:spPr/>
    </dgm:pt>
    <dgm:pt modelId="{75BA7476-DB40-4A22-8678-796489120DDB}" type="pres">
      <dgm:prSet presAssocID="{2183BD76-74F0-4353-A00E-9B87199C352A}" presName="textNode" presStyleLbl="node1" presStyleIdx="0" presStyleCnt="3">
        <dgm:presLayoutVars>
          <dgm:bulletEnabled val="1"/>
        </dgm:presLayoutVars>
      </dgm:prSet>
      <dgm:spPr/>
    </dgm:pt>
    <dgm:pt modelId="{4D042238-C81E-48E3-BBE3-B6302EB5B1EF}" type="pres">
      <dgm:prSet presAssocID="{689193D6-A96D-4513-B6FE-B831ECB1A609}" presName="sibTrans" presStyleCnt="0"/>
      <dgm:spPr/>
    </dgm:pt>
    <dgm:pt modelId="{301784D4-2AD5-4FA1-BD85-763511D392B1}" type="pres">
      <dgm:prSet presAssocID="{EC9D4953-B14B-49D4-B0B5-B4DBD87F1329}" presName="textNode" presStyleLbl="node1" presStyleIdx="1" presStyleCnt="3">
        <dgm:presLayoutVars>
          <dgm:bulletEnabled val="1"/>
        </dgm:presLayoutVars>
      </dgm:prSet>
      <dgm:spPr/>
    </dgm:pt>
    <dgm:pt modelId="{E3F9BC62-AE94-4200-9AC5-3BC9E1D428FA}" type="pres">
      <dgm:prSet presAssocID="{62819AD0-1DCD-400F-9BE2-0E8CBD6153FD}" presName="sibTrans" presStyleCnt="0"/>
      <dgm:spPr/>
    </dgm:pt>
    <dgm:pt modelId="{6480BD81-AF5E-4303-A816-FBBACF578812}" type="pres">
      <dgm:prSet presAssocID="{BF1BE9E5-DE1F-4382-A530-BC090A5B97A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65B1A04-78D3-4459-AF68-879F93A196EC}" type="presOf" srcId="{2183BD76-74F0-4353-A00E-9B87199C352A}" destId="{75BA7476-DB40-4A22-8678-796489120DDB}" srcOrd="0" destOrd="0" presId="urn:microsoft.com/office/officeart/2005/8/layout/hProcess9"/>
    <dgm:cxn modelId="{3A44AB13-32E2-4EB1-9A1E-4028AEA7E39B}" type="presOf" srcId="{EC9D4953-B14B-49D4-B0B5-B4DBD87F1329}" destId="{301784D4-2AD5-4FA1-BD85-763511D392B1}" srcOrd="0" destOrd="0" presId="urn:microsoft.com/office/officeart/2005/8/layout/hProcess9"/>
    <dgm:cxn modelId="{82572B21-E938-4F0D-82A4-BAD026262B0B}" type="presOf" srcId="{BF1BE9E5-DE1F-4382-A530-BC090A5B97A8}" destId="{6480BD81-AF5E-4303-A816-FBBACF578812}" srcOrd="0" destOrd="0" presId="urn:microsoft.com/office/officeart/2005/8/layout/hProcess9"/>
    <dgm:cxn modelId="{0B7C5560-686A-4CB9-A1F9-7AEE91EC32C5}" srcId="{4F9ACA02-BB00-4D4C-9A0E-DB592E08676B}" destId="{BF1BE9E5-DE1F-4382-A530-BC090A5B97A8}" srcOrd="2" destOrd="0" parTransId="{49ABBBC5-6C6A-4882-BD09-229F8617A9A2}" sibTransId="{93B3309A-7E59-4B63-8330-769239DF0AB4}"/>
    <dgm:cxn modelId="{A1417643-0C05-4805-BAC3-9232A27A3878}" srcId="{4F9ACA02-BB00-4D4C-9A0E-DB592E08676B}" destId="{2183BD76-74F0-4353-A00E-9B87199C352A}" srcOrd="0" destOrd="0" parTransId="{974AC2F3-0B89-4999-AA9F-866A9F4BB142}" sibTransId="{689193D6-A96D-4513-B6FE-B831ECB1A609}"/>
    <dgm:cxn modelId="{7DA3C766-6A4C-44DB-BA6F-AB6D383EDD1D}" srcId="{4F9ACA02-BB00-4D4C-9A0E-DB592E08676B}" destId="{EC9D4953-B14B-49D4-B0B5-B4DBD87F1329}" srcOrd="1" destOrd="0" parTransId="{42E97A49-068E-4911-A59B-01B94C8ED738}" sibTransId="{62819AD0-1DCD-400F-9BE2-0E8CBD6153FD}"/>
    <dgm:cxn modelId="{0418C39C-1756-4DA9-B49B-4316A2D0716A}" type="presOf" srcId="{4F9ACA02-BB00-4D4C-9A0E-DB592E08676B}" destId="{6F76875F-1F89-4C29-AFE7-677C6E56D6EA}" srcOrd="0" destOrd="0" presId="urn:microsoft.com/office/officeart/2005/8/layout/hProcess9"/>
    <dgm:cxn modelId="{F1C70269-5611-4D78-8AE5-E8665EB4505D}" type="presParOf" srcId="{6F76875F-1F89-4C29-AFE7-677C6E56D6EA}" destId="{C7C4D475-1768-4F7D-A512-F60805222547}" srcOrd="0" destOrd="0" presId="urn:microsoft.com/office/officeart/2005/8/layout/hProcess9"/>
    <dgm:cxn modelId="{BB6ACB66-A9BC-48CF-B1A1-F6BAB3C32427}" type="presParOf" srcId="{6F76875F-1F89-4C29-AFE7-677C6E56D6EA}" destId="{30F2DC3B-E92A-40FD-94EF-17DA58FF0128}" srcOrd="1" destOrd="0" presId="urn:microsoft.com/office/officeart/2005/8/layout/hProcess9"/>
    <dgm:cxn modelId="{07FF26DE-392C-4359-B6A9-4C6191F67781}" type="presParOf" srcId="{30F2DC3B-E92A-40FD-94EF-17DA58FF0128}" destId="{75BA7476-DB40-4A22-8678-796489120DDB}" srcOrd="0" destOrd="0" presId="urn:microsoft.com/office/officeart/2005/8/layout/hProcess9"/>
    <dgm:cxn modelId="{8B3F117E-5EBC-45E4-BC48-1C146A5C0F56}" type="presParOf" srcId="{30F2DC3B-E92A-40FD-94EF-17DA58FF0128}" destId="{4D042238-C81E-48E3-BBE3-B6302EB5B1EF}" srcOrd="1" destOrd="0" presId="urn:microsoft.com/office/officeart/2005/8/layout/hProcess9"/>
    <dgm:cxn modelId="{051CA1C5-722C-4969-8D27-2898E5713299}" type="presParOf" srcId="{30F2DC3B-E92A-40FD-94EF-17DA58FF0128}" destId="{301784D4-2AD5-4FA1-BD85-763511D392B1}" srcOrd="2" destOrd="0" presId="urn:microsoft.com/office/officeart/2005/8/layout/hProcess9"/>
    <dgm:cxn modelId="{378BD58C-2CBE-45C4-90A7-2BE940672732}" type="presParOf" srcId="{30F2DC3B-E92A-40FD-94EF-17DA58FF0128}" destId="{E3F9BC62-AE94-4200-9AC5-3BC9E1D428FA}" srcOrd="3" destOrd="0" presId="urn:microsoft.com/office/officeart/2005/8/layout/hProcess9"/>
    <dgm:cxn modelId="{0C9B4F80-A730-43C8-AB0E-CDFD3A80067D}" type="presParOf" srcId="{30F2DC3B-E92A-40FD-94EF-17DA58FF0128}" destId="{6480BD81-AF5E-4303-A816-FBBACF57881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2B0090-B751-46E1-A0FE-AB2C5F1BFE1C}" type="doc">
      <dgm:prSet loTypeId="urn:microsoft.com/office/officeart/2005/8/layout/equation2" loCatId="relationship" qsTypeId="urn:microsoft.com/office/officeart/2005/8/quickstyle/simple5" qsCatId="simple" csTypeId="urn:microsoft.com/office/officeart/2005/8/colors/accent2_1" csCatId="accent2" phldr="1"/>
      <dgm:spPr/>
    </dgm:pt>
    <dgm:pt modelId="{1B8C03D9-81D9-4280-B5EF-C76E10424C5B}">
      <dgm:prSet phldrT="[Text]" custT="1"/>
      <dgm:spPr>
        <a:ln>
          <a:solidFill>
            <a:srgbClr val="FF99FF"/>
          </a:solidFill>
        </a:ln>
      </dgm:spPr>
      <dgm:t>
        <a:bodyPr/>
        <a:lstStyle/>
        <a:p>
          <a:r>
            <a:rPr lang="en-US" sz="60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rPr>
            <a:t>ERP</a:t>
          </a:r>
        </a:p>
        <a:p>
          <a:r>
            <a:rPr lang="en-US" sz="60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rPr>
            <a:t>LM</a:t>
          </a:r>
        </a:p>
      </dgm:t>
    </dgm:pt>
    <dgm:pt modelId="{550FCD0B-F575-4654-B2C5-0991F1F1B7EB}" type="parTrans" cxnId="{600E1C57-C5FE-48D4-BD69-591BDF37754D}">
      <dgm:prSet/>
      <dgm:spPr/>
      <dgm:t>
        <a:bodyPr/>
        <a:lstStyle/>
        <a:p>
          <a:endParaRPr lang="en-US"/>
        </a:p>
      </dgm:t>
    </dgm:pt>
    <dgm:pt modelId="{2F119397-7D43-40AA-85E6-C2EF52F70719}" type="sibTrans" cxnId="{600E1C57-C5FE-48D4-BD69-591BDF37754D}">
      <dgm:prSet/>
      <dgm:spPr/>
      <dgm:t>
        <a:bodyPr/>
        <a:lstStyle/>
        <a:p>
          <a:endParaRPr lang="en-US"/>
        </a:p>
      </dgm:t>
    </dgm:pt>
    <dgm:pt modelId="{932D1F8B-9457-4C97-9B0D-4F953B94D611}" type="pres">
      <dgm:prSet presAssocID="{342B0090-B751-46E1-A0FE-AB2C5F1BFE1C}" presName="Name0" presStyleCnt="0">
        <dgm:presLayoutVars>
          <dgm:dir/>
          <dgm:resizeHandles val="exact"/>
        </dgm:presLayoutVars>
      </dgm:prSet>
      <dgm:spPr/>
    </dgm:pt>
    <dgm:pt modelId="{4A7E092F-48CD-4104-8110-FEB34C1DA10C}" type="pres">
      <dgm:prSet presAssocID="{342B0090-B751-46E1-A0FE-AB2C5F1BFE1C}" presName="vNodes" presStyleCnt="0"/>
      <dgm:spPr/>
    </dgm:pt>
    <dgm:pt modelId="{930F4F61-DEE8-45C5-9969-934ECDA3B655}" type="pres">
      <dgm:prSet presAssocID="{342B0090-B751-46E1-A0FE-AB2C5F1BFE1C}" presName="lastNode" presStyleLbl="node1" presStyleIdx="0" presStyleCnt="1" custLinFactNeighborX="3243" custLinFactNeighborY="-378">
        <dgm:presLayoutVars>
          <dgm:bulletEnabled val="1"/>
        </dgm:presLayoutVars>
      </dgm:prSet>
      <dgm:spPr/>
    </dgm:pt>
  </dgm:ptLst>
  <dgm:cxnLst>
    <dgm:cxn modelId="{45080D54-913F-4355-9314-2B8778A1CBF0}" type="presOf" srcId="{1B8C03D9-81D9-4280-B5EF-C76E10424C5B}" destId="{930F4F61-DEE8-45C5-9969-934ECDA3B655}" srcOrd="0" destOrd="0" presId="urn:microsoft.com/office/officeart/2005/8/layout/equation2"/>
    <dgm:cxn modelId="{600E1C57-C5FE-48D4-BD69-591BDF37754D}" srcId="{342B0090-B751-46E1-A0FE-AB2C5F1BFE1C}" destId="{1B8C03D9-81D9-4280-B5EF-C76E10424C5B}" srcOrd="0" destOrd="0" parTransId="{550FCD0B-F575-4654-B2C5-0991F1F1B7EB}" sibTransId="{2F119397-7D43-40AA-85E6-C2EF52F70719}"/>
    <dgm:cxn modelId="{1DC5A285-8AB6-4C17-99D9-D4A46E4910DF}" type="presOf" srcId="{342B0090-B751-46E1-A0FE-AB2C5F1BFE1C}" destId="{932D1F8B-9457-4C97-9B0D-4F953B94D611}" srcOrd="0" destOrd="0" presId="urn:microsoft.com/office/officeart/2005/8/layout/equation2"/>
    <dgm:cxn modelId="{EC8AD09D-9CE4-48DF-A7F8-7B178D77048C}" type="presParOf" srcId="{932D1F8B-9457-4C97-9B0D-4F953B94D611}" destId="{4A7E092F-48CD-4104-8110-FEB34C1DA10C}" srcOrd="0" destOrd="0" presId="urn:microsoft.com/office/officeart/2005/8/layout/equation2"/>
    <dgm:cxn modelId="{B14DC88F-060C-494C-9D34-7F176B01496F}" type="presParOf" srcId="{932D1F8B-9457-4C97-9B0D-4F953B94D611}" destId="{930F4F61-DEE8-45C5-9969-934ECDA3B655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4D475-1768-4F7D-A512-F60805222547}">
      <dsp:nvSpPr>
        <dsp:cNvPr id="0" name=""/>
        <dsp:cNvSpPr/>
      </dsp:nvSpPr>
      <dsp:spPr>
        <a:xfrm>
          <a:off x="628944" y="0"/>
          <a:ext cx="6908800" cy="222629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A7476-DB40-4A22-8678-796489120DDB}">
      <dsp:nvSpPr>
        <dsp:cNvPr id="0" name=""/>
        <dsp:cNvSpPr/>
      </dsp:nvSpPr>
      <dsp:spPr>
        <a:xfrm>
          <a:off x="861" y="667888"/>
          <a:ext cx="2594855" cy="8905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hulabhorn Likit Text Light" panose="00000400000000000000" pitchFamily="50" charset="-34"/>
              <a:cs typeface="Chulabhorn Likit Text Light" panose="00000400000000000000" pitchFamily="50" charset="-34"/>
            </a:rPr>
            <a:t>176,887,327.73</a:t>
          </a:r>
          <a:endParaRPr lang="en-US" sz="2500" kern="1200" dirty="0"/>
        </a:p>
      </dsp:txBody>
      <dsp:txXfrm>
        <a:off x="44332" y="711359"/>
        <a:ext cx="2507913" cy="803575"/>
      </dsp:txXfrm>
    </dsp:sp>
    <dsp:sp modelId="{301784D4-2AD5-4FA1-BD85-763511D392B1}">
      <dsp:nvSpPr>
        <dsp:cNvPr id="0" name=""/>
        <dsp:cNvSpPr/>
      </dsp:nvSpPr>
      <dsp:spPr>
        <a:xfrm>
          <a:off x="2766572" y="667888"/>
          <a:ext cx="2594855" cy="8905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hulabhorn Likit Text Light" panose="00000400000000000000" pitchFamily="50" charset="-34"/>
              <a:cs typeface="Chulabhorn Likit Text Light" panose="00000400000000000000" pitchFamily="50" charset="-34"/>
            </a:rPr>
            <a:t>45,090,846.80</a:t>
          </a:r>
          <a:endParaRPr lang="en-US" sz="2500" kern="1200" dirty="0"/>
        </a:p>
      </dsp:txBody>
      <dsp:txXfrm>
        <a:off x="2810043" y="711359"/>
        <a:ext cx="2507913" cy="803575"/>
      </dsp:txXfrm>
    </dsp:sp>
    <dsp:sp modelId="{6480BD81-AF5E-4303-A816-FBBACF578812}">
      <dsp:nvSpPr>
        <dsp:cNvPr id="0" name=""/>
        <dsp:cNvSpPr/>
      </dsp:nvSpPr>
      <dsp:spPr>
        <a:xfrm>
          <a:off x="5532282" y="667888"/>
          <a:ext cx="2594855" cy="8905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hulabhorn Likit Text Light" panose="00000400000000000000" pitchFamily="50" charset="-34"/>
              <a:cs typeface="Chulabhorn Likit Text Light" panose="00000400000000000000" pitchFamily="50" charset="-34"/>
            </a:rPr>
            <a:t>+131,796,480.93</a:t>
          </a:r>
          <a:endParaRPr lang="en-US" sz="2500" kern="1200" dirty="0"/>
        </a:p>
      </dsp:txBody>
      <dsp:txXfrm>
        <a:off x="5575753" y="711359"/>
        <a:ext cx="2507913" cy="803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4D475-1768-4F7D-A512-F60805222547}">
      <dsp:nvSpPr>
        <dsp:cNvPr id="0" name=""/>
        <dsp:cNvSpPr/>
      </dsp:nvSpPr>
      <dsp:spPr>
        <a:xfrm>
          <a:off x="628944" y="0"/>
          <a:ext cx="6908800" cy="223329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A7476-DB40-4A22-8678-796489120DDB}">
      <dsp:nvSpPr>
        <dsp:cNvPr id="0" name=""/>
        <dsp:cNvSpPr/>
      </dsp:nvSpPr>
      <dsp:spPr>
        <a:xfrm>
          <a:off x="99" y="669988"/>
          <a:ext cx="2577107" cy="8933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hulabhorn Likit Text Light" panose="00000400000000000000" pitchFamily="50" charset="-34"/>
              <a:cs typeface="Chulabhorn Likit Text Light" panose="00000400000000000000" pitchFamily="50" charset="-34"/>
            </a:rPr>
            <a:t>2,218,106.05</a:t>
          </a:r>
          <a:endParaRPr lang="en-US" sz="2900" kern="1200" dirty="0"/>
        </a:p>
      </dsp:txBody>
      <dsp:txXfrm>
        <a:off x="43707" y="713596"/>
        <a:ext cx="2489891" cy="806101"/>
      </dsp:txXfrm>
    </dsp:sp>
    <dsp:sp modelId="{301784D4-2AD5-4FA1-BD85-763511D392B1}">
      <dsp:nvSpPr>
        <dsp:cNvPr id="0" name=""/>
        <dsp:cNvSpPr/>
      </dsp:nvSpPr>
      <dsp:spPr>
        <a:xfrm>
          <a:off x="2775446" y="669988"/>
          <a:ext cx="2577107" cy="8933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hulabhorn Likit Text Light" panose="00000400000000000000" pitchFamily="50" charset="-34"/>
              <a:cs typeface="Chulabhorn Likit Text Light" panose="00000400000000000000" pitchFamily="50" charset="-34"/>
            </a:rPr>
            <a:t>5,604,236.63</a:t>
          </a:r>
          <a:endParaRPr lang="en-US" sz="2900" kern="1200" dirty="0"/>
        </a:p>
      </dsp:txBody>
      <dsp:txXfrm>
        <a:off x="2819054" y="713596"/>
        <a:ext cx="2489891" cy="806101"/>
      </dsp:txXfrm>
    </dsp:sp>
    <dsp:sp modelId="{6480BD81-AF5E-4303-A816-FBBACF578812}">
      <dsp:nvSpPr>
        <dsp:cNvPr id="0" name=""/>
        <dsp:cNvSpPr/>
      </dsp:nvSpPr>
      <dsp:spPr>
        <a:xfrm>
          <a:off x="5550792" y="669988"/>
          <a:ext cx="2577107" cy="8933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Chulabhorn Likit Text Light" panose="00000400000000000000" pitchFamily="50" charset="-34"/>
              <a:cs typeface="Chulabhorn Likit Text Light" panose="00000400000000000000" pitchFamily="50" charset="-34"/>
            </a:rPr>
            <a:t>-3,386,130.58</a:t>
          </a:r>
          <a:endParaRPr lang="en-US" sz="2900" kern="1200" dirty="0"/>
        </a:p>
      </dsp:txBody>
      <dsp:txXfrm>
        <a:off x="5594400" y="713596"/>
        <a:ext cx="2489891" cy="806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F4F61-DEE8-45C5-9969-934ECDA3B655}">
      <dsp:nvSpPr>
        <dsp:cNvPr id="0" name=""/>
        <dsp:cNvSpPr/>
      </dsp:nvSpPr>
      <dsp:spPr>
        <a:xfrm>
          <a:off x="434614" y="0"/>
          <a:ext cx="3328831" cy="33288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99FF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latin typeface="Chulabhorn Likit Text Light" panose="00000400000000000000" pitchFamily="50" charset="-34"/>
              <a:cs typeface="Chulabhorn Likit Text Light" panose="00000400000000000000" pitchFamily="50" charset="-34"/>
            </a:rPr>
            <a:t>ERP</a:t>
          </a:r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latin typeface="Chulabhorn Likit Text Light" panose="00000400000000000000" pitchFamily="50" charset="-34"/>
              <a:cs typeface="Chulabhorn Likit Text Light" panose="00000400000000000000" pitchFamily="50" charset="-34"/>
            </a:rPr>
            <a:t>LM</a:t>
          </a:r>
        </a:p>
      </dsp:txBody>
      <dsp:txXfrm>
        <a:off x="922110" y="487496"/>
        <a:ext cx="2353839" cy="2353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CA83FDE-5034-43FA-BED6-FD443495FF9D}" type="datetimeFigureOut">
              <a:rPr lang="th-TH" smtClean="0"/>
              <a:t>26/06/66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A8A5841-9F08-440F-9239-A4B819D9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449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90637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36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4285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87897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8872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93995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40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1719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41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47037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42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0069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43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99644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44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599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46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141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95437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2145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942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9639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605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6320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55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48651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56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117589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58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6294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3AB80-C9EA-4CD6-9173-612E29188583}" type="slidenum">
              <a:rPr lang="th-TH" smtClean="0"/>
              <a:t>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066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29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049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740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31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84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32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21081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33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00777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34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07650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35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6674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D9808A7-8F00-49D9-AC91-E6A9C6BF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34125B47-A613-413E-803A-D4A568CDF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6D39D33-383C-4FEA-B11D-96925E0C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0E99-70D1-4D2A-9116-C9B7E3961A9A}" type="datetimeFigureOut">
              <a:rPr lang="th-TH" smtClean="0"/>
              <a:t>26/06/66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F604776-6DF8-49A8-BEFE-E2E73745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285D986-80A5-4567-A884-ED66C9CD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ECAC-9406-432D-A18D-2FF27B69DB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892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201DD4F-E31B-46C4-905E-49ECAC4A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D70EB1D-B359-48C2-9703-9BBF203C2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BD7110A-3EF4-49F5-9569-7C05FD44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0E99-70D1-4D2A-9116-C9B7E3961A9A}" type="datetimeFigureOut">
              <a:rPr lang="th-TH" smtClean="0"/>
              <a:t>26/06/66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94CDB36-9F97-4746-8D0C-57034907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397725B-B1CB-4B13-9A7C-EC4E6944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ECAC-9406-432D-A18D-2FF27B69DB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611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2FD6D652-E9AC-4EA3-9B98-4F66DC91B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940613E-6DF1-49A7-B660-688E6103A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94D5078-F4FF-42E5-9F04-E3343752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0E99-70D1-4D2A-9116-C9B7E3961A9A}" type="datetimeFigureOut">
              <a:rPr lang="th-TH" smtClean="0"/>
              <a:t>26/06/66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59D2926-87AD-4319-9A5E-2796F666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345FCB3-822B-477A-B84A-A9C7B15E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ECAC-9406-432D-A18D-2FF27B69DB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7873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26/06/66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159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FCD5FA-5640-4949-8ADB-B991AAEE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D2E13F3-D654-410F-AD11-5DDF25F56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F5CBBEF-BD3B-4667-B107-22410FA3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0E99-70D1-4D2A-9116-C9B7E3961A9A}" type="datetimeFigureOut">
              <a:rPr lang="th-TH" smtClean="0"/>
              <a:t>26/06/66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7350929-4DBB-4089-BA4B-F3176E54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86AB993-66DB-4E6A-8446-743E83BF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ECAC-9406-432D-A18D-2FF27B69DB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69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002619A-5EF8-4C84-8039-404B17929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4B7E227-2853-4E72-AA00-5E2083E4E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4279CCB-8C25-4404-9D37-E124784EB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0E99-70D1-4D2A-9116-C9B7E3961A9A}" type="datetimeFigureOut">
              <a:rPr lang="th-TH" smtClean="0"/>
              <a:t>26/06/66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E964219-7EF3-4242-B2D3-8ED5B23E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CC2675A-0094-4AA3-B1AE-65CD86D7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ECAC-9406-432D-A18D-2FF27B69DB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184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6DA255-65DE-4071-91BF-52099CAE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EF507F8-3AF7-4340-ADDA-718FA114E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DFE7F8C-2F57-4B74-85D9-F0347F33D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7067F0D-C996-4FBA-8CCC-3AD63033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0E99-70D1-4D2A-9116-C9B7E3961A9A}" type="datetimeFigureOut">
              <a:rPr lang="th-TH" smtClean="0"/>
              <a:t>26/06/66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33E2D3D-429D-4E88-92B1-1E2DC411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973F873-2D81-4BA9-90F4-23ABF698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ECAC-9406-432D-A18D-2FF27B69DB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308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347D4F8-1547-4750-A5DF-98CDF079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6D1D02A-088A-45B0-A365-DD4D6C25E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C5A9EA9-CBA3-4456-B6E9-C2D49E441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01662B7B-C661-43B6-830E-3F28ABDBE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249706D8-F4A1-4A5E-9A87-AA9007E66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5E5DFB65-2E73-4F47-8941-9B99DFC8C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0E99-70D1-4D2A-9116-C9B7E3961A9A}" type="datetimeFigureOut">
              <a:rPr lang="th-TH" smtClean="0"/>
              <a:t>26/06/66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53AB39EB-D517-43D4-AC4E-3B9E117F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B224345-E5ED-43AA-9E57-CFFF89DBF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ECAC-9406-432D-A18D-2FF27B69DB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53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166709D-6744-47E2-8D97-5E7A21A4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787398B2-877B-485B-9D66-9836840F6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0E99-70D1-4D2A-9116-C9B7E3961A9A}" type="datetimeFigureOut">
              <a:rPr lang="th-TH" smtClean="0"/>
              <a:t>26/06/66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3C106F6E-AE38-4E3A-AEEA-F2FBAA400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D7CFC3F5-B1F2-416B-AB32-7716E346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ECAC-9406-432D-A18D-2FF27B69DB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16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5A5236B5-3925-4800-82D7-656AEA95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0E99-70D1-4D2A-9116-C9B7E3961A9A}" type="datetimeFigureOut">
              <a:rPr lang="th-TH" smtClean="0"/>
              <a:t>26/06/66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74ADE3A4-D70D-447F-8DA9-005509B1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BF2AFF1-55F8-439E-815B-83AA9095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ECAC-9406-432D-A18D-2FF27B69DB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097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9F9BB4A-DBB5-4D17-B97C-A8E17551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CFF3FD2-B774-4160-9C97-B6DDC77C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8B60722-EC34-4449-86E5-43A1AEB08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9D24DFF-C892-43B4-9266-0BE8428A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0E99-70D1-4D2A-9116-C9B7E3961A9A}" type="datetimeFigureOut">
              <a:rPr lang="th-TH" smtClean="0"/>
              <a:t>26/06/66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66A3458-4397-4F85-863F-CF49D48FC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06E9E44-8E94-48F6-B60A-4B89DDD6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ECAC-9406-432D-A18D-2FF27B69DB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667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CD93DED-CD46-4CB9-9EA3-D4E5E865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3043922B-3F05-4ABA-875C-F106F1B0C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854F541-033A-4DB7-B3A3-EBAD3F6D6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24CB665-67D8-4A4A-807C-856F304F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0E99-70D1-4D2A-9116-C9B7E3961A9A}" type="datetimeFigureOut">
              <a:rPr lang="th-TH" smtClean="0"/>
              <a:t>26/06/66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D114FF2-7F01-40EB-AE5C-F053814E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34F1B7F-E86A-47F2-8A20-B98CD360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ECAC-9406-432D-A18D-2FF27B69DB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175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C4F864DD-D0CC-475B-8161-E652810C8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BD9C5FC-03C7-4BD6-AB66-0C25020E6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F9B1499-6874-41B0-9196-D2926CA33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0E99-70D1-4D2A-9116-C9B7E3961A9A}" type="datetimeFigureOut">
              <a:rPr lang="th-TH" smtClean="0"/>
              <a:t>26/06/66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A3E7EB3-9A2C-408C-8FA4-C9858DEF6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6CC05AC-1823-4226-A65D-84E99801A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CECAC-9406-432D-A18D-2FF27B69DB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104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hyperlink" Target="&#3652;&#3615;&#3621;&#3660;&#3649;&#3609;&#3610;%202.pdf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hyperlink" Target="http://womenfund.in.th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image" Target="../media/image9.png"/><Relationship Id="rId3" Type="http://schemas.openxmlformats.org/officeDocument/2006/relationships/image" Target="../media/image11.png"/><Relationship Id="rId21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6" Type="http://schemas.openxmlformats.org/officeDocument/2006/relationships/diagramQuickStyle" Target="../diagrams/quickStyle3.xml"/><Relationship Id="rId20" Type="http://schemas.openxmlformats.org/officeDocument/2006/relationships/hyperlink" Target="&#3652;&#3615;&#3621;&#3660;&#3649;&#3609;&#3610;%204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openxmlformats.org/officeDocument/2006/relationships/image" Target="../media/image4.png"/><Relationship Id="rId10" Type="http://schemas.openxmlformats.org/officeDocument/2006/relationships/diagramLayout" Target="../diagrams/layout2.xml"/><Relationship Id="rId19" Type="http://schemas.openxmlformats.org/officeDocument/2006/relationships/hyperlink" Target="&#3652;&#3615;&#3621;&#3660;&#3649;&#3609;&#3610;%203.pdf" TargetMode="Externa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jp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กลุ่ม 20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2" name="กลุ่ม 21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6" name="กลุ่ม 25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8" name="รูปห้าเหลี่ยม 3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9" name="รูปห้าเหลี่ยม 3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8" name="กลุ่ม 2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0" name="กลุ่ม 2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4" name="กลุ่ม 3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3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5" name="มนมุมสี่เหลี่ยมผืนผ้าด้านทแยงมุม 24"/>
          <p:cNvSpPr/>
          <p:nvPr/>
        </p:nvSpPr>
        <p:spPr>
          <a:xfrm>
            <a:off x="643019" y="2008120"/>
            <a:ext cx="10763535" cy="4029823"/>
          </a:xfrm>
          <a:prstGeom prst="round2DiagRect">
            <a:avLst>
              <a:gd name="adj1" fmla="val 0"/>
              <a:gd name="adj2" fmla="val 3243"/>
            </a:avLst>
          </a:prstGeom>
          <a:noFill/>
          <a:ln>
            <a:noFill/>
          </a:ln>
          <a:effectLst/>
          <a:scene3d>
            <a:camera prst="orthographicFron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ประชุมชี้แจง เร่งรัด กำกับ ติดตาม </a:t>
            </a:r>
          </a:p>
          <a:p>
            <a:pPr algn="ctr">
              <a:lnSpc>
                <a:spcPct val="120000"/>
              </a:lnSpc>
            </a:pP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การดำเนินงานกองทุนพัฒนาบทบาทสตรี</a:t>
            </a:r>
          </a:p>
          <a:p>
            <a:pPr algn="ctr">
              <a:lnSpc>
                <a:spcPct val="120000"/>
              </a:lnSpc>
            </a:pP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ผ่านระบบวีดิทัศน์ทางไกล (</a:t>
            </a:r>
            <a:r>
              <a:rPr lang="en-US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Video Conference</a:t>
            </a: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 </a:t>
            </a:r>
            <a:b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ครั้งที่ 5/2566 วันพฤหัสบดีที่ 18 พฤษภาคม2566</a:t>
            </a:r>
            <a:b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เวลา 09.30 - 12.00 น.</a:t>
            </a:r>
          </a:p>
        </p:txBody>
      </p: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87" y="1050824"/>
            <a:ext cx="1532515" cy="1532515"/>
          </a:xfrm>
          <a:prstGeom prst="rect">
            <a:avLst/>
          </a:prstGeom>
        </p:spPr>
      </p:pic>
      <p:pic>
        <p:nvPicPr>
          <p:cNvPr id="44" name="รูปภาพ 4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22" y="1016648"/>
            <a:ext cx="1398812" cy="1497187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46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48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3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4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5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49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1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52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9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6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8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2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3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4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5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39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40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41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8" name="กลุ่ม 17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0" name="กลุ่ม 19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0" name="รูปห้าเหลี่ยม 29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1" name="กลุ่ม 20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2" name="กลุ่ม 21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กลุ่ม 25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7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3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9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2" name="สี่เหลี่ยมผืนผ้า 2"/>
          <p:cNvSpPr/>
          <p:nvPr/>
        </p:nvSpPr>
        <p:spPr>
          <a:xfrm>
            <a:off x="446222" y="148889"/>
            <a:ext cx="7783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วันที่  15 พฤษภาคม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34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29827"/>
              </p:ext>
            </p:extLst>
          </p:nvPr>
        </p:nvGraphicFramePr>
        <p:xfrm>
          <a:off x="259307" y="993661"/>
          <a:ext cx="11750724" cy="519139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924365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39348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54917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405293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จัดสรร</a:t>
                      </a: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(บาท)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846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11,858,615.00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11,247,787.51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94.85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8,316,780.00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7,868,189.84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94.61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12,012,780.00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11,363,749.95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94.60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14,170,265.00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13,393,051.10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94.52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7,236,505.00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6,837,874.73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94.49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9,533,555.00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8,973,457.41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94.12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14,133,390.00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13,277,578.52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93.94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16.94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9,425,255.00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8,845,806.56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93.85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16.85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12,159,890.00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11,393,304.67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93.70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16.70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12,151,890.00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11,363,752.75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93.51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16.51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308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3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5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39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0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1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36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7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38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3" name="สี่เหลี่ยมผืนผ้า 2"/>
          <p:cNvSpPr/>
          <p:nvPr/>
        </p:nvSpPr>
        <p:spPr>
          <a:xfrm>
            <a:off x="446222" y="148889"/>
            <a:ext cx="7258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วันที่  15 พฤษภาคม 2566)(ต่อ)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583583"/>
              </p:ext>
            </p:extLst>
          </p:nvPr>
        </p:nvGraphicFramePr>
        <p:xfrm>
          <a:off x="213569" y="986636"/>
          <a:ext cx="11646336" cy="52263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22119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21560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425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ตรัง</a:t>
                      </a:r>
                      <a:endParaRPr lang="th-TH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10,908,290.00 </a:t>
                      </a:r>
                      <a:endParaRPr lang="th-TH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10,174,848.74</a:t>
                      </a:r>
                      <a:endParaRPr lang="th-TH" sz="1600" b="1" i="0" u="none" strike="noStrike" kern="120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93.28</a:t>
                      </a:r>
                      <a:endParaRPr lang="th-TH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16.28</a:t>
                      </a:r>
                      <a:endParaRPr lang="th-TH" sz="1600" b="1" u="none" strike="noStrike" kern="1200" dirty="0">
                        <a:solidFill>
                          <a:srgbClr val="33502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กาญจนบุรี</a:t>
                      </a:r>
                      <a:endParaRPr lang="th-TH" sz="1600" b="1" i="0" u="none" strike="noStrike" kern="120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12,437,615.00 </a:t>
                      </a:r>
                      <a:endParaRPr lang="th-TH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11,584,031.02</a:t>
                      </a:r>
                      <a:endParaRPr lang="th-TH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93.14</a:t>
                      </a:r>
                      <a:endParaRPr lang="th-TH" sz="1600" b="1" i="0" u="none" strike="noStrike" kern="120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16.14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พระนครศรีอยุธยา</a:t>
                      </a:r>
                      <a:endParaRPr lang="th-TH" sz="1600" b="1" i="0" u="none" strike="noStrike" kern="120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11,737,840.00 </a:t>
                      </a:r>
                      <a:endParaRPr lang="th-TH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10,926,917.94</a:t>
                      </a:r>
                      <a:endParaRPr lang="th-TH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93.09</a:t>
                      </a:r>
                      <a:endParaRPr lang="th-TH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16.09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ประจวบคีรีขันธ์</a:t>
                      </a:r>
                      <a:endParaRPr lang="th-TH" sz="1600" b="1" i="0" u="none" strike="noStrike" kern="120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9,329,380.00 </a:t>
                      </a:r>
                      <a:endParaRPr lang="th-TH" sz="1600" b="1" i="0" u="none" strike="noStrike" kern="120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8,683,081.08</a:t>
                      </a:r>
                      <a:endParaRPr lang="th-TH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93.07</a:t>
                      </a:r>
                      <a:endParaRPr lang="th-TH" sz="1600" b="1" i="0" u="none" strike="noStrike" kern="120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16.07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  <a:endParaRPr lang="th-TH" sz="1600" b="1" i="0" u="none" strike="noStrike" kern="120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8,205,905.00 </a:t>
                      </a:r>
                      <a:endParaRPr lang="th-TH" sz="1600" b="1" i="0" u="none" strike="noStrike" kern="120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7,633,597.58</a:t>
                      </a:r>
                      <a:endParaRPr lang="th-TH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93.03</a:t>
                      </a:r>
                      <a:endParaRPr lang="th-TH" sz="1600" b="1" i="0" u="none" strike="noStrike" kern="120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16.03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สระบุรี</a:t>
                      </a:r>
                      <a:endParaRPr lang="th-TH" sz="1600" b="1" i="0" u="none" strike="noStrike" kern="120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11,226,215.00 </a:t>
                      </a:r>
                      <a:endParaRPr lang="th-TH" sz="1600" b="1" i="0" u="none" strike="noStrike" kern="120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10,437,180.00</a:t>
                      </a:r>
                      <a:endParaRPr lang="th-TH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92.97</a:t>
                      </a:r>
                      <a:endParaRPr lang="th-TH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ร้อยเอ็ด</a:t>
                      </a:r>
                      <a:endParaRPr lang="th-TH" sz="1600" b="1" i="0" u="none" strike="noStrike" kern="120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14,698,340.00 </a:t>
                      </a:r>
                      <a:endParaRPr lang="th-TH" sz="1600" b="1" i="0" u="none" strike="noStrike" kern="120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13,653,703.75</a:t>
                      </a:r>
                      <a:endParaRPr lang="th-TH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92.89</a:t>
                      </a:r>
                      <a:endParaRPr lang="th-TH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กำแพงเพชร</a:t>
                      </a:r>
                      <a:endParaRPr lang="th-TH" sz="1600" b="1" i="0" u="none" strike="noStrike" kern="120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9,984,665.00 </a:t>
                      </a:r>
                      <a:endParaRPr lang="th-TH" sz="1600" b="1" i="0" u="none" strike="noStrike" kern="120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9,261,463.00</a:t>
                      </a:r>
                      <a:endParaRPr lang="th-TH" sz="1600" b="1" i="0" u="none" strike="noStrike" kern="120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92.76</a:t>
                      </a:r>
                      <a:endParaRPr lang="th-TH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ปราจีนบุรี</a:t>
                      </a:r>
                      <a:endParaRPr lang="th-TH" sz="1600" b="1" i="0" u="none" strike="noStrike" kern="120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8,269,305.00 </a:t>
                      </a:r>
                      <a:endParaRPr lang="th-TH" sz="1600" b="1" i="0" u="none" strike="noStrike" kern="120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7,663,949.09</a:t>
                      </a:r>
                      <a:endParaRPr lang="th-TH" sz="1600" b="1" i="0" u="none" strike="noStrike" kern="120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92.68</a:t>
                      </a:r>
                      <a:endParaRPr lang="th-TH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หนองบัวลำภู</a:t>
                      </a:r>
                      <a:endParaRPr lang="th-TH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9,146,030.00 </a:t>
                      </a:r>
                      <a:endParaRPr lang="th-TH" sz="1600" b="1" i="0" u="none" strike="noStrike" kern="120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8,469,452.00</a:t>
                      </a:r>
                      <a:endParaRPr lang="th-TH" sz="1600" b="1" i="0" u="none" strike="noStrike" kern="120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92.60</a:t>
                      </a:r>
                      <a:endParaRPr lang="th-TH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827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6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8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2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3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4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5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39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40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41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6" name="สี่เหลี่ยมผืนผ้า 2"/>
          <p:cNvSpPr/>
          <p:nvPr/>
        </p:nvSpPr>
        <p:spPr>
          <a:xfrm>
            <a:off x="446222" y="148889"/>
            <a:ext cx="72078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วันที่  15 พฤษภาคม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34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230963"/>
              </p:ext>
            </p:extLst>
          </p:nvPr>
        </p:nvGraphicFramePr>
        <p:xfrm>
          <a:off x="213569" y="986636"/>
          <a:ext cx="11646336" cy="522152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22119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21560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3768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บุรีรัมย์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15,887,765.00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14,683,038.50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92.42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เพชรบุรี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9,388,580.00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8,645,642.83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92.09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ชัยนาท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8,362,980.00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7,694,378.92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92.01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ระนอง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6,899,755.00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6,340,470.24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91.89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14.89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เชียงใหม่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18,196,515.00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16,651,619.03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91.51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14.51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นครศรีธรรมราช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13,792,565.00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12,557,140.50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91.04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14.04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ศรีสะเกษ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13,784,890.00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12,545,512.00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91.01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14.01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ชุมพร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8,513,380.00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7,714,078.39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90.61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13.61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นราธิวาส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9,192,115.00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8,327,189.52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90.59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13.59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น่าน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11,253,605.00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10,158,750.01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90.27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13.27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778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5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7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38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9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4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5" name="สี่เหลี่ยมผืนผ้า 2"/>
          <p:cNvSpPr/>
          <p:nvPr/>
        </p:nvSpPr>
        <p:spPr>
          <a:xfrm>
            <a:off x="446222" y="148889"/>
            <a:ext cx="7359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วันที่  15 พฤษภาคม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33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5410"/>
              </p:ext>
            </p:extLst>
          </p:nvPr>
        </p:nvGraphicFramePr>
        <p:xfrm>
          <a:off x="213569" y="986636"/>
          <a:ext cx="11646336" cy="52263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22119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21560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425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12,865,190.00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11,568,102.00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89.92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i="0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12.92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11,120,465.00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9,921,798.72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89.22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i="0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12.22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10,132,540.00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9,023,938.86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89.06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i="0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12.06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11,190,140.00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9,963,322.05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89.04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i="0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12.04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10,452,380.00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9,280,566.00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88.79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i="0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11.79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12,442,540.00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11,039,195.00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88.72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i="0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11.72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9,851,265.00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8,696,549.96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88.28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i="0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11.28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16,157,640.00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14,118,671.10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87.38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i="0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10.38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10,813,815.00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9,268,417.50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85.71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i="0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8.71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9,054,465.00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7,655,872.42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84.55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i="0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7.55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119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4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6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0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1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3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37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8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39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5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4" name="สี่เหลี่ยมผืนผ้า 2"/>
          <p:cNvSpPr/>
          <p:nvPr/>
        </p:nvSpPr>
        <p:spPr>
          <a:xfrm>
            <a:off x="446222" y="148889"/>
            <a:ext cx="72078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วันที่  15 พฤษภาคม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32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322941"/>
              </p:ext>
            </p:extLst>
          </p:nvPr>
        </p:nvGraphicFramePr>
        <p:xfrm>
          <a:off x="213569" y="986636"/>
          <a:ext cx="11646336" cy="5226380"/>
        </p:xfrm>
        <a:graphic>
          <a:graphicData uri="http://schemas.openxmlformats.org/drawingml/2006/table">
            <a:tbl>
              <a:tblPr firstRow="1" bandRow="1">
                <a:solidFill>
                  <a:srgbClr val="FCA09E"/>
                </a:solidFill>
                <a:tableStyleId>{91EBBBCC-DAD2-459C-BE2E-F6DE35CF9A28}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22119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21560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solidFill>
                      <a:srgbClr val="FD5F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solidFill>
                      <a:srgbClr val="FD5F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solidFill>
                      <a:srgbClr val="FD5F6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solidFill>
                      <a:srgbClr val="FD5F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solidFill>
                      <a:srgbClr val="FD5F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425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13,144,715.00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10,936,909.58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83.20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kern="1200" dirty="0">
                          <a:solidFill>
                            <a:srgbClr val="33502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700" b="1" kern="1200" dirty="0">
                          <a:solidFill>
                            <a:srgbClr val="33502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6.20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10,249,215.00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8,351,496.06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81.48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kern="1200" dirty="0">
                          <a:solidFill>
                            <a:srgbClr val="33502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700" b="1" kern="1200" dirty="0">
                          <a:solidFill>
                            <a:srgbClr val="33502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4.48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15,324,890.00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12,467,138.00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81.35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kern="1200" dirty="0">
                          <a:solidFill>
                            <a:srgbClr val="33502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700" b="1" kern="1200" dirty="0">
                          <a:solidFill>
                            <a:srgbClr val="33502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4.35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10,604,255.00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8,220,833.10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77.52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kern="1200" dirty="0">
                          <a:solidFill>
                            <a:srgbClr val="33502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700" b="1" kern="1200" dirty="0">
                          <a:solidFill>
                            <a:srgbClr val="33502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15,216,290.00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11,444,355.10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75.21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C0000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-1.79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11,214,265.00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8,333,351.44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74.31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C0000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-2.69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12,451,065.00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9,250,064.26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74.29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C0000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-2.71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6,763,705.00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4,902,145.95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72.48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C0000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-4.52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10,565,655.00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7,545,281.51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71.41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C0000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-5.59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10,322,490.00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7,304,708.70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70.76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C0000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-6.24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189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30" name="ตาราง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192208"/>
              </p:ext>
            </p:extLst>
          </p:nvPr>
        </p:nvGraphicFramePr>
        <p:xfrm>
          <a:off x="232013" y="1041987"/>
          <a:ext cx="11573299" cy="520618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910407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2200953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407334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5670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498952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498952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460248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solidFill>
                      <a:srgbClr val="FD5F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solidFill>
                      <a:srgbClr val="FD5F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solidFill>
                      <a:srgbClr val="FD5F6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solidFill>
                      <a:srgbClr val="FD5F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solidFill>
                      <a:srgbClr val="FD5F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5815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61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5,668,905.00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3,904,833.00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68.88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C0000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-8.12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8,276,780.00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5,426,679.00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65.57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C0000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-11.43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6,884,880.00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4,499,389.65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65.35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C0000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-11.65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9,701,465.00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6,213,653.00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C0000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-12.95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65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8,165,205.00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5,178,608.39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C0000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-13.58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9,303,705.00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5,364,821.00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57.66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C0000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-19.34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7,324,680.00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4,214,892.86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57.54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C0000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-19.46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11,949,040.00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6,405,535.55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53.61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C0000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-23.39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69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7,280,180.00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3,855,469.00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52.96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C0000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-24.04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70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6,355,780.00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3,111,599.18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C0000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-28.04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-26866" y="-363284"/>
            <a:ext cx="12245731" cy="1638279"/>
            <a:chOff x="4831" y="-305833"/>
            <a:chExt cx="12245731" cy="1638279"/>
          </a:xfrm>
        </p:grpSpPr>
        <p:grpSp>
          <p:nvGrpSpPr>
            <p:cNvPr id="34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6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0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1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3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37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8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39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5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4" name="สี่เหลี่ยมผืนผ้า 2"/>
          <p:cNvSpPr/>
          <p:nvPr/>
        </p:nvSpPr>
        <p:spPr>
          <a:xfrm>
            <a:off x="446222" y="148889"/>
            <a:ext cx="72078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วันที่  15 พฤษภาคม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136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33" name="ตาราง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396381"/>
              </p:ext>
            </p:extLst>
          </p:nvPr>
        </p:nvGraphicFramePr>
        <p:xfrm>
          <a:off x="232013" y="1274527"/>
          <a:ext cx="11573299" cy="4539947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910407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2200953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407334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5670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498952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498952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21092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solidFill>
                      <a:srgbClr val="FD5F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solidFill>
                      <a:srgbClr val="FD5F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solidFill>
                      <a:srgbClr val="FD5F6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solidFill>
                      <a:srgbClr val="FD5F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solidFill>
                      <a:srgbClr val="FD5F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85838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10,710,890.00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4,665,769.00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C0000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-33.44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9,565,930.00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3,914,027.74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40.92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C0000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-36.08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10,652,790.00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3,969,320.44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C0000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-39.74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9,068,430.00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3,330,109.51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C0000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-40.28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75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9,727,005.00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3,349,436.21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C0000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-42.57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9,790,665.00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3,313,784.80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rgbClr val="C0000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-43.15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4514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829,556,300.00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690,246,844.36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83.21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+16.21</a:t>
                      </a:r>
                      <a:endParaRPr lang="th-TH" sz="16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4362478"/>
                  </a:ext>
                </a:extLst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5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7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38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9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4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5" name="สี่เหลี่ยมผืนผ้า 2"/>
          <p:cNvSpPr/>
          <p:nvPr/>
        </p:nvSpPr>
        <p:spPr>
          <a:xfrm>
            <a:off x="446222" y="148889"/>
            <a:ext cx="71827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วันที่  15 พฤษภาคม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9333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647260" y="-32726"/>
            <a:ext cx="13209378" cy="808436"/>
            <a:chOff x="-353986" y="-39166"/>
            <a:chExt cx="10673109" cy="596878"/>
          </a:xfrm>
        </p:grpSpPr>
        <p:sp>
          <p:nvSpPr>
            <p:cNvPr id="54" name="รูปห้าเหลี่ยม 74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-353986" y="-20538"/>
              <a:ext cx="7168111" cy="578250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>
                <a:solidFill>
                  <a:schemeClr val="bg1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6092020" y="-39166"/>
              <a:ext cx="4227103" cy="587877"/>
              <a:chOff x="6884108" y="-42855"/>
              <a:chExt cx="4227103" cy="587877"/>
            </a:xfrm>
          </p:grpSpPr>
          <p:sp>
            <p:nvSpPr>
              <p:cNvPr id="56" name="รูปห้าเหลี่ยม 28">
                <a:extLst>
                  <a:ext uri="{FF2B5EF4-FFF2-40B4-BE49-F238E27FC236}">
                    <a16:creationId xmlns:a16="http://schemas.microsoft.com/office/drawing/2014/main" id="{DBD58DB1-2D1D-473D-B9E5-40B9622A67E9}"/>
                  </a:ext>
                </a:extLst>
              </p:cNvPr>
              <p:cNvSpPr/>
              <p:nvPr/>
            </p:nvSpPr>
            <p:spPr>
              <a:xfrm rot="10800000">
                <a:off x="6884108" y="-37831"/>
                <a:ext cx="3874454" cy="576802"/>
              </a:xfrm>
              <a:prstGeom prst="homePlat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4977" dirty="0"/>
              </a:p>
            </p:txBody>
          </p:sp>
          <p:sp>
            <p:nvSpPr>
              <p:cNvPr id="57" name="รูปห้าเหลี่ยม 42">
                <a:extLst>
                  <a:ext uri="{FF2B5EF4-FFF2-40B4-BE49-F238E27FC236}">
                    <a16:creationId xmlns:a16="http://schemas.microsoft.com/office/drawing/2014/main" id="{DBD58DB1-2D1D-473D-B9E5-40B9622A67E9}"/>
                  </a:ext>
                </a:extLst>
              </p:cNvPr>
              <p:cNvSpPr/>
              <p:nvPr/>
            </p:nvSpPr>
            <p:spPr>
              <a:xfrm rot="10800000">
                <a:off x="6992080" y="-42855"/>
                <a:ext cx="4119131" cy="587877"/>
              </a:xfrm>
              <a:prstGeom prst="homePlat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4977" dirty="0"/>
              </a:p>
            </p:txBody>
          </p:sp>
          <p:pic>
            <p:nvPicPr>
              <p:cNvPr id="58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7606214" y="-25729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8323148" y="63878"/>
                <a:ext cx="2328746" cy="328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6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6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sp>
        <p:nvSpPr>
          <p:cNvPr id="49" name="Rectangle 114"/>
          <p:cNvSpPr/>
          <p:nvPr/>
        </p:nvSpPr>
        <p:spPr>
          <a:xfrm>
            <a:off x="-1894710" y="2738"/>
            <a:ext cx="10158512" cy="7992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            การขอรับสนับสนุนเงินทุนหมุนเวียน กองทุนพัฒนาบทบาทสตรี </a:t>
            </a:r>
          </a:p>
          <a:p>
            <a:pPr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                             ประจำปีงบประมาณ พ.ศ. 2566 (เพิ่มเติม)</a:t>
            </a:r>
          </a:p>
        </p:txBody>
      </p:sp>
      <p:grpSp>
        <p:nvGrpSpPr>
          <p:cNvPr id="28" name="กลุ่ม 53"/>
          <p:cNvGrpSpPr/>
          <p:nvPr/>
        </p:nvGrpSpPr>
        <p:grpSpPr>
          <a:xfrm>
            <a:off x="191344" y="6268921"/>
            <a:ext cx="7434873" cy="633958"/>
            <a:chOff x="-425532" y="4710612"/>
            <a:chExt cx="5576155" cy="475468"/>
          </a:xfrm>
        </p:grpSpPr>
        <p:grpSp>
          <p:nvGrpSpPr>
            <p:cNvPr id="29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1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0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42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grpSp>
            <p:nvGrpSpPr>
              <p:cNvPr id="32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3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5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7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8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4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0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97" name="TextBox 25">
            <a:extLst>
              <a:ext uri="{FF2B5EF4-FFF2-40B4-BE49-F238E27FC236}">
                <a16:creationId xmlns:a16="http://schemas.microsoft.com/office/drawing/2014/main" id="{9D64699A-010C-49B2-BDCC-E2436E099DAD}"/>
              </a:ext>
            </a:extLst>
          </p:cNvPr>
          <p:cNvSpPr txBox="1"/>
          <p:nvPr/>
        </p:nvSpPr>
        <p:spPr>
          <a:xfrm>
            <a:off x="5353933" y="5155676"/>
            <a:ext cx="1050701" cy="95852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333"/>
              </a:lnSpc>
            </a:pPr>
            <a:endParaRPr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9" name="TextBox 4">
            <a:extLst>
              <a:ext uri="{FF2B5EF4-FFF2-40B4-BE49-F238E27FC236}">
                <a16:creationId xmlns:a16="http://schemas.microsoft.com/office/drawing/2014/main" id="{FA843571-7ED4-4C7D-B0DE-4D8348953369}"/>
              </a:ext>
            </a:extLst>
          </p:cNvPr>
          <p:cNvSpPr txBox="1"/>
          <p:nvPr/>
        </p:nvSpPr>
        <p:spPr>
          <a:xfrm>
            <a:off x="7145752" y="1483582"/>
            <a:ext cx="1978263" cy="107144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333"/>
              </a:lnSpc>
            </a:pPr>
            <a:endParaRPr sz="150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05874" y="905843"/>
            <a:ext cx="125195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5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   </a:t>
            </a:r>
            <a:r>
              <a:rPr lang="th-TH" sz="22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การขอรับสนับสนุนเงินทุนหมุนเวียน กองทุนพัฒนาบทบาทสตรี ประจำปีงบประมาณ พ.ศ. 2566 (เพิ่มเติม) </a:t>
            </a: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87089"/>
              </p:ext>
            </p:extLst>
          </p:nvPr>
        </p:nvGraphicFramePr>
        <p:xfrm>
          <a:off x="1492488" y="2244749"/>
          <a:ext cx="8828181" cy="114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727">
                  <a:extLst>
                    <a:ext uri="{9D8B030D-6E8A-4147-A177-3AD203B41FA5}">
                      <a16:colId xmlns:a16="http://schemas.microsoft.com/office/drawing/2014/main" val="3838180566"/>
                    </a:ext>
                  </a:extLst>
                </a:gridCol>
                <a:gridCol w="3210185">
                  <a:extLst>
                    <a:ext uri="{9D8B030D-6E8A-4147-A177-3AD203B41FA5}">
                      <a16:colId xmlns:a16="http://schemas.microsoft.com/office/drawing/2014/main" val="3406279549"/>
                    </a:ext>
                  </a:extLst>
                </a:gridCol>
                <a:gridCol w="2675269">
                  <a:extLst>
                    <a:ext uri="{9D8B030D-6E8A-4147-A177-3AD203B41FA5}">
                      <a16:colId xmlns:a16="http://schemas.microsoft.com/office/drawing/2014/main" val="244973323"/>
                    </a:ext>
                  </a:extLst>
                </a:gridCol>
              </a:tblGrid>
              <a:tr h="494909"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งบประมาณจัดสรร (บาท)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ผลการเบิกจ่าย (บาท)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คงเหลือ (บาท)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687506"/>
                  </a:ext>
                </a:extLst>
              </a:tr>
              <a:tr h="647189"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600,000,000.00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2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516,819,977.00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83,180,023.00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3067078"/>
                  </a:ext>
                </a:extLst>
              </a:tr>
            </a:tbl>
          </a:graphicData>
        </a:graphic>
      </p:graphicFrame>
      <p:sp>
        <p:nvSpPr>
          <p:cNvPr id="60" name="Rectangle 59"/>
          <p:cNvSpPr/>
          <p:nvPr/>
        </p:nvSpPr>
        <p:spPr>
          <a:xfrm>
            <a:off x="400000" y="1412285"/>
            <a:ext cx="2505146" cy="5642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เงินทุนหมุนเวียน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92" y="5062641"/>
            <a:ext cx="12000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หากสำนักงานเลขานุการคณะอนุกรรมการบริหารกองทุนพัฒนาบทบาทสตรีระดับจังหวัด มีความต้องการ</a:t>
            </a:r>
            <a:b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ขอรับการสนับสนุนเงินทุนหมุนเวียนเพิ่มเติม ให้แจ้งกรมการพัฒนาชุมชน </a:t>
            </a:r>
            <a:r>
              <a:rPr lang="th-TH" sz="2000" b="1" dirty="0">
                <a:solidFill>
                  <a:srgbClr val="002060"/>
                </a:solidFill>
                <a:highlight>
                  <a:srgbClr val="FFFF00"/>
                </a:highligh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ภายในวันศุกร์ที่ 9 มิถุนายน 2566 </a:t>
            </a:r>
            <a:b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โดยต้องมีโครงการที่ผ่านการพิจารณาอนุมัติจากคณะอนุกรรมการบริหารกองทุนพัฒนาบทบาทสตรีระดับจังหวัดแล้ว</a:t>
            </a: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015728"/>
              </p:ext>
            </p:extLst>
          </p:nvPr>
        </p:nvGraphicFramePr>
        <p:xfrm>
          <a:off x="1460500" y="3532702"/>
          <a:ext cx="8860168" cy="1382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3389">
                  <a:extLst>
                    <a:ext uri="{9D8B030D-6E8A-4147-A177-3AD203B41FA5}">
                      <a16:colId xmlns:a16="http://schemas.microsoft.com/office/drawing/2014/main" val="3838180566"/>
                    </a:ext>
                  </a:extLst>
                </a:gridCol>
                <a:gridCol w="3208612">
                  <a:extLst>
                    <a:ext uri="{9D8B030D-6E8A-4147-A177-3AD203B41FA5}">
                      <a16:colId xmlns:a16="http://schemas.microsoft.com/office/drawing/2014/main" val="3406279549"/>
                    </a:ext>
                  </a:extLst>
                </a:gridCol>
                <a:gridCol w="2698167">
                  <a:extLst>
                    <a:ext uri="{9D8B030D-6E8A-4147-A177-3AD203B41FA5}">
                      <a16:colId xmlns:a16="http://schemas.microsoft.com/office/drawing/2014/main" val="244973323"/>
                    </a:ext>
                  </a:extLst>
                </a:gridCol>
              </a:tblGrid>
              <a:tr h="453661"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งบเงินทุนหมุนเวียนคงเหลือ</a:t>
                      </a:r>
                      <a:r>
                        <a:rPr lang="th-TH" sz="2000" b="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(บาท)</a:t>
                      </a:r>
                      <a:endParaRPr lang="th-TH" sz="2000" b="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ขอรับการสนับสนุนเพิ่มเติม</a:t>
                      </a:r>
                      <a:br>
                        <a:rPr lang="th-TH" sz="20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20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คงเหลือที่จัดสรรได้</a:t>
                      </a:r>
                      <a:br>
                        <a:rPr lang="th-TH" sz="20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20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687506"/>
                  </a:ext>
                </a:extLst>
              </a:tr>
              <a:tr h="681156"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83,180,023.00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53,061,928.00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30,118,095.00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3067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978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ตัวเชื่อมต่อตรง 57"/>
          <p:cNvCxnSpPr/>
          <p:nvPr/>
        </p:nvCxnSpPr>
        <p:spPr>
          <a:xfrm>
            <a:off x="5753919" y="3093653"/>
            <a:ext cx="0" cy="19133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กลุ่ม 27"/>
          <p:cNvGrpSpPr/>
          <p:nvPr/>
        </p:nvGrpSpPr>
        <p:grpSpPr>
          <a:xfrm>
            <a:off x="-567375" y="6280816"/>
            <a:ext cx="7434873" cy="633957"/>
            <a:chOff x="-425532" y="4710612"/>
            <a:chExt cx="5576155" cy="475468"/>
          </a:xfrm>
        </p:grpSpPr>
        <p:grpSp>
          <p:nvGrpSpPr>
            <p:cNvPr id="29" name="กลุ่ม 28"/>
            <p:cNvGrpSpPr/>
            <p:nvPr/>
          </p:nvGrpSpPr>
          <p:grpSpPr>
            <a:xfrm>
              <a:off x="-425532" y="4744286"/>
              <a:ext cx="3197332" cy="419753"/>
              <a:chOff x="-468560" y="4744285"/>
              <a:chExt cx="3197332" cy="419753"/>
            </a:xfrm>
          </p:grpSpPr>
          <p:sp>
            <p:nvSpPr>
              <p:cNvPr id="38" name="รูปห้าเหลี่ยม 37">
                <a:extLst>
                  <a:ext uri="{FF2B5EF4-FFF2-40B4-BE49-F238E27FC236}">
                    <a16:creationId xmlns:a16="http://schemas.microsoft.com/office/drawing/2014/main" id="{DBD58DB1-2D1D-473D-B9E5-40B9622A67E9}"/>
                  </a:ext>
                </a:extLst>
              </p:cNvPr>
              <p:cNvSpPr/>
              <p:nvPr/>
            </p:nvSpPr>
            <p:spPr>
              <a:xfrm>
                <a:off x="-396552" y="4744285"/>
                <a:ext cx="3125324" cy="419753"/>
              </a:xfrm>
              <a:prstGeom prst="homePlate">
                <a:avLst/>
              </a:prstGeom>
              <a:solidFill>
                <a:srgbClr val="FFC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4977" dirty="0"/>
              </a:p>
            </p:txBody>
          </p:sp>
          <p:sp>
            <p:nvSpPr>
              <p:cNvPr id="39" name="รูปห้าเหลี่ยม 38">
                <a:extLst>
                  <a:ext uri="{FF2B5EF4-FFF2-40B4-BE49-F238E27FC236}">
                    <a16:creationId xmlns:a16="http://schemas.microsoft.com/office/drawing/2014/main" id="{DBD58DB1-2D1D-473D-B9E5-40B9622A67E9}"/>
                  </a:ext>
                </a:extLst>
              </p:cNvPr>
              <p:cNvSpPr/>
              <p:nvPr/>
            </p:nvSpPr>
            <p:spPr>
              <a:xfrm>
                <a:off x="-468560" y="4744285"/>
                <a:ext cx="3125324" cy="419753"/>
              </a:xfrm>
              <a:prstGeom prst="homePlat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4977" dirty="0"/>
              </a:p>
            </p:txBody>
          </p:sp>
        </p:grpSp>
        <p:grpSp>
          <p:nvGrpSpPr>
            <p:cNvPr id="30" name="กลุ่ม 29"/>
            <p:cNvGrpSpPr/>
            <p:nvPr/>
          </p:nvGrpSpPr>
          <p:grpSpPr>
            <a:xfrm>
              <a:off x="2771800" y="4710612"/>
              <a:ext cx="2378823" cy="475468"/>
              <a:chOff x="3507388" y="4717424"/>
              <a:chExt cx="2378823" cy="475468"/>
            </a:xfrm>
          </p:grpSpPr>
          <p:grpSp>
            <p:nvGrpSpPr>
              <p:cNvPr id="31" name="กลุ่ม 30"/>
              <p:cNvGrpSpPr/>
              <p:nvPr/>
            </p:nvGrpSpPr>
            <p:grpSpPr>
              <a:xfrm>
                <a:off x="4284268" y="4717424"/>
                <a:ext cx="1601943" cy="405692"/>
                <a:chOff x="6239008" y="4519859"/>
                <a:chExt cx="1601943" cy="405692"/>
              </a:xfrm>
            </p:grpSpPr>
            <p:pic>
              <p:nvPicPr>
                <p:cNvPr id="33" name="Picture 23">
                  <a:extLst>
                    <a:ext uri="{FF2B5EF4-FFF2-40B4-BE49-F238E27FC236}">
                      <a16:creationId xmlns:a16="http://schemas.microsoft.com/office/drawing/2014/main" id="{A9FCDA38-8F0B-49DF-8F2E-B899B1F362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77898" y="4519859"/>
                  <a:ext cx="563053" cy="367586"/>
                </a:xfrm>
                <a:prstGeom prst="rect">
                  <a:avLst/>
                </a:prstGeom>
              </p:spPr>
            </p:pic>
            <p:pic>
              <p:nvPicPr>
                <p:cNvPr id="34" name="Picture 24">
                  <a:extLst>
                    <a:ext uri="{FF2B5EF4-FFF2-40B4-BE49-F238E27FC236}">
                      <a16:creationId xmlns:a16="http://schemas.microsoft.com/office/drawing/2014/main" id="{199745AA-CFB3-443D-A566-E11575BA52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39008" y="4535548"/>
                  <a:ext cx="346227" cy="390003"/>
                </a:xfrm>
                <a:prstGeom prst="rect">
                  <a:avLst/>
                </a:prstGeom>
              </p:spPr>
            </p:pic>
            <p:grpSp>
              <p:nvGrpSpPr>
                <p:cNvPr id="35" name="กลุ่ม 34"/>
                <p:cNvGrpSpPr/>
                <p:nvPr/>
              </p:nvGrpSpPr>
              <p:grpSpPr>
                <a:xfrm>
                  <a:off x="6619048" y="4614121"/>
                  <a:ext cx="626890" cy="294323"/>
                  <a:chOff x="6589062" y="4638694"/>
                  <a:chExt cx="413122" cy="193959"/>
                </a:xfrm>
              </p:grpSpPr>
              <p:pic>
                <p:nvPicPr>
                  <p:cNvPr id="36" name="Picture 35">
                    <a:extLst>
                      <a:ext uri="{FF2B5EF4-FFF2-40B4-BE49-F238E27FC236}">
                        <a16:creationId xmlns:a16="http://schemas.microsoft.com/office/drawing/2014/main" id="{9584FECB-F937-4F01-8CDD-C92F98A2F1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89062" y="4648929"/>
                    <a:ext cx="221444" cy="183724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62FFD426-AD6C-47DA-99D3-A7217E240C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35445" y="4638694"/>
                    <a:ext cx="166739" cy="18012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32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7388" y="4741958"/>
                <a:ext cx="801816" cy="450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0" name="กลุ่ม 39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41" name="รูปห้าเหลี่ยม 40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42" name="กลุ่ม 41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43" name="กลุ่ม 42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46" name="รูปห้าเหลี่ยม 4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47" name="รูปห้าเหลี่ยม 4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44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7163613" y="68020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sp>
        <p:nvSpPr>
          <p:cNvPr id="25" name="TextBox 7"/>
          <p:cNvSpPr txBox="1"/>
          <p:nvPr/>
        </p:nvSpPr>
        <p:spPr>
          <a:xfrm>
            <a:off x="128769" y="6392942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เศรษฐกิจฐานรากมั่นคง ชุมชนเข้มแข็งอย่างยั่งยืน </a:t>
            </a:r>
          </a:p>
          <a:p>
            <a:r>
              <a:rPr lang="th-TH" sz="12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ด้วยหลักปรัชญาของเศรษฐกิจพอเพียง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-336715" y="90694"/>
            <a:ext cx="7680853" cy="65000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การบริหารจัดการหนี้ กองทุนพัฒนาบทบาทสตรี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91774" y="6480794"/>
            <a:ext cx="260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highlight>
                  <a:srgbClr val="FFFF00"/>
                </a:highligh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15 พ.ค. 2566</a:t>
            </a:r>
          </a:p>
        </p:txBody>
      </p:sp>
      <p:grpSp>
        <p:nvGrpSpPr>
          <p:cNvPr id="20" name="กลุ่ม 19"/>
          <p:cNvGrpSpPr/>
          <p:nvPr/>
        </p:nvGrpSpPr>
        <p:grpSpPr>
          <a:xfrm>
            <a:off x="952534" y="876823"/>
            <a:ext cx="10136021" cy="5006447"/>
            <a:chOff x="899592" y="627534"/>
            <a:chExt cx="7602016" cy="3754835"/>
          </a:xfrm>
        </p:grpSpPr>
        <p:cxnSp>
          <p:nvCxnSpPr>
            <p:cNvPr id="54" name="ตัวเชื่อมต่อตรง 53"/>
            <p:cNvCxnSpPr/>
            <p:nvPr/>
          </p:nvCxnSpPr>
          <p:spPr>
            <a:xfrm>
              <a:off x="4521523" y="1276125"/>
              <a:ext cx="0" cy="48718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สี่เหลี่ยมผืนผ้ามุมมน 48"/>
            <p:cNvSpPr/>
            <p:nvPr/>
          </p:nvSpPr>
          <p:spPr>
            <a:xfrm>
              <a:off x="970982" y="1296731"/>
              <a:ext cx="2376265" cy="792088"/>
            </a:xfrm>
            <a:prstGeom prst="roundRect">
              <a:avLst>
                <a:gd name="adj" fmla="val 4965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1600" b="1" dirty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  <a:t>รับชำระคืนเงินต้น ในปีบัญชี 2566 </a:t>
              </a:r>
            </a:p>
            <a:p>
              <a:pPr algn="ctr"/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 909,694,861.34 บาท</a:t>
              </a:r>
            </a:p>
            <a:p>
              <a:pPr algn="ctr"/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(ร้อยละ 20.07 )</a:t>
              </a:r>
            </a:p>
          </p:txBody>
        </p:sp>
        <p:sp>
          <p:nvSpPr>
            <p:cNvPr id="50" name="สี่เหลี่ยมผืนผ้ามุมมน 49"/>
            <p:cNvSpPr/>
            <p:nvPr/>
          </p:nvSpPr>
          <p:spPr>
            <a:xfrm>
              <a:off x="5946194" y="1280989"/>
              <a:ext cx="2279122" cy="796750"/>
            </a:xfrm>
            <a:prstGeom prst="roundRect">
              <a:avLst>
                <a:gd name="adj" fmla="val 496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1600" b="1" dirty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  <a:t>ลูกหนี้คงเหลือ ณ 15 พ.ค. 2566</a:t>
              </a:r>
            </a:p>
            <a:p>
              <a:pPr algn="ctr"/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 3,623,591,372.01 บาท</a:t>
              </a:r>
            </a:p>
            <a:p>
              <a:pPr algn="ctr"/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(ร้อยละ 79.93)</a:t>
              </a:r>
            </a:p>
          </p:txBody>
        </p:sp>
        <p:sp>
          <p:nvSpPr>
            <p:cNvPr id="52" name="สี่เหลี่ยมผืนผ้ามุมมน 51"/>
            <p:cNvSpPr/>
            <p:nvPr/>
          </p:nvSpPr>
          <p:spPr>
            <a:xfrm>
              <a:off x="899592" y="2437258"/>
              <a:ext cx="2332315" cy="923925"/>
            </a:xfrm>
            <a:prstGeom prst="roundRect">
              <a:avLst>
                <a:gd name="adj" fmla="val 4965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itchFamily="50" charset="-34"/>
                </a:rPr>
                <a:t>หนี้ยังไม่ถึงกำหนดชำระ </a:t>
              </a:r>
            </a:p>
            <a:p>
              <a:pPr algn="ctr"/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anose="00000400000000000000" pitchFamily="50" charset="-34"/>
                  <a:cs typeface="Chulabhorn Likit Text Light" pitchFamily="50" charset="-34"/>
                </a:rPr>
                <a:t> 2,367,718,129.76 บาท</a:t>
              </a:r>
            </a:p>
            <a:p>
              <a:pPr algn="ctr"/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anose="00000400000000000000" pitchFamily="50" charset="-34"/>
                  <a:cs typeface="Chulabhorn Likit Text Light" pitchFamily="50" charset="-34"/>
                </a:rPr>
                <a:t>(ร้อยละ 52.23</a:t>
              </a:r>
              <a:b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anose="00000400000000000000" pitchFamily="50" charset="-34"/>
                  <a:cs typeface="Chulabhorn Likit Text Light" pitchFamily="50" charset="-34"/>
                </a:rPr>
              </a:b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itchFamily="50" charset="-34"/>
                </a:rPr>
                <a:t>จากลูกหนี้คงเหลือ ณ 1 ต.ค. 65) </a:t>
              </a:r>
              <a:endPara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  <p:sp>
          <p:nvSpPr>
            <p:cNvPr id="53" name="สี่เหลี่ยมผืนผ้ามุมมน 52"/>
            <p:cNvSpPr/>
            <p:nvPr/>
          </p:nvSpPr>
          <p:spPr>
            <a:xfrm>
              <a:off x="5930288" y="2427734"/>
              <a:ext cx="2571320" cy="933450"/>
            </a:xfrm>
            <a:prstGeom prst="roundRect">
              <a:avLst>
                <a:gd name="adj" fmla="val 4965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1600" b="1" dirty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  <a:t>ดำเนินคดี </a:t>
              </a:r>
              <a:br>
                <a:rPr lang="th-TH" sz="1600" b="1" dirty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</a:br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 143,960,071.07 บาท</a:t>
              </a:r>
            </a:p>
            <a:p>
              <a:pPr algn="ctr"/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(ร้อยละ 3.18</a:t>
              </a:r>
              <a:b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</a:br>
              <a:r>
                <a:rPr lang="th-TH" sz="1600" b="1" dirty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  <a:t>จากลูกหนี้คงเหลือ ณ 1 ต.ค. 65)</a:t>
              </a:r>
              <a:endPara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  <p:grpSp>
          <p:nvGrpSpPr>
            <p:cNvPr id="13" name="กลุ่ม 12"/>
            <p:cNvGrpSpPr/>
            <p:nvPr/>
          </p:nvGrpSpPr>
          <p:grpSpPr>
            <a:xfrm>
              <a:off x="2051720" y="2088819"/>
              <a:ext cx="5068334" cy="338915"/>
              <a:chOff x="2051720" y="2242878"/>
              <a:chExt cx="5068334" cy="338915"/>
            </a:xfrm>
          </p:grpSpPr>
          <p:cxnSp>
            <p:nvCxnSpPr>
              <p:cNvPr id="55" name="ตัวเชื่อมต่อตรง 54"/>
              <p:cNvCxnSpPr/>
              <p:nvPr/>
            </p:nvCxnSpPr>
            <p:spPr>
              <a:xfrm>
                <a:off x="6593396" y="2242878"/>
                <a:ext cx="0" cy="20133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ตัวเชื่อมต่อตรง 55"/>
              <p:cNvCxnSpPr/>
              <p:nvPr/>
            </p:nvCxnSpPr>
            <p:spPr>
              <a:xfrm>
                <a:off x="2051720" y="2438295"/>
                <a:ext cx="0" cy="14349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ตัวเชื่อมต่อตรง 59"/>
              <p:cNvCxnSpPr/>
              <p:nvPr/>
            </p:nvCxnSpPr>
            <p:spPr>
              <a:xfrm flipH="1">
                <a:off x="2051722" y="2444215"/>
                <a:ext cx="5068332" cy="3604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กลุ่ม 17"/>
            <p:cNvGrpSpPr/>
            <p:nvPr/>
          </p:nvGrpSpPr>
          <p:grpSpPr>
            <a:xfrm>
              <a:off x="3059832" y="3507854"/>
              <a:ext cx="3024336" cy="199492"/>
              <a:chOff x="3122122" y="3651870"/>
              <a:chExt cx="3024336" cy="199492"/>
            </a:xfrm>
          </p:grpSpPr>
          <p:cxnSp>
            <p:nvCxnSpPr>
              <p:cNvPr id="62" name="ตัวเชื่อมต่อตรง 61"/>
              <p:cNvCxnSpPr/>
              <p:nvPr/>
            </p:nvCxnSpPr>
            <p:spPr>
              <a:xfrm flipH="1">
                <a:off x="3122122" y="3651870"/>
                <a:ext cx="3024336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ตัวเชื่อมต่อตรง 64"/>
              <p:cNvCxnSpPr/>
              <p:nvPr/>
            </p:nvCxnSpPr>
            <p:spPr>
              <a:xfrm>
                <a:off x="3122122" y="3651870"/>
                <a:ext cx="0" cy="19949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ตัวเชื่อมต่อตรง 65"/>
              <p:cNvCxnSpPr/>
              <p:nvPr/>
            </p:nvCxnSpPr>
            <p:spPr>
              <a:xfrm>
                <a:off x="6146458" y="3651870"/>
                <a:ext cx="0" cy="19949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ตัวเชื่อมต่อตรง 56"/>
            <p:cNvCxnSpPr/>
            <p:nvPr/>
          </p:nvCxnSpPr>
          <p:spPr>
            <a:xfrm flipH="1">
              <a:off x="3347865" y="1763311"/>
              <a:ext cx="2582423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สี่เหลี่ยมผืนผ้ามุมมน 26"/>
            <p:cNvSpPr/>
            <p:nvPr/>
          </p:nvSpPr>
          <p:spPr>
            <a:xfrm>
              <a:off x="3563888" y="627534"/>
              <a:ext cx="2016279" cy="648072"/>
            </a:xfrm>
            <a:prstGeom prst="roundRect">
              <a:avLst>
                <a:gd name="adj" fmla="val 496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ลูกหนี้คงเหลือ </a:t>
              </a:r>
            </a:p>
            <a:p>
              <a:pPr algn="ctr">
                <a:defRPr/>
              </a:pP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(ข้อมูล ณ 1 ต.ค. 65) </a:t>
              </a:r>
            </a:p>
            <a:p>
              <a:pPr algn="ctr"/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4,533,286,233.35 บาท</a:t>
              </a:r>
              <a:endParaRPr lang="en-US" sz="1600" b="1" dirty="0">
                <a:solidFill>
                  <a:srgbClr val="002060"/>
                </a:solidFill>
                <a:highlight>
                  <a:srgbClr val="FFFF00"/>
                </a:highlight>
                <a:latin typeface="Chulabhorn Likit Text Light" pitchFamily="50" charset="-34"/>
                <a:cs typeface="Chulabhorn Likit Text Light" pitchFamily="50" charset="-34"/>
              </a:endParaRPr>
            </a:p>
          </p:txBody>
        </p:sp>
        <p:sp>
          <p:nvSpPr>
            <p:cNvPr id="63" name="สี่เหลี่ยมผืนผ้ามุมมน 62"/>
            <p:cNvSpPr/>
            <p:nvPr/>
          </p:nvSpPr>
          <p:spPr>
            <a:xfrm>
              <a:off x="1518259" y="3708725"/>
              <a:ext cx="2901851" cy="642383"/>
            </a:xfrm>
            <a:prstGeom prst="roundRect">
              <a:avLst>
                <a:gd name="adj" fmla="val 496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CC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1467" b="1" dirty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  <a:t>กองทุนเก่า (ปี 2556 - 2559)</a:t>
              </a:r>
            </a:p>
            <a:p>
              <a:pPr algn="ctr"/>
              <a:r>
                <a:rPr lang="th-TH" sz="1800" b="0" i="0" u="none" strike="noStrike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anose="00000400000000000000" pitchFamily="50" charset="-34"/>
                  <a:cs typeface="Chulabhorn Likit Text Light" pitchFamily="50" charset="-34"/>
                </a:rPr>
                <a:t>380,078,182.12 บ</a:t>
              </a:r>
              <a:r>
                <a:rPr lang="th-TH" sz="1467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าท </a:t>
              </a:r>
            </a:p>
            <a:p>
              <a:pPr algn="ctr"/>
              <a:r>
                <a:rPr lang="th-TH" sz="1467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(ร้อยละ 8.38  </a:t>
              </a:r>
              <a:r>
                <a:rPr lang="th-TH" sz="1467" b="1" dirty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  <a:t>จากลูกหนี้คงเหลือ ณ 1 ต.ค. 65) </a:t>
              </a:r>
              <a:endParaRPr lang="th-TH" sz="1467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  <p:sp>
          <p:nvSpPr>
            <p:cNvPr id="64" name="สี่เหลี่ยมผืนผ้ามุมมน 63"/>
            <p:cNvSpPr/>
            <p:nvPr/>
          </p:nvSpPr>
          <p:spPr>
            <a:xfrm>
              <a:off x="5023693" y="3734297"/>
              <a:ext cx="2935810" cy="648072"/>
            </a:xfrm>
            <a:prstGeom prst="roundRect">
              <a:avLst>
                <a:gd name="adj" fmla="val 4965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1467" b="1" dirty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  <a:t>กองทุนใหม่ (ปี 2560 - 2565)</a:t>
              </a:r>
            </a:p>
            <a:p>
              <a:pPr algn="ctr"/>
              <a:r>
                <a:rPr lang="th-TH" sz="1467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 731,834,989.06 บาท</a:t>
              </a:r>
            </a:p>
            <a:p>
              <a:pPr algn="ctr"/>
              <a:r>
                <a:rPr lang="th-TH" sz="1467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(ร้อยละ 16.14 </a:t>
              </a:r>
              <a:r>
                <a:rPr lang="th-TH" sz="1467" b="1" dirty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  <a:t>จากลูกหนี้คงเหลือ ณ 1 ต.ค. 65) </a:t>
              </a:r>
              <a:endParaRPr lang="th-TH" sz="1467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  <p:sp>
          <p:nvSpPr>
            <p:cNvPr id="51" name="สี่เหลี่ยมผืนผ้ามุมมน 50"/>
            <p:cNvSpPr/>
            <p:nvPr/>
          </p:nvSpPr>
          <p:spPr>
            <a:xfrm>
              <a:off x="3347247" y="2439575"/>
              <a:ext cx="2367199" cy="906811"/>
            </a:xfrm>
            <a:prstGeom prst="roundRect">
              <a:avLst>
                <a:gd name="adj" fmla="val 4965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1600" b="1" dirty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  <a:t>หนี้เกินกำหนดชำระ </a:t>
              </a:r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1,111,913,171.18 บาท</a:t>
              </a:r>
            </a:p>
            <a:p>
              <a:pPr algn="ctr">
                <a:defRPr/>
              </a:pPr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(ร้อยละ 24.53</a:t>
              </a:r>
              <a:b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</a:br>
              <a:r>
                <a:rPr lang="th-TH" sz="1600" b="1" dirty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  <a:t>จากลูกหนี้คงเหลือ ณ 1 ต.ค. 65) </a:t>
              </a:r>
              <a:endPara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cxnSp>
        <p:nvCxnSpPr>
          <p:cNvPr id="59" name="ตัวเชื่อมต่อตรง 58"/>
          <p:cNvCxnSpPr/>
          <p:nvPr/>
        </p:nvCxnSpPr>
        <p:spPr>
          <a:xfrm>
            <a:off x="5735960" y="4509120"/>
            <a:ext cx="0" cy="19133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ตัวเชื่อมต่อตรง 87"/>
          <p:cNvCxnSpPr/>
          <p:nvPr/>
        </p:nvCxnSpPr>
        <p:spPr>
          <a:xfrm>
            <a:off x="9264352" y="3093653"/>
            <a:ext cx="0" cy="19133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345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28191E7A-1A19-4ECF-B3AF-EE227C74ADD3}"/>
              </a:ext>
            </a:extLst>
          </p:cNvPr>
          <p:cNvSpPr/>
          <p:nvPr/>
        </p:nvSpPr>
        <p:spPr>
          <a:xfrm>
            <a:off x="-1104" y="198966"/>
            <a:ext cx="6393027" cy="642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C4A287DD-056E-4ABF-A54E-9ADC687B60D1}"/>
              </a:ext>
            </a:extLst>
          </p:cNvPr>
          <p:cNvSpPr/>
          <p:nvPr/>
        </p:nvSpPr>
        <p:spPr>
          <a:xfrm>
            <a:off x="533" y="88901"/>
            <a:ext cx="6249347" cy="6423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5B442122-3C34-4ECB-95EC-33BB4C3E2DEC}"/>
              </a:ext>
            </a:extLst>
          </p:cNvPr>
          <p:cNvSpPr txBox="1"/>
          <p:nvPr/>
        </p:nvSpPr>
        <p:spPr>
          <a:xfrm>
            <a:off x="144078" y="209686"/>
            <a:ext cx="604366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การบริหารจัดการหนี้ของกองทุนพัฒนาบทบาทสตรี</a:t>
            </a:r>
            <a:endParaRPr lang="en-US" sz="22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Chulabhorn Likit Text Light" panose="00000400000000000000" pitchFamily="50" charset="-34"/>
              <a:ea typeface="Roboto Slab" pitchFamily="2" charset="0"/>
              <a:cs typeface="Chulabhorn Likit Text Light" panose="00000400000000000000" pitchFamily="50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80772"/>
              </p:ext>
            </p:extLst>
          </p:nvPr>
        </p:nvGraphicFramePr>
        <p:xfrm>
          <a:off x="127143" y="855308"/>
          <a:ext cx="11774572" cy="5417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171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53028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09486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363910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379291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พฤษภาคม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132,509,924.00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63,009,231.54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5,872,869.38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31,112,198.27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883,928.59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1,324,692.96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2.10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169,847,655.00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46,968,436.45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8,518,161.61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26,696,209.46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7,912,497.60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2,792,798.17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5.95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189,778,438.00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35,952,745.93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8,834,186.82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23,244,181.74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3,110,022.56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8.65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412,404,824.00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49,513,240.56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13,667,459.10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29,612,087.45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1,592,386.16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4,568,082.25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9.23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108,981,237.00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37,115,686.47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2,522,852.01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24,985,264.00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39,000.00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3,429,639.38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9.24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169,592,702.00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56,592,210.28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10,578,819.17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34,524,650.27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5,267,683.09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9.31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167,018,951.00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57,228,896.90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9,515,273.74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28,961,608.20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3,923,317.52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6,290,530.63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10.99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140,632,865.00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45,943,981.18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13,940,663.51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26,172,469.51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425,368.00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5,181,724.36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11.28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254,761,415.00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51,936,172.82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15,819,270.30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30,108,710.47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6,008,192.05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11.57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184,696,931.00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48,227,202.96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13,291,617.89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26,649,266.33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747,282.85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5,605,788.46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11.62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41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กล่องข้อความ 4"/>
          <p:cNvSpPr txBox="1"/>
          <p:nvPr/>
        </p:nvSpPr>
        <p:spPr>
          <a:xfrm>
            <a:off x="176183" y="1468273"/>
            <a:ext cx="11839634" cy="46530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ระเบียบวาระที่ 1 เรื่อง ประธานแจ้งให้ที่ประชุมทราบ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 -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ระเบียบวาระที่ 2 เรื่อง รับรองรายงานการประชุม ครั้งที่ 4/2566 เมื่อวันที่ 21 เมษายน 2566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เป็นการประชุมผ่านระบบวีดิทัศน์ทางไกล (</a:t>
            </a:r>
            <a:r>
              <a:rPr lang="en-US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Video Conference</a:t>
            </a: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 </a:t>
            </a:r>
            <a:b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ระเบียบวาระที่ 3 เรื่อง สืบเนื่องจากการประชุม ครั้งที่ 4/2566 เมื่อวันที่ 21 เมษายน 2566</a:t>
            </a: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         	 </a:t>
            </a:r>
            <a:r>
              <a: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3.1 การเบิกจ่ายงบประมาณกองทุนพัฒนาบทบาทสตรี ประจำปีงบประมาณ </a:t>
            </a:r>
            <a:r>
              <a: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พ.ศ.</a:t>
            </a:r>
            <a:r>
              <a: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2566 (กลุ่มนโยบายและยุทธศาสตร์)</a:t>
            </a: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          3.2 </a:t>
            </a:r>
            <a:r>
              <a: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ea typeface="Calibri"/>
                <a:cs typeface="Chulabhorn Likit Text Light" panose="00000400000000000000" pitchFamily="50" charset="-34"/>
              </a:rPr>
              <a:t>การบริหารจัดการหนี้</a:t>
            </a:r>
            <a:r>
              <a: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กองทุนพัฒนาบทบาทสตรี </a:t>
            </a:r>
            <a:r>
              <a: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ประจำปีงบประมาณ </a:t>
            </a:r>
            <a:r>
              <a: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พ.ศ.</a:t>
            </a:r>
            <a:r>
              <a: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2566 </a:t>
            </a:r>
            <a:r>
              <a: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(กลุ่มนโยบายและยุทธศาสตร์)</a:t>
            </a:r>
            <a:endParaRPr lang="th-TH" sz="1600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ระเบียบวาระที่ 4 เรื่อง เพื่อทราบ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                               </a:t>
            </a:r>
            <a:r>
              <a:rPr lang="th-TH" sz="1600" dirty="0">
                <a:solidFill>
                  <a:srgbClr val="002060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4.1 </a:t>
            </a:r>
            <a:r>
              <a: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งานการเงินและบัญชีกองทุนพัฒนาบทบาทสตรี (กลุ่มอำนวยการ)</a:t>
            </a:r>
            <a:endParaRPr lang="th-TH" sz="16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 4.2 แนวทางการตรวจสอบข้อมูลลูกหนี้กองทุนพัฒนาบทบาทสตรี (กลุ่มนโยบายและยุทธศาสตร์)</a:t>
            </a: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          4.3 </a:t>
            </a:r>
            <a:r>
              <a:rPr lang="th-TH" sz="1600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แนวทางการบริหารจัดการหนี้ (ปรับโครงสร้างหนี้ตามประกาศฯ พ.ศ. 2566) (กลุ่มนโยบายและยุทธศาสตร์)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 4.4 การสรรหาและเลือกสรรเพื่อจัดจ้างเป็นพนักงานกองทุน สังกัดสำนักงานกองทุนพัฒนาบทบาทสตรี กรมการพัฒนาชุมชน (กลุ่มอำนวยการ) 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                                  4.5 การกำชับข้อกฎหมายสำคัญ (กลุ่มกฎหมาย)    		</a:t>
            </a:r>
            <a:br>
              <a: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5 เรื่อง อื่นๆ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831" y="-304555"/>
            <a:ext cx="12252566" cy="1638279"/>
            <a:chOff x="4831" y="-304555"/>
            <a:chExt cx="12252566" cy="1638279"/>
          </a:xfrm>
        </p:grpSpPr>
        <p:grpSp>
          <p:nvGrpSpPr>
            <p:cNvPr id="32" name="Group 70"/>
            <p:cNvGrpSpPr/>
            <p:nvPr/>
          </p:nvGrpSpPr>
          <p:grpSpPr>
            <a:xfrm>
              <a:off x="4831" y="-304555"/>
              <a:ext cx="12245731" cy="1638279"/>
              <a:chOff x="-23581" y="-272268"/>
              <a:chExt cx="10193050" cy="1495013"/>
            </a:xfrm>
          </p:grpSpPr>
          <p:grpSp>
            <p:nvGrpSpPr>
              <p:cNvPr id="34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300"/>
                <a:ext cx="10193050" cy="533168"/>
                <a:chOff x="-29746" y="-164553"/>
                <a:chExt cx="9173747" cy="479851"/>
              </a:xfrm>
            </p:grpSpPr>
            <p:sp>
              <p:nvSpPr>
                <p:cNvPr id="53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250087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4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42374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5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169695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2"/>
                  <a:ext cx="9173747" cy="335389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50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977536" y="-272268"/>
                <a:ext cx="1466312" cy="1495013"/>
                <a:chOff x="5658159" y="-481870"/>
                <a:chExt cx="1319681" cy="1345512"/>
              </a:xfrm>
            </p:grpSpPr>
            <p:sp>
              <p:nvSpPr>
                <p:cNvPr id="51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58159" y="-481870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52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20818" y="-211296"/>
                  <a:ext cx="834261" cy="598312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3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74146" y="-5990"/>
              <a:ext cx="2983251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5" name="TextBox 64"/>
          <p:cNvSpPr txBox="1"/>
          <p:nvPr/>
        </p:nvSpPr>
        <p:spPr>
          <a:xfrm>
            <a:off x="176183" y="792501"/>
            <a:ext cx="1183963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ระเบียบวาระการประชุมครั้งที่ 5/2566</a:t>
            </a:r>
          </a:p>
        </p:txBody>
      </p:sp>
    </p:spTree>
    <p:extLst>
      <p:ext uri="{BB962C8B-B14F-4D97-AF65-F5344CB8AC3E}">
        <p14:creationId xmlns:p14="http://schemas.microsoft.com/office/powerpoint/2010/main" val="77712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305382"/>
              </p:ext>
            </p:extLst>
          </p:nvPr>
        </p:nvGraphicFramePr>
        <p:xfrm>
          <a:off x="91598" y="867293"/>
          <a:ext cx="11774572" cy="5506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171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53028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09486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61941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43210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113707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พฤษภาคม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281,142,803.00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64,094,636.47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24,573,478.93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31,374,185.63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583,054.00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7,563,917.91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11.80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220,098,056.00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52,552,679.61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14,685,670.21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30,036,325.82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839,913.00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6,990,770.58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13.30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169,829,500.00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35,666,888.15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10,706,252.20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19,985,546.39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38,908.00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4,936,181.56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13.84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265,690,519.00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51,470,845.49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15,887,395.25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27,097,612.41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1,356,604.04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7,129,233.79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13.85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ประจวบ</a:t>
                      </a:r>
                      <a:b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คีรีขันธ์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142,410,770.00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43,786,157.99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8,801,352.56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24,530,144.22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4,343,644.39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6,111,016.82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13.96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332,788,065.00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93,371,879.84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26,276,278.65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44,648,542.18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935,188.00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13,480,300.08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14.44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185,681,515.00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28,138,106.41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7,356,397.61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15,303,771.05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1,290,000.00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4,187,937.75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14.88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319,046,962.00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73,753,155.69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19,525,926.79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34,182,895.64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730,473.00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11,089,452.56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15.04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7840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310,169,615.00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38,380,170.52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13,759,090.96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18,826,354.81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5,794,724.75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15.10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303,621,520.00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82,767,193.34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18,902,405.04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29,359,113.01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787,007.12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13,146,310.39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15.88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7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900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975032"/>
              </p:ext>
            </p:extLst>
          </p:nvPr>
        </p:nvGraphicFramePr>
        <p:xfrm>
          <a:off x="88684" y="912743"/>
          <a:ext cx="11825812" cy="5331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18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093309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59786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30632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16055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86900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08635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21176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206101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พฤษภาคม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228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248,253,040.00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80,039,257.45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10,159,327.44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57,130,968.10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12,748,961.91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15.93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183,302,513.00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47,312,509.41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10,603,496.95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29,106,593.20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7,602,419.26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16.07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171,656,575.00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55,008,845.83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12,807,104.39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32,344,901.10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634,921.51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9,221,918.83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16.76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187,679,452.00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70,033,715.76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7,887,360.28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43,056,870.47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2,511,253.78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12,070,048.33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17.23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167,818,719.00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29,331,352.48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7,647,876.22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15,392,282.62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1,229,391.42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5,061,802.22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17.26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189,249,139.00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43,135,160.31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9,813,292.43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22,723,117.36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7,519,819.17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17.43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164,289,065.00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47,340,856.41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11,461,648.37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15,858,682.08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11,603,434.66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8,417,091.30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17.78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118,404,719.00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42,594,167.23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4,460,821.15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21,934,601.19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1,174,706.66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7,594,211.68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17.83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200,490,380.00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67,313,796.49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12,310,879.60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40,833,684.24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213,670.00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12,192,965.66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18.11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253,621,748.00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58,466,428.00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13,035,041.00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30,106,289.00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1,058,059.00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10,644,571.00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18.21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5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604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426335"/>
              </p:ext>
            </p:extLst>
          </p:nvPr>
        </p:nvGraphicFramePr>
        <p:xfrm>
          <a:off x="88684" y="955514"/>
          <a:ext cx="11933292" cy="5315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60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103246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7396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44543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29834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500413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25062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377109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269513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พฤษภาคม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281,204,710.00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60,860,833.44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20,802,015.23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26,901,195.00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1,915,182.47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11,242,440.74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18.47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371,691,521.00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107,039,989.59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19,768,331.08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66,637,687.81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608,703.92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20,025,266.78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18.71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273,948,330.00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73,668,792.27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14,167,890.43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43,500,244.31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14,073,816.53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19.10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215,965,701.00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29,182,065.99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10,920,846.24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12,418,012.92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223,997.37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5,619,209.46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19.26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103,687,864.00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41,574,583.45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6,408,371.07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24,526,365.48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2,622,606.46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8,017,240.44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19.28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184,153,330.00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79,134,483.94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13,467,554.92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49,639,851.53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277,966.83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15,749,110.66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19.90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347,377,020.00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96,992,801.30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28,433,659.01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48,318,966.26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405,500.00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19,834,676.03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20.45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216,441,698.00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68,703,441.60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10,455,946.91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32,175,597.89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1,127,305.56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14,218,055.06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20.69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198,996,399.00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31,771,857.86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9,424,919.61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15,722,978.53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6,623,959.72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20.85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271,154,720.00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45,973,847.67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13,330,888.80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20,550,732.01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2,443,303.00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9,648,923.86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20.99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984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024546"/>
              </p:ext>
            </p:extLst>
          </p:nvPr>
        </p:nvGraphicFramePr>
        <p:xfrm>
          <a:off x="88684" y="899701"/>
          <a:ext cx="11933292" cy="5315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60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103246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7396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44543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29834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500413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47096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214429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พฤษภาคม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191,615,425.00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53,653,500.44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13,801,290.34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28,018,776.73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349,303.86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11,395,514.96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21.24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168,248,718.00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76,212,270.60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5,244,140.08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35,742,332.80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18,933,623.98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16,292,173.74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21.38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231,474,140.00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45,067,752.74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12,307,896.28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22,780,440.46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9,896,984.00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21.96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164,521,225.00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43,388,624.22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8,132,043.00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22,737,239.94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831,850.00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9,574,667.17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22.07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88,523,258.00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31,511,204.29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4,944,523.67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17,215,478.44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2,199,743.52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7,151,458.66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22.69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113,769,649.00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44,669,620.23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9,427,302.72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18,467,956.63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4,727,412.82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10,137,869.74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22.70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282,254,698.00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75,628,971.03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18,286,753.65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36,348,339.16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2,302,514.00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18,691,364.22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24.71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116,802,670.00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44,959,882.49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8,947,535.62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24,638,416.26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192,871.88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11,181,058.73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24.87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140,135,656.75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55,625,230.87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10,019,055.58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31,257,450.74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194,640.00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14,154,084.55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25.45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181,451,740.00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44,391,002.57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5,545,666.61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16,640,461.73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4,947,721.89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11,535,892.07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25.99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425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95523"/>
              </p:ext>
            </p:extLst>
          </p:nvPr>
        </p:nvGraphicFramePr>
        <p:xfrm>
          <a:off x="88684" y="942278"/>
          <a:ext cx="11933292" cy="5417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60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103246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7396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44543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29834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500413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03028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10160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258496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พฤษภาคม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378,098,128.00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85,158,517.15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21,690,361.80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38,556,524.27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1,355,021.00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22,283,370.08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26.17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433,095,200.00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64,589,843.92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20,543,090.12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25,688,467.78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1,312,419.41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17,045,866.61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26.39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355,450,366.00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67,306,822.44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14,804,522.29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34,704,625.96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17,797,674.19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26.44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172,759,293.00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64,818,021.03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9,642,144.00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36,720,405.63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1,124,353.00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17,331,118.40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26.74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นครศรี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ธรรมราช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309,231,400.00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99,567,419.16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22,074,996.24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46,736,178.19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3,818,429.94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26,937,814.79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27.05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140,004,241.00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63,376,774.66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10,567,924.58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27,524,889.66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6,318,777.55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18,965,182.87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29.92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169,200,044.00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49,174,158.38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10,276,507.59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21,782,099.07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636,672.07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14,773,184.13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30.04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118,798,200.00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54,285,543.40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6,071,879.55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26,147,558.88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5,123,134.24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16,942,970.73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31.21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142,032,383.00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39,434,910.68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6,272,022.86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20,349,623.62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203,276.25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12,320,098.95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31.24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297,131,334.00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117,098,919.44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17,784,946.17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49,571,132.01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10,611,266.70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37,275,305.09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31.83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667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552864"/>
              </p:ext>
            </p:extLst>
          </p:nvPr>
        </p:nvGraphicFramePr>
        <p:xfrm>
          <a:off x="88684" y="942278"/>
          <a:ext cx="11933292" cy="5315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60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103246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7396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44543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29834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500413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14045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21176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236463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พฤษภาคม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2556 - 2565</a:t>
                      </a: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ณ 1 ต.ค. 65</a:t>
                      </a: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ชำระคืน</a:t>
                      </a: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203,778,443.00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77,470,736.32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8,414,444.81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38,467,584.00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2,634,558.78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25,830,590.96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33.34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346,732,600.00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35,060,327.13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11,916,121.25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10,329,746.78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1,026,376.00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11,788,083.10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33.62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203,184,994.00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65,460,846.88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14,542,470.45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26,861,379.08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1,707,000.00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22,349,997.35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34.14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221,205,480.00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49,666,267.09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6,365,734.01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23,219,966.78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2,909,862.75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17,170,703.55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34.57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164,603,670.00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44,209,232.56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10,352,760.23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18,188,629.61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26,643.44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15,641,199.28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35.38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113,906,898.00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35,178,473.32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5,172,171.86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14,405,332.59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2,969,089.11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12,631,879.76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35.91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210,836,300.00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54,883,808.86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12,590,451.83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19,619,149.36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2,630,154.56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19,921,689.96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36.30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134,219,990.00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63,042,244.11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7,716,262.85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17,331,266.55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2,125,696.75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23,166,900.29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36.75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279,416,342.00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95,233,665.76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12,289,824.43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43,966,962.60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1,437,950.00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36,497,059.23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38.32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167,586,580.00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59,414,216.12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9,015,333.57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27,220,599.78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246,311.64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22,931,971.13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38.60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536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920220"/>
              </p:ext>
            </p:extLst>
          </p:nvPr>
        </p:nvGraphicFramePr>
        <p:xfrm>
          <a:off x="88684" y="731033"/>
          <a:ext cx="11933292" cy="5588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60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997053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785136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75412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31345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619479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432193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542361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740704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4104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พฤษภาคม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47188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132,961,494.00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68,232,432.07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7,665,531.75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31,335,438.82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26,837,866.62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39.33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178,214,624.00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69,277,564.26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10,497,388.52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30,496,839.14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918,935.81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27,364,400.79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39.50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228,420,235.00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54,588,388.46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12,075,674.13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20,537,227.61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200,000.00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21,775,486.72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39.89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102,371,122.00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36,742,981.29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4,035,510.62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14,653,943.50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1,949,025.36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16,104,501.81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43.83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278,847,880.00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85,416,467.65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10,728,655.08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32,739,262.39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207,725.37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41,535,314.81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48.63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222,637,833.00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90,143,731.85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12,194,798.74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30,611,592.82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3,309,134.48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44,028,205.81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48.84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กรุงเทพ</a:t>
                      </a:r>
                      <a:b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มหานคร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216,453,676.94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97,397,554.80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7,334,431.60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27,544,965.61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62,518,157.59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64.19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410443">
                <a:tc gridSpan="2">
                  <a:txBody>
                    <a:bodyPr/>
                    <a:lstStyle/>
                    <a:p>
                      <a:pPr algn="ctr" fontAlgn="ctr"/>
                      <a:endParaRPr lang="th-TH" sz="1500" b="1" i="0" u="none" strike="noStrike" kern="120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16,410,066,840.69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4,533,286,233.35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909,694,861.34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2,215,449,042.94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143,960,071.07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1,111,913,171.18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24.53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446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898578"/>
              </p:ext>
            </p:extLst>
          </p:nvPr>
        </p:nvGraphicFramePr>
        <p:xfrm>
          <a:off x="50801" y="852042"/>
          <a:ext cx="11972878" cy="6019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108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928048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324999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293542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248936">
                  <a:extLst>
                    <a:ext uri="{9D8B030D-6E8A-4147-A177-3AD203B41FA5}">
                      <a16:colId xmlns:a16="http://schemas.microsoft.com/office/drawing/2014/main" val="3041642994"/>
                    </a:ext>
                  </a:extLst>
                </a:gridCol>
                <a:gridCol w="1315844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37424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092820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  <a:gridCol w="1237785">
                  <a:extLst>
                    <a:ext uri="{9D8B030D-6E8A-4147-A177-3AD203B41FA5}">
                      <a16:colId xmlns:a16="http://schemas.microsoft.com/office/drawing/2014/main" val="725807042"/>
                    </a:ext>
                  </a:extLst>
                </a:gridCol>
                <a:gridCol w="682889">
                  <a:extLst>
                    <a:ext uri="{9D8B030D-6E8A-4147-A177-3AD203B41FA5}">
                      <a16:colId xmlns:a16="http://schemas.microsoft.com/office/drawing/2014/main" val="1566902021"/>
                    </a:ext>
                  </a:extLst>
                </a:gridCol>
              </a:tblGrid>
              <a:tr h="44498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เปรียบเทียบผลต่างร้อยละของหนี้เกินกำหนดชำระ ณ 19 เมษายน 2566 เทียบกับ 15 พฤษภาคม 2566 </a:t>
                      </a:r>
                      <a:r>
                        <a:rPr lang="th-TH" sz="1500" b="1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ที่ลดลงได้ 10 อันดับแรก</a:t>
                      </a:r>
                      <a:endParaRPr lang="th-TH" sz="1500" b="1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6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E4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0790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 fontAlgn="ctr"/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 fontAlgn="ctr"/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15 พ.ค. 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19 เม.ย.</a:t>
                      </a:r>
                      <a:r>
                        <a:rPr lang="th-TH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ผลต่าง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134,219,990.00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63,042,244.11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7,716,262.85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17,331,266.55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2,125,696.75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23,166,900.29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56.43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▼19.68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102,371,122.00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36,742,981.29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4,035,510.62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14,653,943.50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1,949,025.36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16,104,501.81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55.40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▼11.57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132,961,494.00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68,232,432.07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7,665,531.75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31,335,438.82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26,837,866.62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39.33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▼11.41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118,798,200.00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54,285,543.40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6,071,879.55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26,147,558.88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5,123,134.24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16,942,970.73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▼9.53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48345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433,095,200.00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64,589,843.92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20,543,090.12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25,688,467.78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1,312,419.41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17,045,866.61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▼6.33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169,592,702.00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56,592,210.28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10,578,819.17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34,524,650.27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5,267,683.09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▼5.32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191,615,425.00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53,653,500.44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13,801,290.34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28,018,776.73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349,303.86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11,395,514.96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▼5.25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332,788,065.00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93,371,879.84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26,276,278.65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44,648,542.18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935,188.00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13,480,300.08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▼5.00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45213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167,586,580.00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59,414,216.12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9,015,333.57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27,220,599.78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246,311.64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22,931,971.13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▼4.12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434809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164,521,225.00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43,388,624.22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8,132,043.00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22,737,239.94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831,850.00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9,574,667.17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▼3.78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294257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693730"/>
              </p:ext>
            </p:extLst>
          </p:nvPr>
        </p:nvGraphicFramePr>
        <p:xfrm>
          <a:off x="97935" y="1011666"/>
          <a:ext cx="11972878" cy="5775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108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928048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378424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323833">
                  <a:extLst>
                    <a:ext uri="{9D8B030D-6E8A-4147-A177-3AD203B41FA5}">
                      <a16:colId xmlns:a16="http://schemas.microsoft.com/office/drawing/2014/main" val="3041642994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05468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389384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998975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  <a:gridCol w="1146412">
                  <a:extLst>
                    <a:ext uri="{9D8B030D-6E8A-4147-A177-3AD203B41FA5}">
                      <a16:colId xmlns:a16="http://schemas.microsoft.com/office/drawing/2014/main" val="725807042"/>
                    </a:ext>
                  </a:extLst>
                </a:gridCol>
                <a:gridCol w="627799">
                  <a:extLst>
                    <a:ext uri="{9D8B030D-6E8A-4147-A177-3AD203B41FA5}">
                      <a16:colId xmlns:a16="http://schemas.microsoft.com/office/drawing/2014/main" val="1566902021"/>
                    </a:ext>
                  </a:extLst>
                </a:gridCol>
              </a:tblGrid>
              <a:tr h="429353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เปรียบเทียบผลต่างร้อยละของหนี้เกินกำหนดชำระ ณ ณ 19 เมษายน 2566 เทียบกับ 15 พฤษภาคม 2566 </a:t>
                      </a:r>
                      <a:r>
                        <a:rPr lang="th-TH" sz="1500" b="1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ที่ลดลงได้ 10 อันดับท้าย</a:t>
                      </a:r>
                      <a:endParaRPr lang="th-TH" sz="1500" b="1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6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E4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1912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 fontAlgn="ctr"/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 fontAlgn="ctr"/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 พ.ค.</a:t>
                      </a:r>
                      <a:r>
                        <a:rPr lang="th-TH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 เม.ย.</a:t>
                      </a:r>
                      <a:r>
                        <a:rPr lang="th-TH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ผลต่าง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518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210,836,300.00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54,883,808.86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12,590,451.83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19,619,149.36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2,630,154.56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19,921,689.96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▲(3.99)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35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347,377,020.00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96,992,801.30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28,433,659.01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48,318,966.26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405,500.00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19,834,676.03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▲(3.83)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883294"/>
                  </a:ext>
                </a:extLst>
              </a:tr>
              <a:tr h="3525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178,214,624.00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69,277,564.26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10,497,388.52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30,496,839.14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918,935.81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27,364,400.79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39.50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▲(2.12)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184,153,330.00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79,134,483.94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13,467,554.92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49,639,851.53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277,966.83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15,749,110.66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▲(1.68)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525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103,687,864.00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41,574,583.45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6,408,371.07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24,526,365.48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2,622,606.46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8,017,240.44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▲(1.41)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35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278,847,880.00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85,416,467.65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10,728,655.08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32,739,262.39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207,725.37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41,535,314.81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▲(1.41)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0847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253,621,748.00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58,466,428.00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13,035,041.00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30,106,289.00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1,058,059.00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10,644,571.00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▲(1.35)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3050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168,248,718.00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76,212,270.60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5,244,140.08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35,742,332.80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18,933,623.98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16,292,173.74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▲(1.34)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745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113,906,898.00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35,178,473.32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5,172,171.86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14,405,332.59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2,969,089.11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12,631,879.76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▲(1.15)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35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216,453,676.94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97,397,554.80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7,334,431.60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27,544,965.61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62,518,157.59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▲(1.03)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71412"/>
                  </a:ext>
                </a:extLst>
              </a:tr>
              <a:tr h="4293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183,302,513.00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47,312,509.41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10,603,496.95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29,106,593.20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7,602,419.26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▲(0.99)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837114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56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2F4C-03F0-4468-B566-D322EADE2DE2}" type="datetime1">
              <a:rPr lang="th-TH" smtClean="0"/>
              <a:t>26/06/66</a:t>
            </a:fld>
            <a:endParaRPr lang="th-TH" dirty="0"/>
          </a:p>
        </p:txBody>
      </p:sp>
      <p:sp>
        <p:nvSpPr>
          <p:cNvPr id="3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7" y="-36055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4" name="กลุ่ม 53"/>
          <p:cNvGrpSpPr/>
          <p:nvPr/>
        </p:nvGrpSpPr>
        <p:grpSpPr>
          <a:xfrm>
            <a:off x="-567375" y="6280821"/>
            <a:ext cx="7434873" cy="633958"/>
            <a:chOff x="-425532" y="4710612"/>
            <a:chExt cx="5576155" cy="475468"/>
          </a:xfrm>
        </p:grpSpPr>
        <p:grpSp>
          <p:nvGrpSpPr>
            <p:cNvPr id="5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16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7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grpSp>
            <p:nvGrpSpPr>
              <p:cNvPr id="8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9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3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18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19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20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21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24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25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22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822430"/>
              </p:ext>
            </p:extLst>
          </p:nvPr>
        </p:nvGraphicFramePr>
        <p:xfrm>
          <a:off x="581848" y="1296142"/>
          <a:ext cx="11069826" cy="485853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41058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36514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950328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974711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43858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81840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ลำดับ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จังหวัด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15 พ.ค. 66)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19 เม.ย. </a:t>
                      </a:r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66</a:t>
                      </a: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เทียบผลต่าง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ยะลา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36.75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56.43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▼19.68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72955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2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ภูเก็ต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43.83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55.40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▼11.57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47467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3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พังงา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39.33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50.75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▼11.41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2264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4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ระนอง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31.21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40.74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▼9.53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97496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5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26.39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32.72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▼6.33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6598271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6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ลพบุรี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9.31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14.63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▼5.32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380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7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พิษณุโลก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21.24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26.49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▼5.25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19035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8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สุรินทร์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14.44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19.44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▼5.00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79703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9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บึงกาฬ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38.60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42.71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▼4.12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240490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10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ลำพูน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22.07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25.85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▼3.78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56547"/>
                  </a:ext>
                </a:extLst>
              </a:tr>
            </a:tbl>
          </a:graphicData>
        </a:graphic>
      </p:graphicFrame>
      <p:sp>
        <p:nvSpPr>
          <p:cNvPr id="31" name="สี่เหลี่ยมผืนผ้ามุมมน 31"/>
          <p:cNvSpPr/>
          <p:nvPr/>
        </p:nvSpPr>
        <p:spPr>
          <a:xfrm>
            <a:off x="9356816" y="800941"/>
            <a:ext cx="2835184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highlight>
                  <a:srgbClr val="FFFF00"/>
                </a:highlight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15 พ.ค. 2566</a:t>
            </a:r>
            <a:endParaRPr lang="th-TH" sz="1600" b="1" dirty="0">
              <a:solidFill>
                <a:srgbClr val="002060"/>
              </a:solidFill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ectangle 114"/>
          <p:cNvSpPr/>
          <p:nvPr/>
        </p:nvSpPr>
        <p:spPr>
          <a:xfrm>
            <a:off x="-297180" y="108213"/>
            <a:ext cx="7860017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จังหวัดที่มีหนี้เกินกำหนดชำระลดลง เทียบ วันที่ 19 เมษายน 2566 กับ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วันที่ 15 พฤษภาคม 2566 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12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 noGrp="1"/>
          </p:cNvSpPr>
          <p:nvPr>
            <p:ph idx="1"/>
          </p:nvPr>
        </p:nvSpPr>
        <p:spPr>
          <a:xfrm>
            <a:off x="841483" y="2604451"/>
            <a:ext cx="10515600" cy="148628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</a:t>
            </a:r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 เรื่องประธานแจ้งที่ประชุมทราบ </a:t>
            </a:r>
          </a:p>
        </p:txBody>
      </p:sp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-35186" y="4804874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48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0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4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5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51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2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53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9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788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2F4C-03F0-4468-B566-D322EADE2DE2}" type="datetime1">
              <a:rPr lang="th-TH" smtClean="0"/>
              <a:t>26/06/66</a:t>
            </a:fld>
            <a:endParaRPr lang="th-TH" dirty="0"/>
          </a:p>
        </p:txBody>
      </p:sp>
      <p:sp>
        <p:nvSpPr>
          <p:cNvPr id="4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7" y="-36055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5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6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7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8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1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2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9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3" name="กลุ่ม 53"/>
          <p:cNvGrpSpPr/>
          <p:nvPr/>
        </p:nvGrpSpPr>
        <p:grpSpPr>
          <a:xfrm>
            <a:off x="-567375" y="6280821"/>
            <a:ext cx="7434873" cy="633958"/>
            <a:chOff x="-425532" y="4710612"/>
            <a:chExt cx="5576155" cy="475468"/>
          </a:xfrm>
        </p:grpSpPr>
        <p:grpSp>
          <p:nvGrpSpPr>
            <p:cNvPr id="14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6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5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26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grpSp>
            <p:nvGrpSpPr>
              <p:cNvPr id="17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8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7" name="ตาราง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06516"/>
              </p:ext>
            </p:extLst>
          </p:nvPr>
        </p:nvGraphicFramePr>
        <p:xfrm>
          <a:off x="609600" y="1325236"/>
          <a:ext cx="11069826" cy="48481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41058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36514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950328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974711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43858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80802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ลำดับ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จังหวัด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15 พ.ค. 66)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19 เม.ย. </a:t>
                      </a:r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66</a:t>
                      </a: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เทียบผลต่าง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นราธิวาส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2.10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5.61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▼3.51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72955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25.99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28.85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▼2.86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47467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ปทุมธานี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31.24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33.73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▼2.49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2264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39.89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42.17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▼2.28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97496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กระบี่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29.92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32.14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▼2.21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6598271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สระแก้ว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8.65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10.83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▼2.18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380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ร้อยเอ็ด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33.62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35.23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▼1.60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19035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กาญจนบุรี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13.85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15.41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▼1.56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79703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กำแพงเพชร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20.99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22.51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▼1.52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240490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สิงห์บุรี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9.24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10.75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▼1.51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56547"/>
                  </a:ext>
                </a:extLst>
              </a:tr>
            </a:tbl>
          </a:graphicData>
        </a:graphic>
      </p:graphicFrame>
      <p:sp>
        <p:nvSpPr>
          <p:cNvPr id="28" name="สี่เหลี่ยมผืนผ้ามุมมน 31"/>
          <p:cNvSpPr/>
          <p:nvPr/>
        </p:nvSpPr>
        <p:spPr>
          <a:xfrm>
            <a:off x="9470571" y="800941"/>
            <a:ext cx="2721429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highlight>
                  <a:srgbClr val="FFFF00"/>
                </a:highlight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15 พ.ค. 2566</a:t>
            </a:r>
            <a:endParaRPr lang="th-TH" sz="1600" b="1" dirty="0">
              <a:solidFill>
                <a:srgbClr val="002060"/>
              </a:solidFill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114">
            <a:extLst>
              <a:ext uri="{FF2B5EF4-FFF2-40B4-BE49-F238E27FC236}">
                <a16:creationId xmlns:a16="http://schemas.microsoft.com/office/drawing/2014/main" id="{311C98C5-5944-49AA-8E2F-6C0876C213AA}"/>
              </a:ext>
            </a:extLst>
          </p:cNvPr>
          <p:cNvSpPr/>
          <p:nvPr/>
        </p:nvSpPr>
        <p:spPr>
          <a:xfrm>
            <a:off x="-297180" y="108213"/>
            <a:ext cx="7860017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จังหวัดที่มีหนี้เกินกำหนดชำระลดลง เทียบ วันที่ 19 เมษายน 2566 กับ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วันที่ 15 พฤษภาคม 2566 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7527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2F4C-03F0-4468-B566-D322EADE2DE2}" type="datetime1">
              <a:rPr lang="th-TH" smtClean="0"/>
              <a:t>26/06/66</a:t>
            </a:fld>
            <a:endParaRPr lang="th-TH" dirty="0"/>
          </a:p>
        </p:txBody>
      </p:sp>
      <p:sp>
        <p:nvSpPr>
          <p:cNvPr id="4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7" y="-36055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5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6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7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8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1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2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9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3" name="กลุ่ม 53"/>
          <p:cNvGrpSpPr/>
          <p:nvPr/>
        </p:nvGrpSpPr>
        <p:grpSpPr>
          <a:xfrm>
            <a:off x="-567375" y="6280821"/>
            <a:ext cx="7434873" cy="633958"/>
            <a:chOff x="-425532" y="4710612"/>
            <a:chExt cx="5576155" cy="475468"/>
          </a:xfrm>
        </p:grpSpPr>
        <p:grpSp>
          <p:nvGrpSpPr>
            <p:cNvPr id="14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6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5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26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grpSp>
            <p:nvGrpSpPr>
              <p:cNvPr id="17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8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7" name="ตาราง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823124"/>
              </p:ext>
            </p:extLst>
          </p:nvPr>
        </p:nvGraphicFramePr>
        <p:xfrm>
          <a:off x="609600" y="1322595"/>
          <a:ext cx="11069826" cy="48481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41058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36514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950328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974711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43858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80802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ลำดับ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จังหวัด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15 พ.ค. 66)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19 เม.ย. </a:t>
                      </a:r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66</a:t>
                      </a: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เทียบผลต่าง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ขอนแก่น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15.04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16.51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▼1.48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72955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ตาก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11.62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13.09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▼1.47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47467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ชุมพร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35.38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36.84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▼1.46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2264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ปัตตานี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17.23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18.61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▼1.38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97496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13.96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15.28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▼1.32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6598271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26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อ่างทอง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5.95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6.97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▼1.02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380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ยโสธร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17.43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18.43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19035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พัทลุง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22.70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23.63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▼0.94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79703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นครสวรรค์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24.71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25.65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240490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ชัยนาท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20.69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21.55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▼0.85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56547"/>
                  </a:ext>
                </a:extLst>
              </a:tr>
            </a:tbl>
          </a:graphicData>
        </a:graphic>
      </p:graphicFrame>
      <p:sp>
        <p:nvSpPr>
          <p:cNvPr id="28" name="สี่เหลี่ยมผืนผ้ามุมมน 31"/>
          <p:cNvSpPr/>
          <p:nvPr/>
        </p:nvSpPr>
        <p:spPr>
          <a:xfrm>
            <a:off x="9461241" y="800941"/>
            <a:ext cx="2730759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highlight>
                  <a:srgbClr val="FFFF00"/>
                </a:highlight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15 พ.ค. 2566</a:t>
            </a:r>
            <a:endParaRPr lang="th-TH" sz="1600" b="1" dirty="0">
              <a:solidFill>
                <a:srgbClr val="002060"/>
              </a:solidFill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114">
            <a:extLst>
              <a:ext uri="{FF2B5EF4-FFF2-40B4-BE49-F238E27FC236}">
                <a16:creationId xmlns:a16="http://schemas.microsoft.com/office/drawing/2014/main" id="{9C9030EA-FD5D-44E0-B1F6-8A5F1F89DD2C}"/>
              </a:ext>
            </a:extLst>
          </p:cNvPr>
          <p:cNvSpPr/>
          <p:nvPr/>
        </p:nvSpPr>
        <p:spPr>
          <a:xfrm>
            <a:off x="-297180" y="108213"/>
            <a:ext cx="7860017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จังหวัดที่มีหนี้เกินกำหนดชำระลดลง เทียบ วันที่ 19 เมษายน 2566 กับ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วันที่ 15 พฤษภาคม 2566 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650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2F4C-03F0-4468-B566-D322EADE2DE2}" type="datetime1">
              <a:rPr lang="th-TH" smtClean="0"/>
              <a:t>26/06/66</a:t>
            </a:fld>
            <a:endParaRPr lang="th-TH" dirty="0"/>
          </a:p>
        </p:txBody>
      </p:sp>
      <p:sp>
        <p:nvSpPr>
          <p:cNvPr id="4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7" y="-36055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5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6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7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8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1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2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9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3" name="กลุ่ม 53"/>
          <p:cNvGrpSpPr/>
          <p:nvPr/>
        </p:nvGrpSpPr>
        <p:grpSpPr>
          <a:xfrm>
            <a:off x="-567375" y="6280821"/>
            <a:ext cx="7434873" cy="633958"/>
            <a:chOff x="-425532" y="4710612"/>
            <a:chExt cx="5576155" cy="475468"/>
          </a:xfrm>
        </p:grpSpPr>
        <p:grpSp>
          <p:nvGrpSpPr>
            <p:cNvPr id="14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6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5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26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grpSp>
            <p:nvGrpSpPr>
              <p:cNvPr id="17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8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7" name="ตาราง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992887"/>
              </p:ext>
            </p:extLst>
          </p:nvPr>
        </p:nvGraphicFramePr>
        <p:xfrm>
          <a:off x="609600" y="1379827"/>
          <a:ext cx="11069826" cy="48481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41058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36514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950328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974711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43858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80802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ลำดับ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จังหวัด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15 พ.ค. 66)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19 เม.ย. </a:t>
                      </a:r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66</a:t>
                      </a: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เทียบผลต่าง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31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สงขลา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31.83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32.54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▼0.71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72955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32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ชัยภูมิ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9.23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9.92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▼0.69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47467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น่าน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19.26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19.94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▼0.68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2264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34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ตราด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30.04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30.63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▼0.59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97496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นนทบุรี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33.34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6598271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36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แพร่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13.84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14.12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380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34.57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34.82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19035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38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สระบุรี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18.11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18.33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▼0.22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79703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อุทัยธานี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11.28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11.48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240490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40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10.99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11.17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56547"/>
                  </a:ext>
                </a:extLst>
              </a:tr>
            </a:tbl>
          </a:graphicData>
        </a:graphic>
      </p:graphicFrame>
      <p:sp>
        <p:nvSpPr>
          <p:cNvPr id="28" name="สี่เหลี่ยมผืนผ้ามุมมน 31"/>
          <p:cNvSpPr/>
          <p:nvPr/>
        </p:nvSpPr>
        <p:spPr>
          <a:xfrm>
            <a:off x="9246483" y="800941"/>
            <a:ext cx="2945517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highlight>
                  <a:srgbClr val="FFFF00"/>
                </a:highlight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15 พ.ค. 2566</a:t>
            </a:r>
            <a:endParaRPr lang="th-TH" sz="1600" b="1" dirty="0">
              <a:solidFill>
                <a:srgbClr val="002060"/>
              </a:solidFill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114">
            <a:extLst>
              <a:ext uri="{FF2B5EF4-FFF2-40B4-BE49-F238E27FC236}">
                <a16:creationId xmlns:a16="http://schemas.microsoft.com/office/drawing/2014/main" id="{DE7FA150-9696-4371-9321-049A2C48A7D6}"/>
              </a:ext>
            </a:extLst>
          </p:cNvPr>
          <p:cNvSpPr/>
          <p:nvPr/>
        </p:nvSpPr>
        <p:spPr>
          <a:xfrm>
            <a:off x="-297180" y="108213"/>
            <a:ext cx="7860017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จังหวัดที่มีหนี้เกินกำหนดชำระลดลง เทียบ วันที่ 19 เมษายน 2566 กับ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วันที่ 15 พฤษภาคม 2566 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419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2F4C-03F0-4468-B566-D322EADE2DE2}" type="datetime1">
              <a:rPr lang="th-TH" smtClean="0"/>
              <a:t>26/06/66</a:t>
            </a:fld>
            <a:endParaRPr lang="th-TH" dirty="0"/>
          </a:p>
        </p:txBody>
      </p:sp>
      <p:sp>
        <p:nvSpPr>
          <p:cNvPr id="4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7" y="-36055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5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6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7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8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1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2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9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3" name="กลุ่ม 53"/>
          <p:cNvGrpSpPr/>
          <p:nvPr/>
        </p:nvGrpSpPr>
        <p:grpSpPr>
          <a:xfrm>
            <a:off x="-567375" y="6280821"/>
            <a:ext cx="7434873" cy="633958"/>
            <a:chOff x="-425532" y="4710612"/>
            <a:chExt cx="5576155" cy="475468"/>
          </a:xfrm>
        </p:grpSpPr>
        <p:grpSp>
          <p:nvGrpSpPr>
            <p:cNvPr id="14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6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5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26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grpSp>
            <p:nvGrpSpPr>
              <p:cNvPr id="17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8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7" name="ตาราง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333311"/>
              </p:ext>
            </p:extLst>
          </p:nvPr>
        </p:nvGraphicFramePr>
        <p:xfrm>
          <a:off x="609600" y="1377843"/>
          <a:ext cx="11069826" cy="48481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41058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36514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950328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974711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43858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80802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ลำดับ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จังหวัด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15 พ.ค. 66)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19 เม.ย. </a:t>
                      </a:r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66</a:t>
                      </a: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เทียบผลต่าง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41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ชลบุรี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17.78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17.94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72955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42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จันทบุรี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25.45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25.55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▼0.11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47467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43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ระยอง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17.26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17.33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▼0.07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2264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44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เชียงราย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11.80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11.81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97496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เลย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38.32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38.24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▲(0.09)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6598271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46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นครนายก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17.83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17.64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▲(0.19)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380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สุโขทัย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11.57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11.37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▲(0.20)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19035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48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20.85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20.56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▲(0.29)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79703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48.84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48.55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▲(0.29)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240490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นครพนม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26.44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26.11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▲(0.33)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56547"/>
                  </a:ext>
                </a:extLst>
              </a:tr>
            </a:tbl>
          </a:graphicData>
        </a:graphic>
      </p:graphicFrame>
      <p:sp>
        <p:nvSpPr>
          <p:cNvPr id="28" name="สี่เหลี่ยมผืนผ้ามุมมน 31"/>
          <p:cNvSpPr/>
          <p:nvPr/>
        </p:nvSpPr>
        <p:spPr>
          <a:xfrm>
            <a:off x="9461241" y="800941"/>
            <a:ext cx="2730759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highlight>
                  <a:srgbClr val="FFFF00"/>
                </a:highlight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15 พ.ค. 2566</a:t>
            </a:r>
            <a:endParaRPr lang="th-TH" sz="1600" b="1" dirty="0">
              <a:solidFill>
                <a:srgbClr val="002060"/>
              </a:solidFill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114">
            <a:extLst>
              <a:ext uri="{FF2B5EF4-FFF2-40B4-BE49-F238E27FC236}">
                <a16:creationId xmlns:a16="http://schemas.microsoft.com/office/drawing/2014/main" id="{D1D2008D-C1A4-46BF-9386-EB10CD2BD137}"/>
              </a:ext>
            </a:extLst>
          </p:cNvPr>
          <p:cNvSpPr/>
          <p:nvPr/>
        </p:nvSpPr>
        <p:spPr>
          <a:xfrm>
            <a:off x="-297180" y="108213"/>
            <a:ext cx="7860017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จังหวัดที่มีหนี้เกินกำหนดชำระลดลง เทียบ วันที่ 19 เมษายน 2566 กับ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วันที่ 15 พฤษภาคม 2566 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0639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2F4C-03F0-4468-B566-D322EADE2DE2}" type="datetime1">
              <a:rPr lang="th-TH" smtClean="0"/>
              <a:t>26/06/66</a:t>
            </a:fld>
            <a:endParaRPr lang="th-TH" dirty="0"/>
          </a:p>
        </p:txBody>
      </p:sp>
      <p:sp>
        <p:nvSpPr>
          <p:cNvPr id="5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7" y="-36055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6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7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8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9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2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3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10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4" name="กลุ่ม 53"/>
          <p:cNvGrpSpPr/>
          <p:nvPr/>
        </p:nvGrpSpPr>
        <p:grpSpPr>
          <a:xfrm>
            <a:off x="-567375" y="6280821"/>
            <a:ext cx="7434873" cy="633958"/>
            <a:chOff x="-425532" y="4710612"/>
            <a:chExt cx="5576155" cy="475468"/>
          </a:xfrm>
        </p:grpSpPr>
        <p:grpSp>
          <p:nvGrpSpPr>
            <p:cNvPr id="15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27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grpSp>
            <p:nvGrpSpPr>
              <p:cNvPr id="18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420787"/>
              </p:ext>
            </p:extLst>
          </p:nvPr>
        </p:nvGraphicFramePr>
        <p:xfrm>
          <a:off x="609600" y="1361777"/>
          <a:ext cx="11069826" cy="48481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41058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36514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950328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974711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43858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80802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ลำดับ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จังหวัด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15 พ.ค. 66)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19 เม.ย. </a:t>
                      </a:r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66</a:t>
                      </a: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เทียบผลต่าง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51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ลำปาง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34.14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33.77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▲(0.38)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72955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52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27.05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26.67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▲(0.38)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47467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53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ราชบุรี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13.30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12.87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▲(0.43)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2264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พะเยา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14.88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14.38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▲(0.51)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97496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เพชรบุรี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24.87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24.28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▲(0.58)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6598271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56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อุตรดิตถ์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21.96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21.36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▲(0.60)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380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กาฬสินธุ์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19.10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18.49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▲(0.61)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19035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58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26.74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26.02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▲(0.72)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79703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พิจิตร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16.76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16.04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▲(0.73)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240490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60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ศรีสะเกษ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26.17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25.37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▲(0.80)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56547"/>
                  </a:ext>
                </a:extLst>
              </a:tr>
            </a:tbl>
          </a:graphicData>
        </a:graphic>
      </p:graphicFrame>
      <p:sp>
        <p:nvSpPr>
          <p:cNvPr id="29" name="สี่เหลี่ยมผืนผ้ามุมมน 31"/>
          <p:cNvSpPr/>
          <p:nvPr/>
        </p:nvSpPr>
        <p:spPr>
          <a:xfrm>
            <a:off x="9356816" y="839876"/>
            <a:ext cx="2796519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highlight>
                  <a:srgbClr val="FFFF00"/>
                </a:highlight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15 พ.ค. 2566</a:t>
            </a:r>
            <a:endParaRPr lang="th-TH" sz="1600" b="1" dirty="0">
              <a:solidFill>
                <a:srgbClr val="002060"/>
              </a:solidFill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ectangle 114">
            <a:extLst>
              <a:ext uri="{FF2B5EF4-FFF2-40B4-BE49-F238E27FC236}">
                <a16:creationId xmlns:a16="http://schemas.microsoft.com/office/drawing/2014/main" id="{25D7116C-2295-4BDD-AB33-47F7119C8082}"/>
              </a:ext>
            </a:extLst>
          </p:cNvPr>
          <p:cNvSpPr/>
          <p:nvPr/>
        </p:nvSpPr>
        <p:spPr>
          <a:xfrm>
            <a:off x="-297180" y="108213"/>
            <a:ext cx="7860017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จังหวัดที่มีหนี้เกินกำหนดชำระลดลง เทียบ วันที่ 19 เมษายน 2566 กับ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วันที่ 15 พฤษภาคม 2566 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4182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2F4C-03F0-4468-B566-D322EADE2DE2}" type="datetime1">
              <a:rPr lang="th-TH" smtClean="0"/>
              <a:t>26/06/66</a:t>
            </a:fld>
            <a:endParaRPr lang="th-TH" dirty="0"/>
          </a:p>
        </p:txBody>
      </p:sp>
      <p:sp>
        <p:nvSpPr>
          <p:cNvPr id="4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7" y="-36055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5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6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7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8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1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2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9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3" name="กลุ่ม 53"/>
          <p:cNvGrpSpPr/>
          <p:nvPr/>
        </p:nvGrpSpPr>
        <p:grpSpPr>
          <a:xfrm>
            <a:off x="-567375" y="6280821"/>
            <a:ext cx="7434873" cy="633958"/>
            <a:chOff x="-425532" y="4710612"/>
            <a:chExt cx="5576155" cy="475468"/>
          </a:xfrm>
        </p:grpSpPr>
        <p:grpSp>
          <p:nvGrpSpPr>
            <p:cNvPr id="14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6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5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26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grpSp>
            <p:nvGrpSpPr>
              <p:cNvPr id="17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8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7" name="ตาราง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549324"/>
              </p:ext>
            </p:extLst>
          </p:nvPr>
        </p:nvGraphicFramePr>
        <p:xfrm>
          <a:off x="609600" y="1377300"/>
          <a:ext cx="11069826" cy="48481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41058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36514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950328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974711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43858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80802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ลำดับ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จังหวัด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15 พ.ค. 66)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19 เม.ย. </a:t>
                      </a:r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66</a:t>
                      </a: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เทียบผลต่าง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เพชรบูรณ์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15.10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14.26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▲(0.83)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72955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15.88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15.02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▲(0.87)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47467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22.69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21.82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▲(0.88)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2264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เชียงใหม่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18.47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17.59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▲(0.88)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97496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สกลนคร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18.71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17.80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▲(0.91)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6598271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หนองคาย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15.93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14.98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▲(0.95)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380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16.07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15.08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▲(0.99)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19035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64.19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63.16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▲(1.03)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79703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สตูล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35.91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34.76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▲(1.15)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240490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21.38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20.03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▲(1.34)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56547"/>
                  </a:ext>
                </a:extLst>
              </a:tr>
            </a:tbl>
          </a:graphicData>
        </a:graphic>
      </p:graphicFrame>
      <p:sp>
        <p:nvSpPr>
          <p:cNvPr id="28" name="สี่เหลี่ยมผืนผ้ามุมมน 31"/>
          <p:cNvSpPr/>
          <p:nvPr/>
        </p:nvSpPr>
        <p:spPr>
          <a:xfrm>
            <a:off x="9246483" y="825395"/>
            <a:ext cx="2734769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highlight>
                  <a:srgbClr val="FFFF00"/>
                </a:highlight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15 พ.ค. 2566</a:t>
            </a:r>
            <a:endParaRPr lang="th-TH" sz="1600" b="1" dirty="0">
              <a:solidFill>
                <a:srgbClr val="002060"/>
              </a:solidFill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114">
            <a:extLst>
              <a:ext uri="{FF2B5EF4-FFF2-40B4-BE49-F238E27FC236}">
                <a16:creationId xmlns:a16="http://schemas.microsoft.com/office/drawing/2014/main" id="{1FCE9BD0-0A9A-48FC-8415-43F744C770FB}"/>
              </a:ext>
            </a:extLst>
          </p:cNvPr>
          <p:cNvSpPr/>
          <p:nvPr/>
        </p:nvSpPr>
        <p:spPr>
          <a:xfrm>
            <a:off x="-297180" y="108213"/>
            <a:ext cx="7860017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จังหวัดที่มีหนี้เกินกำหนดชำระลดลง เทียบ วันที่ 19 เมษายน 2566 กับ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วันที่ 15 พฤษภาคม 2566 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1407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7" y="-36055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5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6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7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8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1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2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9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3" name="กลุ่ม 53"/>
          <p:cNvGrpSpPr/>
          <p:nvPr/>
        </p:nvGrpSpPr>
        <p:grpSpPr>
          <a:xfrm>
            <a:off x="-567375" y="6280821"/>
            <a:ext cx="7434873" cy="633958"/>
            <a:chOff x="-425532" y="4710612"/>
            <a:chExt cx="5576155" cy="475468"/>
          </a:xfrm>
        </p:grpSpPr>
        <p:grpSp>
          <p:nvGrpSpPr>
            <p:cNvPr id="14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6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5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26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grpSp>
            <p:nvGrpSpPr>
              <p:cNvPr id="17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8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7" name="ตาราง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273278"/>
              </p:ext>
            </p:extLst>
          </p:nvPr>
        </p:nvGraphicFramePr>
        <p:xfrm>
          <a:off x="539234" y="1628800"/>
          <a:ext cx="11069826" cy="404012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41058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36514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950328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974711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43858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80802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ลำดับ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จังหวัด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15 พ.ค. 66)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19 เม.ย. </a:t>
                      </a:r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66</a:t>
                      </a: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เทียบผลต่าง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71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มหาสารคาม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18.21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16.86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▲(1.35)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72955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72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อุดรธานี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48.63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47.22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▲(1.41)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47467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73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สมุทรสาคร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19.28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17.87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▲(1.41)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2264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74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ตรัง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19.90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18.22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▲(1.68)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97496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มุกดาหาร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39.50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37.38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▲(2.12)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6598271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76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บุรีรัมย์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20.45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16.62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▲(3.83)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380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นครปฐม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36.30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32.31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▲(3.99)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190357"/>
                  </a:ext>
                </a:extLst>
              </a:tr>
              <a:tr h="4040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24.53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25.54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</a:t>
                      </a:r>
                      <a:r>
                        <a:rPr lang="th-TH" sz="1400" b="1" i="0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1.02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79703"/>
                  </a:ext>
                </a:extLst>
              </a:tr>
            </a:tbl>
          </a:graphicData>
        </a:graphic>
      </p:graphicFrame>
      <p:sp>
        <p:nvSpPr>
          <p:cNvPr id="28" name="สี่เหลี่ยมผืนผ้ามุมมน 31"/>
          <p:cNvSpPr/>
          <p:nvPr/>
        </p:nvSpPr>
        <p:spPr>
          <a:xfrm>
            <a:off x="9246483" y="840332"/>
            <a:ext cx="2763874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highlight>
                  <a:srgbClr val="FFFF00"/>
                </a:highlight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15 พ.ค. 2566</a:t>
            </a:r>
            <a:endParaRPr lang="th-TH" sz="1600" b="1" dirty="0">
              <a:solidFill>
                <a:srgbClr val="002060"/>
              </a:solidFill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114">
            <a:extLst>
              <a:ext uri="{FF2B5EF4-FFF2-40B4-BE49-F238E27FC236}">
                <a16:creationId xmlns:a16="http://schemas.microsoft.com/office/drawing/2014/main" id="{3B9D9940-C160-400B-921E-B9A1280B38A1}"/>
              </a:ext>
            </a:extLst>
          </p:cNvPr>
          <p:cNvSpPr/>
          <p:nvPr/>
        </p:nvSpPr>
        <p:spPr>
          <a:xfrm>
            <a:off x="-297180" y="108213"/>
            <a:ext cx="7860017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จังหวัดที่มีหนี้เกินกำหนดชำระลดลง เทียบ วันที่ 19 เมษายน 2566 กับ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วันที่ 15 พฤษภาคม 2566 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7346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สี่เหลี่ยมผืนผ้า 8">
            <a:extLst>
              <a:ext uri="{FF2B5EF4-FFF2-40B4-BE49-F238E27FC236}">
                <a16:creationId xmlns:a16="http://schemas.microsoft.com/office/drawing/2014/main" id="{28191E7A-1A19-4ECF-B3AF-EE227C74ADD3}"/>
              </a:ext>
            </a:extLst>
          </p:cNvPr>
          <p:cNvSpPr/>
          <p:nvPr/>
        </p:nvSpPr>
        <p:spPr>
          <a:xfrm>
            <a:off x="0" y="122215"/>
            <a:ext cx="6605104" cy="642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สี่เหลี่ยมผืนผ้า 9">
            <a:extLst>
              <a:ext uri="{FF2B5EF4-FFF2-40B4-BE49-F238E27FC236}">
                <a16:creationId xmlns:a16="http://schemas.microsoft.com/office/drawing/2014/main" id="{C4A287DD-056E-4ABF-A54E-9ADC687B60D1}"/>
              </a:ext>
            </a:extLst>
          </p:cNvPr>
          <p:cNvSpPr/>
          <p:nvPr/>
        </p:nvSpPr>
        <p:spPr>
          <a:xfrm>
            <a:off x="0" y="31355"/>
            <a:ext cx="6443810" cy="6423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408891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18,766,826.13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61,456.00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13,759,090.96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49,744.00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13,808,834.96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73.32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24,957,781.14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232,299.69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18,286,753.65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129,535.50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18,416,289.15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73.27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26,574,751.70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117,203.49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18,902,405.04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83,469.14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18,985,874.18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71.13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38,326,558.81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191,038.53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26,276,278.65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102,411.91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26,378,690.56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68.56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31,094,131.61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92,607.85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20,543,090.12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83,550.33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20,626,640.45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66.07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18,158,814.04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123,815.00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11,916,121.25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65,325.00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11,981,446.25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65.62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14,686,876.37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72,637.50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9,424,919.61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26,063.59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9,450,983.20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64.17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12,571,001.47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64,834.80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7,716,262.85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30,871.10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7,747,133.95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61.38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14,476,003.34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40,953.00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8,834,186.82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27,252.36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8,861,439.18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61.03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32,042,284.99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129,764.00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19,525,926.79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49,289.25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19,575,216.04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60.94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sp>
        <p:nvSpPr>
          <p:cNvPr id="38" name="TextBox 29">
            <a:extLst>
              <a:ext uri="{FF2B5EF4-FFF2-40B4-BE49-F238E27FC236}">
                <a16:creationId xmlns:a16="http://schemas.microsoft.com/office/drawing/2014/main" id="{5B442122-3C34-4ECB-95EC-33BB4C3E2DEC}"/>
              </a:ext>
            </a:extLst>
          </p:cNvPr>
          <p:cNvSpPr txBox="1"/>
          <p:nvPr/>
        </p:nvSpPr>
        <p:spPr>
          <a:xfrm>
            <a:off x="-31038" y="159301"/>
            <a:ext cx="650588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การบริหารจัดการหนี้ของกองทุนพัฒนาบทบาทสตรี </a:t>
            </a:r>
            <a:endParaRPr lang="en-US" sz="22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Chulabhorn Likit Text Light" panose="00000400000000000000" pitchFamily="50" charset="-34"/>
              <a:ea typeface="Roboto Slab" pitchFamily="2" charset="0"/>
              <a:cs typeface="Chulabhorn Likit Text Light" panose="00000400000000000000" pitchFamily="50" charset="-34"/>
            </a:endParaRPr>
          </a:p>
        </p:txBody>
      </p:sp>
      <p:sp>
        <p:nvSpPr>
          <p:cNvPr id="40" name="สี่เหลี่ยมผืนผ้า 1"/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15 พฤษภาคม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4083981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615359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15,635,580.49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253,939.73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9,515,273.74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83,827.96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9,599,101.70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60.86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22,179,572.20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135,989.00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13,330,888.80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74,634.00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13,405,522.80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60.10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16,724,094.75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74,347.00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9,813,292.43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37,941.00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9,851,233.43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58.68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48,664,401.50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311,491.27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28,433,659.01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109,005.43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28,542,664.44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58.43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18,114,973.50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96,451.00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10,578,819.17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37,533.06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10,616,352.23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58.40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13,134,099.00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56,160.00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7,647,876.22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25,238.00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7,673,114.22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58.23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12,725,015.37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60,814.00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7,356,397.61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39,974.00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7,396,371.61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57.81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24,377,827.20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118,479.95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13,940,663.51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69,941.35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14,010,604.86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57.19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27,851,815.96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104,430.39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15,887,395.25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43,694.76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15,931,090.01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57.04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43,450,265.13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113,836.00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24,573,478.93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75,170.60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24,648,649.53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56.56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37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0" name="สี่เหลี่ยมผืนผ้า 1">
            <a:extLst>
              <a:ext uri="{FF2B5EF4-FFF2-40B4-BE49-F238E27FC236}">
                <a16:creationId xmlns:a16="http://schemas.microsoft.com/office/drawing/2014/main" id="{B4802AB0-04EE-4241-85C1-C604A872F38F}"/>
              </a:ext>
            </a:extLst>
          </p:cNvPr>
          <p:cNvSpPr/>
          <p:nvPr/>
        </p:nvSpPr>
        <p:spPr>
          <a:xfrm>
            <a:off x="8357911" y="634799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15 พฤษภาคม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985679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565605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10,491,469.00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20,060.99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5,872,869.38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9,129.59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5,881,998.97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55.98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19,868,153.08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61,466.00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10,920,846.24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30,003.00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10,950,849.24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54.97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20,893,191.44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78,074.71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11,461,648.37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30,823.76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11,492,472.13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54.86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24,643,497.00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50,828.00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13,291,617.89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27,161.00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13,318,778.89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53.94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20,096,141.00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67,655.38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10,706,252.20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27,488.96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10,733,741.16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53.28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41,466,436.96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488,402.63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22,074,996.24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133,376.51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22,208,372.75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53.24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39,097,985.00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105,957.00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20,802,015.23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45,911.00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20,847,926.23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53.20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29,983,306.00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143,055.00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15,819,270.30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57,417.00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15,876,687.30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52.76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23,397,030.14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137,175.66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12,310,879.60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47,431.23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12,358,310.83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52.62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16,776,366.70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106,061.56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8,801,352.56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30,918.92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8,832,271.48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52.46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7" name="สี่เหลี่ยมผืนผ้า 1">
            <a:extLst>
              <a:ext uri="{FF2B5EF4-FFF2-40B4-BE49-F238E27FC236}">
                <a16:creationId xmlns:a16="http://schemas.microsoft.com/office/drawing/2014/main" id="{709BD831-4858-4660-ADBB-735C8C832114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15 พฤษภาคม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38806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-23582" y="6280821"/>
            <a:ext cx="6891080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8" name="ชื่อเรื่อง 1"/>
          <p:cNvSpPr txBox="1">
            <a:spLocks noGrp="1"/>
          </p:cNvSpPr>
          <p:nvPr>
            <p:ph idx="1"/>
          </p:nvPr>
        </p:nvSpPr>
        <p:spPr>
          <a:xfrm>
            <a:off x="621645" y="2475016"/>
            <a:ext cx="10859155" cy="1754302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th-TH" sz="34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2  </a:t>
            </a:r>
            <a:r>
              <a:rPr lang="th-TH" sz="3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รับรองรายงานการประชุม ครั้งที่ 4/2566    </a:t>
            </a:r>
          </a:p>
          <a:p>
            <a:pPr>
              <a:lnSpc>
                <a:spcPct val="120000"/>
              </a:lnSpc>
            </a:pPr>
            <a:r>
              <a:rPr lang="th-TH" sz="3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เมื่อวัน</a:t>
            </a: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ที่ เมื่อวันที่ 21 เมษายน 2566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50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5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5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494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662416"/>
              </p:ext>
            </p:extLst>
          </p:nvPr>
        </p:nvGraphicFramePr>
        <p:xfrm>
          <a:off x="196320" y="844696"/>
          <a:ext cx="11644579" cy="5391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16,295,481.99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74,960.35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8,518,161.61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31,899.91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8,550,061.52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52.27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28,528,055.00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135,755.00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14,685,670.21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60,942.00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14,746,612.21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51.48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27,526,481.00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232,349.00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14,167,890.43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84,892.00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14,252,782.43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51.47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29,080,234.82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194,520.61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14,804,522.29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47,769.73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14,852,292.02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50.91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27,016,821.26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155,854.86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13,667,459.10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59,459.84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13,726,918.94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50.59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 8,980,784.14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91,721.14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4,460,821.15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27,673.50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4,488,494.65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49.67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25,396,659.08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157,367.16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12,590,451.83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78,716.47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12,669,168.30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49.58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25,840,422.42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330,433.09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12,807,104.39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103,613.32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12,910,717.71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49.56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26,431,404.00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121,824.40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13,035,041.00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48,162.00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13,083,203.00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49.32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11,400,435.00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139,126.68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5,545,666.61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24,008.04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5,569,674.65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48.64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7" name="สี่เหลี่ยมผืนผ้า 1">
            <a:extLst>
              <a:ext uri="{FF2B5EF4-FFF2-40B4-BE49-F238E27FC236}">
                <a16:creationId xmlns:a16="http://schemas.microsoft.com/office/drawing/2014/main" id="{7CE54469-CCDE-4F9F-8E82-C4460238977D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15 พฤษภาคม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7531095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104926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40,668,575.42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339,005.00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19,768,331.08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92,689.00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19,861,020.08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48.61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21,457,155.44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86,320.00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10,352,760.23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43,785.77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10,396,546.00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48.25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28,859,834.20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57,531.85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13,801,290.34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25,012.40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13,826,302.74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47.82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21,540,682.15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271,446.88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10,276,507.59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106,119.50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10,382,627.09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47.71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25,899,178.88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100,207.57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12,307,896.28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31,345.00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12,339,241.28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47.52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10,441,479.39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86,229.00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4,944,523.67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19,382.00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4,963,905.67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47.35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31,210,203.80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192,131.00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14,542,470.45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77,389.69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14,619,860.14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46.60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17,462,875.64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133,317.00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8,132,043.00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52,770.94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8,184,813.94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46.57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22,489,773.89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227,532.66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10,455,946.91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93,786.53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10,549,733.44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46.49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26,048,152.30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219,057.15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12,075,674.13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67,075.36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12,142,749.49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46.36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7" name="สี่เหลี่ยมผืนผ้า 1">
            <a:extLst>
              <a:ext uri="{FF2B5EF4-FFF2-40B4-BE49-F238E27FC236}">
                <a16:creationId xmlns:a16="http://schemas.microsoft.com/office/drawing/2014/main" id="{4D87BD69-7759-4F84-9EE0-38A5D4F6A76D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15 พฤษภาคม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6743982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821072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47,114,361.37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313,805.00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21,690,361.80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119,494.15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21,809,855.95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46.04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23,276,296.36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299,411.33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10,567,924.58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108,849.83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10,676,774.41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45.40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39,331,054.69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480,185.12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17,784,946.17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117,195.86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17,902,142.03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45.22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14,101,834.25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112,305.64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6,272,022.86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48,237.92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6,320,260.78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44.48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21,212,518.12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196,177.25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9,427,302.72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71,558.00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9,498,860.72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44.44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24,484,313.74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195,513.00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10,603,496.95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82,659.50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10,686,156.45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43.31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18,386,938.59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101,306.00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7,887,360.28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18,114.00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7,905,474.28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42.90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31,840,267.33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542,443.46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13,467,554.92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95,404.06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13,562,958.98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42.30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24,833,286.55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61,415.66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10,019,055.58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24,873.58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10,043,929.16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40.35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13,911,798.82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128,886.35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5,172,171.86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30,591.63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5,202,763.49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37.18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7" name="สี่เหลี่ยมผืนผ้า 1">
            <a:extLst>
              <a:ext uri="{FF2B5EF4-FFF2-40B4-BE49-F238E27FC236}">
                <a16:creationId xmlns:a16="http://schemas.microsoft.com/office/drawing/2014/main" id="{6A5AA2A2-7590-490D-8354-F0EDED82781D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15 พฤษภาคม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3628252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091316"/>
              </p:ext>
            </p:extLst>
          </p:nvPr>
        </p:nvGraphicFramePr>
        <p:xfrm>
          <a:off x="196320" y="844696"/>
          <a:ext cx="11644579" cy="53221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639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 7,055,222.62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92,334.00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2,522,852.01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7,531.29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2,530,383.30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35.76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25,098,074.25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90,830.00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8,947,535.62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18,276.76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8,965,812.38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35.65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24,088,083.52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222,205.72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8,414,444.81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33,577.09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8,448,021.90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34.93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22,473,567.15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258,754.70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7,665,531.75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50,470.60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7,716,002.35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34.11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30,410,341.25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278,192.00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10,159,327.44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47,692.00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10,207,019.44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33.41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19,453,010.80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170,145.50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6,365,734.01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38,418.00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6,404,152.01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32.72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12,335,027.29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152,876.40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4,035,510.62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27,846.03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4,063,356.65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32.72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39,108,410.71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228,865.86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12,194,798.74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45,338.66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12,240,137.40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31.18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29,125,512.52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177,404.52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9,015,333.57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44,423.08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9,059,756.65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30.95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31,360,481.33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404,539.00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9,642,144.00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83,356.00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9,725,500.00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30.75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7" name="สี่เหลี่ยมผืนผ้า 1">
            <a:extLst>
              <a:ext uri="{FF2B5EF4-FFF2-40B4-BE49-F238E27FC236}">
                <a16:creationId xmlns:a16="http://schemas.microsoft.com/office/drawing/2014/main" id="{6D4D47A4-7310-4B22-87F8-D011C39FB0A1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15 พฤษภาคม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020354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190597"/>
              </p:ext>
            </p:extLst>
          </p:nvPr>
        </p:nvGraphicFramePr>
        <p:xfrm>
          <a:off x="196320" y="844696"/>
          <a:ext cx="11644579" cy="4961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319829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92868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19,890,310.99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168,859.99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6,071,879.55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29,506.73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6,101,386.28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30.53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17,222,140.52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312,355.00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5,244,140.08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49,629.49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5,293,769.57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30.45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21,503,856.20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377,617.54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6,408,371.07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50,104.78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6,458,475.85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29.80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37,190,137.96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534,388.38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10,728,655.08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114,452.93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10,843,108.01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28.85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42,966,870.05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515,797.50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12,289,824.43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102,044.75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12,391,869.18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28.60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37,333,685.75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294,338.23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10,497,388.52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69,794.08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10,567,182.60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28.12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31,055,637.32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747,568.02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7,334,431.60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62,328.59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7,396,760.19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23.62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641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1,899,963,980.89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14,516,496.70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909,694,861.34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4,452,395.70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914,147,257.04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47.88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7" name="สี่เหลี่ยมผืนผ้า 1">
            <a:extLst>
              <a:ext uri="{FF2B5EF4-FFF2-40B4-BE49-F238E27FC236}">
                <a16:creationId xmlns:a16="http://schemas.microsoft.com/office/drawing/2014/main" id="{F4C965B7-9D5D-4DB7-B2D6-2470CF2376E3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15 พฤษภาคม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062132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 noGrp="1"/>
          </p:cNvSpPr>
          <p:nvPr>
            <p:ph idx="1"/>
          </p:nvPr>
        </p:nvSpPr>
        <p:spPr>
          <a:xfrm>
            <a:off x="999565" y="2471085"/>
            <a:ext cx="10515600" cy="148628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4</a:t>
            </a:r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เรื่อง เพื่อทราบ</a:t>
            </a:r>
          </a:p>
        </p:txBody>
      </p:sp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48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0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4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5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51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2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53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9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5749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3371" y="2154730"/>
            <a:ext cx="12192000" cy="2743086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356162" y="3681144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4.1 </a:t>
            </a:r>
            <a:r>
              <a:rPr lang="th-TH" sz="32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งานการเงินและบัญชี </a:t>
            </a:r>
          </a:p>
          <a:p>
            <a:pPr algn="ctr"/>
            <a:endParaRPr lang="th-TH" sz="32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/>
            <a:r>
              <a:rPr lang="th-TH" sz="32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30000"/>
              </a:lnSpc>
            </a:pPr>
            <a:endParaRPr lang="en-US" sz="32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th-TH" sz="3200" b="1" dirty="0">
              <a:solidFill>
                <a:schemeClr val="bg1">
                  <a:lumMod val="95000"/>
                </a:schemeClr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8570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1"/>
          <p:cNvSpPr/>
          <p:nvPr/>
        </p:nvSpPr>
        <p:spPr>
          <a:xfrm>
            <a:off x="0" y="938063"/>
            <a:ext cx="12192000" cy="5909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h-TH" sz="4800" b="1" dirty="0">
              <a:solidFill>
                <a:schemeClr val="bg1"/>
              </a:solidFill>
              <a:effectLst/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  <a:p>
            <a:pPr algn="ctr"/>
            <a:r>
              <a:rPr lang="th-TH" sz="44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งานการเงินและบัญชี </a:t>
            </a:r>
          </a:p>
          <a:p>
            <a:pPr algn="ctr"/>
            <a:endParaRPr lang="th-TH" sz="44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/>
            <a:r>
              <a:rPr lang="th-TH" sz="44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กองทุนพัฒนาบทบาทสตรี</a:t>
            </a:r>
          </a:p>
          <a:p>
            <a:pPr algn="ctr"/>
            <a:endParaRPr lang="th-TH" sz="4400" b="1" dirty="0">
              <a:solidFill>
                <a:schemeClr val="bg1"/>
              </a:solidFill>
              <a:effectLst/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  <a:p>
            <a:pPr algn="r"/>
            <a:endParaRPr lang="th-TH" sz="2400" b="1" dirty="0">
              <a:solidFill>
                <a:schemeClr val="bg1"/>
              </a:solidFill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  <a:p>
            <a:pPr algn="r"/>
            <a:endParaRPr lang="th-TH" sz="2400" b="1" dirty="0"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  <a:p>
            <a:pPr algn="r"/>
            <a:endParaRPr lang="th-TH" sz="2400" b="1" dirty="0"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  <a:p>
            <a:pPr algn="r"/>
            <a:endParaRPr lang="th-TH" sz="2400" b="1" dirty="0"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  <a:p>
            <a:pPr algn="r"/>
            <a:endParaRPr lang="th-TH" sz="2400" b="1" dirty="0"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  <a:p>
            <a:pPr algn="r"/>
            <a:r>
              <a:rPr lang="th-TH" sz="2400" b="1" dirty="0"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(19 พฤษภาคม 2566)</a:t>
            </a:r>
            <a:endParaRPr lang="en-US" sz="4800" dirty="0">
              <a:effectLst/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68DB8FFF-F121-4AF8-954E-05DBE81C08B3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A95338AC-A679-4355-AB65-B80415F5F6C0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6" name="กลุ่ม 15">
                <a:extLst>
                  <a:ext uri="{FF2B5EF4-FFF2-40B4-BE49-F238E27FC236}">
                    <a16:creationId xmlns:a16="http://schemas.microsoft.com/office/drawing/2014/main" id="{BF93A228-83AA-4122-AA79-4ED248BD4DB6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5" name="รูปห้าเหลี่ยม 43">
                  <a:extLst>
                    <a:ext uri="{FF2B5EF4-FFF2-40B4-BE49-F238E27FC236}">
                      <a16:creationId xmlns:a16="http://schemas.microsoft.com/office/drawing/2014/main" id="{3AD0F338-B745-4347-81ED-C05BFDE91B98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6" name="รูปห้าเหลี่ยม 44">
                  <a:extLst>
                    <a:ext uri="{FF2B5EF4-FFF2-40B4-BE49-F238E27FC236}">
                      <a16:creationId xmlns:a16="http://schemas.microsoft.com/office/drawing/2014/main" id="{149ABAF8-979E-44EC-8676-A6366324DD68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7" name="กลุ่ม 16">
                <a:extLst>
                  <a:ext uri="{FF2B5EF4-FFF2-40B4-BE49-F238E27FC236}">
                    <a16:creationId xmlns:a16="http://schemas.microsoft.com/office/drawing/2014/main" id="{B6553F1E-C1DF-4E28-A668-2F96B20EEF98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8" name="กลุ่ม 17">
                  <a:extLst>
                    <a:ext uri="{FF2B5EF4-FFF2-40B4-BE49-F238E27FC236}">
                      <a16:creationId xmlns:a16="http://schemas.microsoft.com/office/drawing/2014/main" id="{A03A4C44-714B-4D69-A4FC-70AC448C95EC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0" name="Picture 23">
                    <a:extLst>
                      <a:ext uri="{FF2B5EF4-FFF2-40B4-BE49-F238E27FC236}">
                        <a16:creationId xmlns:a16="http://schemas.microsoft.com/office/drawing/2014/main" id="{BD173BA5-5290-4C6A-A063-9EB6D3113B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4">
                    <a:extLst>
                      <a:ext uri="{FF2B5EF4-FFF2-40B4-BE49-F238E27FC236}">
                        <a16:creationId xmlns:a16="http://schemas.microsoft.com/office/drawing/2014/main" id="{9474E3DD-3AD6-4D9A-BA35-A03EC7C38F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กลุ่ม 21">
                    <a:extLst>
                      <a:ext uri="{FF2B5EF4-FFF2-40B4-BE49-F238E27FC236}">
                        <a16:creationId xmlns:a16="http://schemas.microsoft.com/office/drawing/2014/main" id="{0A6D6023-6201-432B-B8C5-04A6FBDD502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3" name="Picture 35">
                      <a:extLst>
                        <a:ext uri="{FF2B5EF4-FFF2-40B4-BE49-F238E27FC236}">
                          <a16:creationId xmlns:a16="http://schemas.microsoft.com/office/drawing/2014/main" id="{B4A4D0B2-140E-41D9-B490-E65C8A0D1D9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36">
                      <a:extLst>
                        <a:ext uri="{FF2B5EF4-FFF2-40B4-BE49-F238E27FC236}">
                          <a16:creationId xmlns:a16="http://schemas.microsoft.com/office/drawing/2014/main" id="{A1BD147F-5FAF-4E12-867A-6FBE75D9383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9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263868AA-9B59-4FE3-A5A9-A21C7BB321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78D1245F-812A-403D-8BAE-FF59D090ADA6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27" name="Group 45">
            <a:extLst>
              <a:ext uri="{FF2B5EF4-FFF2-40B4-BE49-F238E27FC236}">
                <a16:creationId xmlns:a16="http://schemas.microsoft.com/office/drawing/2014/main" id="{7B71311B-9CE3-4593-A115-ACEF7F7D0E9A}"/>
              </a:ext>
            </a:extLst>
          </p:cNvPr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28" name="Group 70">
              <a:extLst>
                <a:ext uri="{FF2B5EF4-FFF2-40B4-BE49-F238E27FC236}">
                  <a16:creationId xmlns:a16="http://schemas.microsoft.com/office/drawing/2014/main" id="{D0072E04-2061-4F49-823D-6822D9B79BB9}"/>
                </a:ext>
              </a:extLst>
            </p:cNvPr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0" name="กลุ่ม 52">
                <a:extLst>
                  <a:ext uri="{FF2B5EF4-FFF2-40B4-BE49-F238E27FC236}">
                    <a16:creationId xmlns:a16="http://schemas.microsoft.com/office/drawing/2014/main" id="{C5C0AAB9-CCBC-4CC0-AB58-BF7DCD66DB06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34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4FCAD2D4-9539-421A-87DC-B04EB002CE3D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5" name="สี่เหลี่ยมผืนผ้า 47">
                  <a:extLst>
                    <a:ext uri="{FF2B5EF4-FFF2-40B4-BE49-F238E27FC236}">
                      <a16:creationId xmlns:a16="http://schemas.microsoft.com/office/drawing/2014/main" id="{353D4656-86F4-400E-9791-7B5FD7CD64E8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6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244AB436-0BB6-4644-B2E6-EB65227DE606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7" name="สี่เหลี่ยมผืนผ้า 3">
                  <a:extLst>
                    <a:ext uri="{FF2B5EF4-FFF2-40B4-BE49-F238E27FC236}">
                      <a16:creationId xmlns:a16="http://schemas.microsoft.com/office/drawing/2014/main" id="{F357CC64-2647-4695-B65C-6C84FE643C17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31" name="กลุ่ม 9">
                <a:extLst>
                  <a:ext uri="{FF2B5EF4-FFF2-40B4-BE49-F238E27FC236}">
                    <a16:creationId xmlns:a16="http://schemas.microsoft.com/office/drawing/2014/main" id="{F0C7F043-0638-403F-AB37-166347B38FE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2" name="วงรี 13">
                  <a:extLst>
                    <a:ext uri="{FF2B5EF4-FFF2-40B4-BE49-F238E27FC236}">
                      <a16:creationId xmlns:a16="http://schemas.microsoft.com/office/drawing/2014/main" id="{76891CE0-F18C-43C6-AE3D-F6F5E1A0FD96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33" name="รูปภาพ 65">
                  <a:extLst>
                    <a:ext uri="{FF2B5EF4-FFF2-40B4-BE49-F238E27FC236}">
                      <a16:creationId xmlns:a16="http://schemas.microsoft.com/office/drawing/2014/main" id="{7A30A8A5-0F7F-4D07-B6F4-C802D37A6A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29" name="กล่องข้อความ 8">
              <a:extLst>
                <a:ext uri="{FF2B5EF4-FFF2-40B4-BE49-F238E27FC236}">
                  <a16:creationId xmlns:a16="http://schemas.microsoft.com/office/drawing/2014/main" id="{A2D47264-EE75-47F1-BF7E-DC3097476BD6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26670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1"/>
          <p:cNvSpPr/>
          <p:nvPr/>
        </p:nvSpPr>
        <p:spPr>
          <a:xfrm>
            <a:off x="0" y="13052"/>
            <a:ext cx="12192000" cy="9848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th-TH" sz="15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/>
            <a:r>
              <a:rPr lang="th-TH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1. การโอนขายบิลเงินรับชำระคืนกองทุนพัฒนาบทบาทสตรี</a:t>
            </a:r>
          </a:p>
          <a:p>
            <a:pPr algn="ctr"/>
            <a:endParaRPr lang="en-US" sz="1500" dirty="0">
              <a:solidFill>
                <a:schemeClr val="bg1"/>
              </a:solidFill>
              <a:effectLst/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303155"/>
            <a:ext cx="12192000" cy="861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2637155" algn="ctr"/>
                <a:tab pos="5274310" algn="r"/>
                <a:tab pos="810260" algn="l"/>
                <a:tab pos="1350645" algn="l"/>
                <a:tab pos="2637155" algn="ctr"/>
                <a:tab pos="5274310" algn="r"/>
              </a:tabLst>
            </a:pPr>
            <a:endParaRPr lang="en-US" sz="1800" dirty="0"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  <a:p>
            <a:pPr algn="thaiDist">
              <a:lnSpc>
                <a:spcPts val="1700"/>
              </a:lnSpc>
              <a:spcAft>
                <a:spcPts val="0"/>
              </a:spcAft>
              <a:tabLst>
                <a:tab pos="810260" algn="l"/>
              </a:tabLst>
            </a:pPr>
            <a:endParaRPr lang="th-TH" sz="1800" spc="-30" dirty="0">
              <a:latin typeface="Chulabhorn Likit Text Light" panose="00000400000000000000" pitchFamily="50" charset="-34"/>
              <a:ea typeface="Cordia New" panose="020B0304020202020204" pitchFamily="34" charset="-34"/>
              <a:cs typeface="Chulabhorn Likit Text Light" panose="00000400000000000000" pitchFamily="50" charset="-34"/>
            </a:endParaRPr>
          </a:p>
          <a:p>
            <a:pPr algn="thaiDist">
              <a:lnSpc>
                <a:spcPts val="1700"/>
              </a:lnSpc>
              <a:spcAft>
                <a:spcPts val="0"/>
              </a:spcAft>
              <a:tabLst>
                <a:tab pos="810260" algn="l"/>
              </a:tabLst>
            </a:pPr>
            <a:endParaRPr lang="en-US" sz="1800" dirty="0">
              <a:latin typeface="Chulabhorn Likit Text Light" panose="00000400000000000000" pitchFamily="50" charset="-34"/>
              <a:ea typeface="Cordia New" panose="020B0304020202020204" pitchFamily="34" charset="-34"/>
              <a:cs typeface="Chulabhorn Likit Text Light" panose="00000400000000000000" pitchFamily="50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2277" y="4145612"/>
            <a:ext cx="12192000" cy="55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ts val="1700"/>
              </a:lnSpc>
              <a:spcAft>
                <a:spcPts val="0"/>
              </a:spcAft>
              <a:tabLst>
                <a:tab pos="810260" algn="l"/>
              </a:tabLst>
            </a:pPr>
            <a:endParaRPr lang="en-US" sz="20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>
              <a:lnSpc>
                <a:spcPts val="17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th-TH" sz="2000" dirty="0">
                <a:latin typeface="Cordia New" panose="020B0304020202020204" pitchFamily="34" charset="-34"/>
                <a:ea typeface="Cordia New" panose="020B0304020202020204" pitchFamily="34" charset="-34"/>
                <a:cs typeface="Chulabhorn Likit Text Light๙" panose="00000400000000000000" pitchFamily="2" charset="-34"/>
              </a:rPr>
              <a:t>		</a:t>
            </a:r>
            <a:endParaRPr lang="th-TH" sz="2000" spc="-30" dirty="0">
              <a:latin typeface="Cordia New" panose="020B0304020202020204" pitchFamily="34" charset="-34"/>
              <a:ea typeface="Cordia New" panose="020B0304020202020204" pitchFamily="34" charset="-34"/>
              <a:cs typeface="Chulabhorn Likit Text Light๙" panose="00000400000000000000" pitchFamily="2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2277" y="2679003"/>
          <a:ext cx="11803944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012">
                  <a:extLst>
                    <a:ext uri="{9D8B030D-6E8A-4147-A177-3AD203B41FA5}">
                      <a16:colId xmlns:a16="http://schemas.microsoft.com/office/drawing/2014/main" val="3686055828"/>
                    </a:ext>
                  </a:extLst>
                </a:gridCol>
                <a:gridCol w="10938932">
                  <a:extLst>
                    <a:ext uri="{9D8B030D-6E8A-4147-A177-3AD203B41FA5}">
                      <a16:colId xmlns:a16="http://schemas.microsoft.com/office/drawing/2014/main" val="105060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ea typeface="Cordia New" panose="020B0304020202020204" pitchFamily="34" charset="-34"/>
                          <a:cs typeface="Chulabhorn Likit Text Light" panose="00000400000000000000" pitchFamily="50" charset="-34"/>
                        </a:rPr>
                        <a:t>ส่งคืนเงินทั้งหมดจากการรับชำระ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ea typeface="Cordia New" panose="020B0304020202020204" pitchFamily="34" charset="-34"/>
                          <a:cs typeface="Chulabhorn Likit Text Light" panose="00000400000000000000" pitchFamily="50" charset="-34"/>
                        </a:rPr>
                        <a:t>จากสมาชิกกองทุนพัฒนาบทบาทสตรี และเงินรายได้อื่น เข้าบัญชีเงินฝากคลัง </a:t>
                      </a:r>
                    </a:p>
                    <a:p>
                      <a:endParaRPr lang="th-TH" sz="20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ea typeface="Cordia New" panose="020B0304020202020204" pitchFamily="34" charset="-34"/>
                        <a:cs typeface="Chulabhorn Likit Text Light" panose="00000400000000000000" pitchFamily="50" charset="-34"/>
                      </a:endParaRPr>
                    </a:p>
                    <a:p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ea typeface="Cordia New" panose="020B0304020202020204" pitchFamily="34" charset="-34"/>
                          <a:cs typeface="Chulabhorn Likit Text Light" panose="00000400000000000000" pitchFamily="50" charset="-34"/>
                        </a:rPr>
                        <a:t>(รหัสบัญชี 00983) และโอนขายบิลกลับคืนให้กองทุนพัฒนาบทบาทสตรี พร้อมรายงานรายละเอียด</a:t>
                      </a:r>
                      <a:r>
                        <a:rPr lang="th-TH" sz="2000" b="0" spc="-3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ea typeface="Cordia New" panose="020B0304020202020204" pitchFamily="34" charset="-34"/>
                          <a:cs typeface="Chulabhorn Likit Text Light" panose="00000400000000000000" pitchFamily="50" charset="-34"/>
                        </a:rPr>
                        <a:t>การโอน</a:t>
                      </a:r>
                    </a:p>
                    <a:p>
                      <a:endParaRPr lang="th-TH" sz="2000" b="0" spc="-3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ea typeface="Cordia New" panose="020B0304020202020204" pitchFamily="34" charset="-34"/>
                        <a:cs typeface="Chulabhorn Likit Text Light" panose="00000400000000000000" pitchFamily="50" charset="-34"/>
                      </a:endParaRPr>
                    </a:p>
                    <a:p>
                      <a:r>
                        <a:rPr lang="th-TH" sz="2000" b="0" spc="-3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ea typeface="Cordia New" panose="020B0304020202020204" pitchFamily="34" charset="-34"/>
                          <a:cs typeface="Chulabhorn Likit Text Light" panose="00000400000000000000" pitchFamily="50" charset="-34"/>
                        </a:rPr>
                        <a:t>ขายบิลกลับคืนให้กองทุนพัฒนาบทบาทสตรีทราบ </a:t>
                      </a:r>
                      <a:r>
                        <a:rPr lang="th-TH" sz="2000" b="0" spc="-3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ea typeface="Cordia New" panose="020B0304020202020204" pitchFamily="34" charset="-34"/>
                          <a:cs typeface="Chulabhorn Likit Text Light" panose="00000400000000000000" pitchFamily="50" charset="-34"/>
                        </a:rPr>
                        <a:t>ภายในวันที่ 7 ของเดือนถัดไป เป็นประจำทุกเดือน</a:t>
                      </a:r>
                    </a:p>
                    <a:p>
                      <a:endParaRPr lang="th-TH" sz="1500" b="0" dirty="0">
                        <a:solidFill>
                          <a:srgbClr val="FF000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2537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628900" y="1280678"/>
            <a:ext cx="7663676" cy="1117475"/>
          </a:xfrm>
          <a:prstGeom prst="rect">
            <a:avLst/>
          </a:prstGeom>
          <a:noFill/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หนังสือกรมการพัฒนาชุมชน </a:t>
            </a:r>
          </a:p>
          <a:p>
            <a:pPr algn="ctr"/>
            <a:r>
              <a:rPr lang="th-TH" sz="20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ด่วนที่สุด ที่ มท 0416.1/ว 1318 ลว. 29 มี.ค. 66</a:t>
            </a:r>
          </a:p>
          <a:p>
            <a:pPr algn="ctr"/>
            <a:r>
              <a:rPr lang="th-TH" sz="20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เรื่อง การโอนขายบิลเงินกองทุนพัฒนาบทบาทสตรี กรมการพัฒนาชุมชน</a:t>
            </a:r>
          </a:p>
        </p:txBody>
      </p:sp>
      <p:sp>
        <p:nvSpPr>
          <p:cNvPr id="14" name="Wave 13"/>
          <p:cNvSpPr/>
          <p:nvPr/>
        </p:nvSpPr>
        <p:spPr>
          <a:xfrm>
            <a:off x="4511704" y="4997337"/>
            <a:ext cx="3305176" cy="761105"/>
          </a:xfrm>
          <a:prstGeom prst="wave">
            <a:avLst>
              <a:gd name="adj1" fmla="val 12500"/>
              <a:gd name="adj2" fmla="val -34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สรุปผลการโอนขายบิล ไฟล์แนบ  1</a:t>
            </a:r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0FD1E690-71D9-4D86-9C24-6AA3A1B3285B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2EC5F481-950E-4A3B-A610-14E2732D2A59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>
                <a:extLst>
                  <a:ext uri="{FF2B5EF4-FFF2-40B4-BE49-F238E27FC236}">
                    <a16:creationId xmlns:a16="http://schemas.microsoft.com/office/drawing/2014/main" id="{B47CDE5A-355F-455D-A83A-AEE0CD146A50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9" name="รูปห้าเหลี่ยม 43">
                  <a:extLst>
                    <a:ext uri="{FF2B5EF4-FFF2-40B4-BE49-F238E27FC236}">
                      <a16:creationId xmlns:a16="http://schemas.microsoft.com/office/drawing/2014/main" id="{25699632-C660-4AAF-BE3A-CE3B6E3B37F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0" name="รูปห้าเหลี่ยม 44">
                  <a:extLst>
                    <a:ext uri="{FF2B5EF4-FFF2-40B4-BE49-F238E27FC236}">
                      <a16:creationId xmlns:a16="http://schemas.microsoft.com/office/drawing/2014/main" id="{76BB7724-73BF-47E2-9C1B-9AE5C63F4CF7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0" name="กลุ่ม 19">
                <a:extLst>
                  <a:ext uri="{FF2B5EF4-FFF2-40B4-BE49-F238E27FC236}">
                    <a16:creationId xmlns:a16="http://schemas.microsoft.com/office/drawing/2014/main" id="{57C8A1A1-BD27-4836-949C-6AEDA2165B86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2" name="กลุ่ม 21">
                  <a:extLst>
                    <a:ext uri="{FF2B5EF4-FFF2-40B4-BE49-F238E27FC236}">
                      <a16:creationId xmlns:a16="http://schemas.microsoft.com/office/drawing/2014/main" id="{3C83EB7B-BEA3-46B7-9362-6A80169158F5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1991BAD1-8485-48B4-96B7-1A0D627EB8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A0139585-D0E0-4C78-822E-1087DD0F5C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กลุ่ม 25">
                    <a:extLst>
                      <a:ext uri="{FF2B5EF4-FFF2-40B4-BE49-F238E27FC236}">
                        <a16:creationId xmlns:a16="http://schemas.microsoft.com/office/drawing/2014/main" id="{A0F240CF-9DED-4D5E-B466-5415236CFAB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7" name="Picture 35">
                      <a:extLst>
                        <a:ext uri="{FF2B5EF4-FFF2-40B4-BE49-F238E27FC236}">
                          <a16:creationId xmlns:a16="http://schemas.microsoft.com/office/drawing/2014/main" id="{DA502A40-35B4-410B-8176-35978FB1570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36">
                      <a:extLst>
                        <a:ext uri="{FF2B5EF4-FFF2-40B4-BE49-F238E27FC236}">
                          <a16:creationId xmlns:a16="http://schemas.microsoft.com/office/drawing/2014/main" id="{92C70BCE-D75D-45BB-B43E-14A07C70285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3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ED460A36-822B-46DC-9ECD-5576EFA4F4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7D8AC4A7-4022-420C-AE10-052CCA4000D2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1" name="Group 45">
            <a:extLst>
              <a:ext uri="{FF2B5EF4-FFF2-40B4-BE49-F238E27FC236}">
                <a16:creationId xmlns:a16="http://schemas.microsoft.com/office/drawing/2014/main" id="{76A7C56A-A97B-4218-B00C-A014DB11DA77}"/>
              </a:ext>
            </a:extLst>
          </p:cNvPr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2" name="Group 70">
              <a:extLst>
                <a:ext uri="{FF2B5EF4-FFF2-40B4-BE49-F238E27FC236}">
                  <a16:creationId xmlns:a16="http://schemas.microsoft.com/office/drawing/2014/main" id="{4939502F-630A-49C7-A30F-EDBC312E875B}"/>
                </a:ext>
              </a:extLst>
            </p:cNvPr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4" name="กลุ่ม 52">
                <a:extLst>
                  <a:ext uri="{FF2B5EF4-FFF2-40B4-BE49-F238E27FC236}">
                    <a16:creationId xmlns:a16="http://schemas.microsoft.com/office/drawing/2014/main" id="{BFA4F344-D693-4B6A-A52D-E40EF7DB65D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38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FDE40DB6-878A-48F2-9B02-7946AB0D9DAE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9" name="สี่เหลี่ยมผืนผ้า 47">
                  <a:extLst>
                    <a:ext uri="{FF2B5EF4-FFF2-40B4-BE49-F238E27FC236}">
                      <a16:creationId xmlns:a16="http://schemas.microsoft.com/office/drawing/2014/main" id="{D6D53655-B342-4620-B07A-07DD912C549E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0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EC14E871-FCF2-47F3-8909-0EDE3A1F70D9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1" name="สี่เหลี่ยมผืนผ้า 3">
                  <a:extLst>
                    <a:ext uri="{FF2B5EF4-FFF2-40B4-BE49-F238E27FC236}">
                      <a16:creationId xmlns:a16="http://schemas.microsoft.com/office/drawing/2014/main" id="{6E9EBD45-1834-4500-B767-C55F5B8ADE2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35" name="กลุ่ม 9">
                <a:extLst>
                  <a:ext uri="{FF2B5EF4-FFF2-40B4-BE49-F238E27FC236}">
                    <a16:creationId xmlns:a16="http://schemas.microsoft.com/office/drawing/2014/main" id="{41AA93A9-5C3B-4A3B-AC44-B20B816A4575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6" name="วงรี 13">
                  <a:extLst>
                    <a:ext uri="{FF2B5EF4-FFF2-40B4-BE49-F238E27FC236}">
                      <a16:creationId xmlns:a16="http://schemas.microsoft.com/office/drawing/2014/main" id="{AC672FFC-E43F-442E-8352-8361CF4CC200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37" name="รูปภาพ 65">
                  <a:extLst>
                    <a:ext uri="{FF2B5EF4-FFF2-40B4-BE49-F238E27FC236}">
                      <a16:creationId xmlns:a16="http://schemas.microsoft.com/office/drawing/2014/main" id="{45401D6D-51D9-4FBC-A2CF-341D58F255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3" name="กล่องข้อความ 8">
              <a:extLst>
                <a:ext uri="{FF2B5EF4-FFF2-40B4-BE49-F238E27FC236}">
                  <a16:creationId xmlns:a16="http://schemas.microsoft.com/office/drawing/2014/main" id="{081ED79B-B8D3-40C3-B4E3-9049BBF0467F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4370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1"/>
          <p:cNvSpPr/>
          <p:nvPr/>
        </p:nvSpPr>
        <p:spPr>
          <a:xfrm>
            <a:off x="0" y="13052"/>
            <a:ext cx="12192000" cy="1415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th-TH" sz="15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/>
            <a:r>
              <a:rPr lang="th-TH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2. </a:t>
            </a:r>
            <a: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การจ่ายเงินและการรับเงินของทุนหมุนเวียนผ่านระบบอิเล็กทรอนิกส์ </a:t>
            </a:r>
            <a:b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endParaRPr lang="th-TH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/>
            <a:endParaRPr lang="en-US" sz="1500" dirty="0">
              <a:solidFill>
                <a:schemeClr val="bg1"/>
              </a:solidFill>
              <a:effectLst/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375211"/>
            <a:ext cx="12192000" cy="600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2637155" algn="ctr"/>
                <a:tab pos="5274310" algn="r"/>
                <a:tab pos="810260" algn="l"/>
                <a:tab pos="1350645" algn="l"/>
                <a:tab pos="2637155" algn="ctr"/>
                <a:tab pos="5274310" algn="r"/>
              </a:tabLst>
            </a:pPr>
            <a:endParaRPr lang="en-US" sz="1600" dirty="0"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  <a:p>
            <a:pPr algn="thaiDist">
              <a:lnSpc>
                <a:spcPts val="17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th-TH" sz="1600" dirty="0">
                <a:latin typeface="Chulabhorn Likit Text Light" panose="00000400000000000000" pitchFamily="50" charset="-34"/>
                <a:ea typeface="Cordia New" panose="020B0304020202020204" pitchFamily="34" charset="-34"/>
                <a:cs typeface="Chulabhorn Likit Text Light" panose="00000400000000000000" pitchFamily="50" charset="-34"/>
              </a:rPr>
              <a:t>		</a:t>
            </a:r>
            <a:endParaRPr lang="en-US" sz="1600" dirty="0">
              <a:latin typeface="Chulabhorn Likit Text Light" panose="00000400000000000000" pitchFamily="50" charset="-34"/>
              <a:ea typeface="Cordia New" panose="020B0304020202020204" pitchFamily="34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49956" y="2664644"/>
          <a:ext cx="11559822" cy="1922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182">
                  <a:extLst>
                    <a:ext uri="{9D8B030D-6E8A-4147-A177-3AD203B41FA5}">
                      <a16:colId xmlns:a16="http://schemas.microsoft.com/office/drawing/2014/main" val="3170032942"/>
                    </a:ext>
                  </a:extLst>
                </a:gridCol>
                <a:gridCol w="10809640">
                  <a:extLst>
                    <a:ext uri="{9D8B030D-6E8A-4147-A177-3AD203B41FA5}">
                      <a16:colId xmlns:a16="http://schemas.microsoft.com/office/drawing/2014/main" val="160719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h-TH" sz="18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จังหวัดที่ยัง</a:t>
                      </a:r>
                      <a:r>
                        <a:rPr lang="th-TH" sz="2000" b="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ไม่ได้สมัคร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ใช้งานผ่านระบบอิเล็กทรอนิกส์ (ระบบ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Krungthai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Corporate Online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 จำนวน </a:t>
                      </a:r>
                      <a:r>
                        <a:rPr lang="th-TH" sz="2000" b="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จังหวัด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177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1800" b="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8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th-TH" sz="1800" b="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thaiDist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18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จังหวัดที่ยัง</a:t>
                      </a:r>
                      <a:r>
                        <a:rPr lang="th-TH" sz="2000" b="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ไม่ได้</a:t>
                      </a:r>
                      <a:r>
                        <a:rPr lang="th-TH" sz="2000" b="0" baseline="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</a:t>
                      </a:r>
                      <a:r>
                        <a:rPr lang="th-TH" sz="2000" b="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เนินการจ่ายเงิน</a:t>
                      </a:r>
                      <a:r>
                        <a:rPr lang="th-TH" sz="18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และการรับเงินผ่านระบบอิเล็กทรอนิกส์ (ระบบ </a:t>
                      </a:r>
                      <a:r>
                        <a:rPr lang="en-US" sz="1800" b="0" dirty="0" err="1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Krungthai</a:t>
                      </a:r>
                      <a:r>
                        <a:rPr lang="en-US" sz="18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Corporate Online</a:t>
                      </a:r>
                      <a:r>
                        <a:rPr lang="th-TH" sz="18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 </a:t>
                      </a:r>
                    </a:p>
                    <a:p>
                      <a:pPr algn="thaiDist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th-TH" sz="500" b="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thaiDist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18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ประเภทเงินทุนหมุนเวียน เงินอุดหนุน และงบบริหาร จำนวน </a:t>
                      </a:r>
                      <a:r>
                        <a:rPr lang="th-TH" sz="2000" b="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</a:t>
                      </a:r>
                      <a:r>
                        <a:rPr lang="th-TH" sz="18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จังหวัด</a:t>
                      </a:r>
                      <a:endParaRPr lang="th-TH" sz="1000" b="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96668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086824" y="1429580"/>
            <a:ext cx="7453551" cy="688661"/>
          </a:xfrm>
          <a:prstGeom prst="rect">
            <a:avLst/>
          </a:prstGeom>
          <a:noFill/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หนังสือกรมการพัฒนาชุมชน </a:t>
            </a:r>
          </a:p>
          <a:p>
            <a:pPr algn="ctr"/>
            <a:r>
              <a:rPr lang="th-TH" sz="24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ที่ มท 0416.1/ว 1344 ลว. 30 มี.ค. 66</a:t>
            </a:r>
          </a:p>
          <a:p>
            <a:pPr algn="ctr"/>
            <a:r>
              <a:rPr lang="th-TH" sz="24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เรื่อง การจ่ายเงินและการับเงินของทุนหมุนเวียนผ่านระบบอิเล็กทรอนิกส์ (ระบบ </a:t>
            </a:r>
            <a:r>
              <a:rPr lang="en-US" sz="2400" dirty="0" err="1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Krungthai</a:t>
            </a:r>
            <a:r>
              <a:rPr lang="en-US" sz="24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Corporate Online</a:t>
            </a:r>
            <a:r>
              <a:rPr lang="th-TH" sz="24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</a:t>
            </a:r>
          </a:p>
        </p:txBody>
      </p:sp>
      <p:sp>
        <p:nvSpPr>
          <p:cNvPr id="15" name="Wave 14"/>
          <p:cNvSpPr/>
          <p:nvPr/>
        </p:nvSpPr>
        <p:spPr>
          <a:xfrm>
            <a:off x="3228623" y="4998316"/>
            <a:ext cx="3536290" cy="521879"/>
          </a:xfrm>
          <a:prstGeom prst="wav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สรุปผลการจ่ายเงินและรับเงินฯ 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  <a:hlinkClick r:id="rId4" action="ppaction://hlinkfile"/>
              </a:rPr>
              <a:t>ไฟล์แนบ 2</a:t>
            </a:r>
            <a:endParaRPr lang="th-TH" sz="14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118538A-73CD-41AE-9370-9B8C40C07B8B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F8450582-B666-46E1-8CDF-5E01FF8C0535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0" name="กลุ่ม 19">
                <a:extLst>
                  <a:ext uri="{FF2B5EF4-FFF2-40B4-BE49-F238E27FC236}">
                    <a16:creationId xmlns:a16="http://schemas.microsoft.com/office/drawing/2014/main" id="{7B50D986-5B43-4504-A6DD-5EF1E3D23F44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9" name="รูปห้าเหลี่ยม 43">
                  <a:extLst>
                    <a:ext uri="{FF2B5EF4-FFF2-40B4-BE49-F238E27FC236}">
                      <a16:creationId xmlns:a16="http://schemas.microsoft.com/office/drawing/2014/main" id="{B8943766-E983-47CF-88E7-E99ED1BE47B3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0" name="รูปห้าเหลี่ยม 44">
                  <a:extLst>
                    <a:ext uri="{FF2B5EF4-FFF2-40B4-BE49-F238E27FC236}">
                      <a16:creationId xmlns:a16="http://schemas.microsoft.com/office/drawing/2014/main" id="{8900A9DF-3462-44AF-B9F9-88D4A7728872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1" name="กลุ่ม 20">
                <a:extLst>
                  <a:ext uri="{FF2B5EF4-FFF2-40B4-BE49-F238E27FC236}">
                    <a16:creationId xmlns:a16="http://schemas.microsoft.com/office/drawing/2014/main" id="{52B4FA81-F1EA-4300-A55B-7A477A248DE9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2" name="กลุ่ม 21">
                  <a:extLst>
                    <a:ext uri="{FF2B5EF4-FFF2-40B4-BE49-F238E27FC236}">
                      <a16:creationId xmlns:a16="http://schemas.microsoft.com/office/drawing/2014/main" id="{21E37B1F-870E-4505-B91C-1B0BAD1FD9E2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31D3DA87-79F9-4EF4-8FEA-83438E219E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A074D0D9-6D29-4157-AA07-F378AC84AD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กลุ่ม 25">
                    <a:extLst>
                      <a:ext uri="{FF2B5EF4-FFF2-40B4-BE49-F238E27FC236}">
                        <a16:creationId xmlns:a16="http://schemas.microsoft.com/office/drawing/2014/main" id="{233DFFDE-2F18-46C8-B5DA-DC3FF0C7663B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7" name="Picture 35">
                      <a:extLst>
                        <a:ext uri="{FF2B5EF4-FFF2-40B4-BE49-F238E27FC236}">
                          <a16:creationId xmlns:a16="http://schemas.microsoft.com/office/drawing/2014/main" id="{1D22DB2A-D352-45C1-8AB4-95974B5778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36">
                      <a:extLst>
                        <a:ext uri="{FF2B5EF4-FFF2-40B4-BE49-F238E27FC236}">
                          <a16:creationId xmlns:a16="http://schemas.microsoft.com/office/drawing/2014/main" id="{081300FB-691A-495D-A32B-481467A94C7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3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7E67EBFE-FBB6-452A-AB09-307D7F3A31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BE44F3FA-29A4-4075-94F2-C9A1D775D41F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1" name="Group 45">
            <a:extLst>
              <a:ext uri="{FF2B5EF4-FFF2-40B4-BE49-F238E27FC236}">
                <a16:creationId xmlns:a16="http://schemas.microsoft.com/office/drawing/2014/main" id="{419488EF-A24E-4BB1-9E93-B58401C6A292}"/>
              </a:ext>
            </a:extLst>
          </p:cNvPr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2" name="Group 70">
              <a:extLst>
                <a:ext uri="{FF2B5EF4-FFF2-40B4-BE49-F238E27FC236}">
                  <a16:creationId xmlns:a16="http://schemas.microsoft.com/office/drawing/2014/main" id="{34B0433D-7084-4181-8EE2-9B956D86D162}"/>
                </a:ext>
              </a:extLst>
            </p:cNvPr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4" name="กลุ่ม 52">
                <a:extLst>
                  <a:ext uri="{FF2B5EF4-FFF2-40B4-BE49-F238E27FC236}">
                    <a16:creationId xmlns:a16="http://schemas.microsoft.com/office/drawing/2014/main" id="{8A837BAC-06DF-4076-99DC-345775AE6D00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38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F0071774-7D47-4BF4-9663-D4990C73F4C4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9" name="สี่เหลี่ยมผืนผ้า 47">
                  <a:extLst>
                    <a:ext uri="{FF2B5EF4-FFF2-40B4-BE49-F238E27FC236}">
                      <a16:creationId xmlns:a16="http://schemas.microsoft.com/office/drawing/2014/main" id="{41A271D8-D859-4487-AF08-BC51EAE55DFA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0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B85DE107-19F5-4FA6-BD69-A0CE3C7B3B3E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1" name="สี่เหลี่ยมผืนผ้า 3">
                  <a:extLst>
                    <a:ext uri="{FF2B5EF4-FFF2-40B4-BE49-F238E27FC236}">
                      <a16:creationId xmlns:a16="http://schemas.microsoft.com/office/drawing/2014/main" id="{142EA35F-4259-4039-A6B8-F319DFD38D15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35" name="กลุ่ม 9">
                <a:extLst>
                  <a:ext uri="{FF2B5EF4-FFF2-40B4-BE49-F238E27FC236}">
                    <a16:creationId xmlns:a16="http://schemas.microsoft.com/office/drawing/2014/main" id="{1E8F15E0-AF13-4EBA-8D23-949D5DCF7018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6" name="วงรี 13">
                  <a:extLst>
                    <a:ext uri="{FF2B5EF4-FFF2-40B4-BE49-F238E27FC236}">
                      <a16:creationId xmlns:a16="http://schemas.microsoft.com/office/drawing/2014/main" id="{E1782D38-3EEC-417A-81D4-15B275306CE9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37" name="รูปภาพ 65">
                  <a:extLst>
                    <a:ext uri="{FF2B5EF4-FFF2-40B4-BE49-F238E27FC236}">
                      <a16:creationId xmlns:a16="http://schemas.microsoft.com/office/drawing/2014/main" id="{152C96F4-B8AB-4D76-B4B3-F10C5D6788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3" name="กล่องข้อความ 8">
              <a:extLst>
                <a:ext uri="{FF2B5EF4-FFF2-40B4-BE49-F238E27FC236}">
                  <a16:creationId xmlns:a16="http://schemas.microsoft.com/office/drawing/2014/main" id="{53E5E134-CBF8-4FBE-BB4E-9F3BF254E74C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B58BCC43-79F2-4843-8952-BE68B26555E0}"/>
              </a:ext>
            </a:extLst>
          </p:cNvPr>
          <p:cNvSpPr txBox="1"/>
          <p:nvPr/>
        </p:nvSpPr>
        <p:spPr>
          <a:xfrm>
            <a:off x="717060" y="55412"/>
            <a:ext cx="62948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(ระบบ </a:t>
            </a:r>
            <a:r>
              <a:rPr lang="en-US" dirty="0" err="1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Krungthai</a:t>
            </a:r>
            <a:r>
              <a:rPr lang="en-US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Corporate Online</a:t>
            </a:r>
            <a:r>
              <a:rPr lang="th-TH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</a:t>
            </a:r>
            <a:endParaRPr lang="th-TH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189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7" name="ตัวแทนเนื้อหา 2"/>
          <p:cNvSpPr txBox="1">
            <a:spLocks/>
          </p:cNvSpPr>
          <p:nvPr/>
        </p:nvSpPr>
        <p:spPr>
          <a:xfrm>
            <a:off x="643019" y="1327963"/>
            <a:ext cx="11072495" cy="4332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th-TH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เป็นการประชุม ผ่านระบบวีดิทัศน์ทางไกล (</a:t>
            </a:r>
            <a:r>
              <a:rPr lang="en-US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Video Conference</a:t>
            </a: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 </a:t>
            </a:r>
            <a:b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ครั้งที่ 4/2566     </a:t>
            </a: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เมื่อวันที่ </a:t>
            </a:r>
            <a:r>
              <a:rPr lang="th-TH" sz="2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ศุกร์ที่ 21 เมษายน 2566</a:t>
            </a:r>
            <a:b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โดย สกส. ได้ส่งข้อมูลการประชุมในเว็บไซต์กองทุนพัฒนาบทบาทสตรี </a:t>
            </a: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เว็บไซต์</a:t>
            </a:r>
            <a:r>
              <a:rPr lang="en-US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  <a:hlinkClick r:id="rId7"/>
              </a:rPr>
              <a:t>http://womenfund.in.th/</a:t>
            </a:r>
            <a:r>
              <a:rPr lang="th-TH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แบนเนอร์ </a:t>
            </a:r>
            <a:r>
              <a:rPr lang="en-US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“</a:t>
            </a:r>
            <a:r>
              <a:rPr lang="th-TH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การประชุมเร่งรัด กำกับ ติดตามฯ</a:t>
            </a:r>
            <a:r>
              <a:rPr lang="en-US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”</a:t>
            </a:r>
            <a:endParaRPr lang="th-TH" sz="24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endParaRPr lang="th-TH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th-TH" dirty="0"/>
          </a:p>
        </p:txBody>
      </p:sp>
      <p:grpSp>
        <p:nvGrpSpPr>
          <p:cNvPr id="49" name="Group 48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50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5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5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7493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1"/>
          <p:cNvSpPr/>
          <p:nvPr/>
        </p:nvSpPr>
        <p:spPr>
          <a:xfrm>
            <a:off x="0" y="544441"/>
            <a:ext cx="12192000" cy="30339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h-TH" sz="3200" b="1" dirty="0">
              <a:solidFill>
                <a:schemeClr val="bg1"/>
              </a:solidFill>
              <a:effectLst/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  <a:p>
            <a:pPr algn="ctr"/>
            <a:r>
              <a:rPr lang="th-TH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3. การเตรียมความพร้อมนำเข้าข้อมูล</a:t>
            </a:r>
            <a:br>
              <a:rPr lang="th-TH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เงินรับรอตรวจสอบ</a:t>
            </a:r>
            <a:r>
              <a:rPr lang="th-TH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และ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เงินรับชำระเกิน </a:t>
            </a:r>
            <a:b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เข้าระบบบัญชีการเงิน และระบบโปรแกรมทะเบียนลูกหนี้ </a:t>
            </a:r>
            <a:br>
              <a:rPr lang="th-TH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กองทุนพัฒนาบทบาทสตรี</a:t>
            </a:r>
            <a:endParaRPr lang="th-TH" sz="4000" b="1" dirty="0">
              <a:solidFill>
                <a:schemeClr val="bg1"/>
              </a:solidFill>
              <a:effectLst/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solidFill>
                <a:schemeClr val="bg1"/>
              </a:solidFill>
              <a:effectLst/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8D3ADB44-1B1D-48A1-84C5-19E712886AE9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F278FED6-5CE8-4C4F-8A47-8ADF3F0A2C9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6" name="กลุ่ม 15">
                <a:extLst>
                  <a:ext uri="{FF2B5EF4-FFF2-40B4-BE49-F238E27FC236}">
                    <a16:creationId xmlns:a16="http://schemas.microsoft.com/office/drawing/2014/main" id="{9942C4A2-B624-4243-9E93-3AB2724802EB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5" name="รูปห้าเหลี่ยม 43">
                  <a:extLst>
                    <a:ext uri="{FF2B5EF4-FFF2-40B4-BE49-F238E27FC236}">
                      <a16:creationId xmlns:a16="http://schemas.microsoft.com/office/drawing/2014/main" id="{A3763EC6-3384-4995-86BE-2C5D431F45F6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6" name="รูปห้าเหลี่ยม 44">
                  <a:extLst>
                    <a:ext uri="{FF2B5EF4-FFF2-40B4-BE49-F238E27FC236}">
                      <a16:creationId xmlns:a16="http://schemas.microsoft.com/office/drawing/2014/main" id="{9305FAD3-DFC4-45FD-8573-FABCDB52052B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7" name="กลุ่ม 16">
                <a:extLst>
                  <a:ext uri="{FF2B5EF4-FFF2-40B4-BE49-F238E27FC236}">
                    <a16:creationId xmlns:a16="http://schemas.microsoft.com/office/drawing/2014/main" id="{1E4B69BB-EA2A-47C3-8F64-568994B93BB3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8" name="กลุ่ม 17">
                  <a:extLst>
                    <a:ext uri="{FF2B5EF4-FFF2-40B4-BE49-F238E27FC236}">
                      <a16:creationId xmlns:a16="http://schemas.microsoft.com/office/drawing/2014/main" id="{3CB96280-6E2B-4A8E-BC9F-FC81725A496A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0" name="Picture 23">
                    <a:extLst>
                      <a:ext uri="{FF2B5EF4-FFF2-40B4-BE49-F238E27FC236}">
                        <a16:creationId xmlns:a16="http://schemas.microsoft.com/office/drawing/2014/main" id="{924FE25C-F824-4C48-9A1F-979AED238A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4">
                    <a:extLst>
                      <a:ext uri="{FF2B5EF4-FFF2-40B4-BE49-F238E27FC236}">
                        <a16:creationId xmlns:a16="http://schemas.microsoft.com/office/drawing/2014/main" id="{A5522A2D-F317-4589-A8B0-CECCD1C41C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กลุ่ม 21">
                    <a:extLst>
                      <a:ext uri="{FF2B5EF4-FFF2-40B4-BE49-F238E27FC236}">
                        <a16:creationId xmlns:a16="http://schemas.microsoft.com/office/drawing/2014/main" id="{7761D6D1-7F98-44D3-99CA-E21A5790A692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3" name="Picture 35">
                      <a:extLst>
                        <a:ext uri="{FF2B5EF4-FFF2-40B4-BE49-F238E27FC236}">
                          <a16:creationId xmlns:a16="http://schemas.microsoft.com/office/drawing/2014/main" id="{450574E3-AC25-4115-8AF5-2E197ABF540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36">
                      <a:extLst>
                        <a:ext uri="{FF2B5EF4-FFF2-40B4-BE49-F238E27FC236}">
                          <a16:creationId xmlns:a16="http://schemas.microsoft.com/office/drawing/2014/main" id="{E62F25BD-BA29-4561-A64C-0567289F491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9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46237A42-3553-456D-ACE9-BD198427C5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F4F18B3D-FACB-4F1D-94F2-1983053DAF83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27" name="Group 45">
            <a:extLst>
              <a:ext uri="{FF2B5EF4-FFF2-40B4-BE49-F238E27FC236}">
                <a16:creationId xmlns:a16="http://schemas.microsoft.com/office/drawing/2014/main" id="{5289D976-1718-4D51-AD90-2ED4C304D37B}"/>
              </a:ext>
            </a:extLst>
          </p:cNvPr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28" name="Group 70">
              <a:extLst>
                <a:ext uri="{FF2B5EF4-FFF2-40B4-BE49-F238E27FC236}">
                  <a16:creationId xmlns:a16="http://schemas.microsoft.com/office/drawing/2014/main" id="{2EA38228-0D4D-475B-8AC2-5B265472B4D9}"/>
                </a:ext>
              </a:extLst>
            </p:cNvPr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0" name="กลุ่ม 52">
                <a:extLst>
                  <a:ext uri="{FF2B5EF4-FFF2-40B4-BE49-F238E27FC236}">
                    <a16:creationId xmlns:a16="http://schemas.microsoft.com/office/drawing/2014/main" id="{820A8C1E-32DD-4E7C-8AAD-D95155CEF1A8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34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738F39D9-51CE-4712-B961-C2E70807FCFC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5" name="สี่เหลี่ยมผืนผ้า 47">
                  <a:extLst>
                    <a:ext uri="{FF2B5EF4-FFF2-40B4-BE49-F238E27FC236}">
                      <a16:creationId xmlns:a16="http://schemas.microsoft.com/office/drawing/2014/main" id="{0C628554-4281-48AC-940E-8EDF1E63B0E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6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5AAF0FCA-CF80-4BB2-B1A4-FE98D39D890D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7" name="สี่เหลี่ยมผืนผ้า 3">
                  <a:extLst>
                    <a:ext uri="{FF2B5EF4-FFF2-40B4-BE49-F238E27FC236}">
                      <a16:creationId xmlns:a16="http://schemas.microsoft.com/office/drawing/2014/main" id="{0B021868-8BC7-428B-9B1F-BAD42184AB21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31" name="กลุ่ม 9">
                <a:extLst>
                  <a:ext uri="{FF2B5EF4-FFF2-40B4-BE49-F238E27FC236}">
                    <a16:creationId xmlns:a16="http://schemas.microsoft.com/office/drawing/2014/main" id="{20AEA515-1F57-49EE-B547-A0A077BE776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2" name="วงรี 13">
                  <a:extLst>
                    <a:ext uri="{FF2B5EF4-FFF2-40B4-BE49-F238E27FC236}">
                      <a16:creationId xmlns:a16="http://schemas.microsoft.com/office/drawing/2014/main" id="{4E156049-0385-4989-BAE6-2092ED6E6CFC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33" name="รูปภาพ 65">
                  <a:extLst>
                    <a:ext uri="{FF2B5EF4-FFF2-40B4-BE49-F238E27FC236}">
                      <a16:creationId xmlns:a16="http://schemas.microsoft.com/office/drawing/2014/main" id="{AB0702E2-8EDE-4675-A7FE-64BE6489FC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29" name="กล่องข้อความ 8">
              <a:extLst>
                <a:ext uri="{FF2B5EF4-FFF2-40B4-BE49-F238E27FC236}">
                  <a16:creationId xmlns:a16="http://schemas.microsoft.com/office/drawing/2014/main" id="{302C2ACF-0AAE-459A-8845-4D31AE463833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9565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625122" y="1897969"/>
          <a:ext cx="8128000" cy="222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2547409" y="1893804"/>
            <a:ext cx="3386667" cy="59831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เงินรับรอตรวจสอบ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628298" y="4496446"/>
          <a:ext cx="8128000" cy="223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2581276" y="4513382"/>
            <a:ext cx="3386667" cy="59831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เงินรับชำระเกิน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77587" y="2236392"/>
            <a:ext cx="2054577" cy="733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รายงานการเงิน (ทะเบียนคุม)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94291" y="2328867"/>
            <a:ext cx="2054577" cy="733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SARA</a:t>
            </a:r>
            <a:endParaRPr lang="th-TH" sz="1600" b="1" dirty="0">
              <a:solidFill>
                <a:schemeClr val="tx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382455" y="2328868"/>
            <a:ext cx="2054577" cy="733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ผลต่าง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39611" y="4812538"/>
            <a:ext cx="2054577" cy="733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รายงานการเงิน (ทะเบียนคุม)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699932" y="4963202"/>
            <a:ext cx="2054577" cy="733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SARA</a:t>
            </a:r>
            <a:endParaRPr lang="th-TH" sz="1600" b="1" dirty="0">
              <a:solidFill>
                <a:schemeClr val="tx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84055" y="4963202"/>
            <a:ext cx="2054577" cy="733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ผลต่าง</a:t>
            </a:r>
          </a:p>
        </p:txBody>
      </p:sp>
      <p:graphicFrame>
        <p:nvGraphicFramePr>
          <p:cNvPr id="18" name="Diagram 17"/>
          <p:cNvGraphicFramePr/>
          <p:nvPr/>
        </p:nvGraphicFramePr>
        <p:xfrm>
          <a:off x="8360129" y="3180502"/>
          <a:ext cx="3982153" cy="3331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8947856" y="4952827"/>
            <a:ext cx="2788356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198413" y="988264"/>
            <a:ext cx="8534399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ณ วันที่ 30 กันยายน 2566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465483" y="2009399"/>
            <a:ext cx="2054577" cy="733777"/>
          </a:xfrm>
          <a:prstGeom prst="roundRect">
            <a:avLst/>
          </a:prstGeom>
          <a:noFill/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รายงานการเงิน </a:t>
            </a:r>
            <a:r>
              <a:rPr lang="th-TH" sz="1800" dirty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(ทะเบียนคุม)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465482" y="924886"/>
            <a:ext cx="2054577" cy="733777"/>
          </a:xfrm>
          <a:prstGeom prst="roundRect">
            <a:avLst/>
          </a:prstGeom>
          <a:noFill/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SARA</a:t>
            </a:r>
            <a:endParaRPr lang="th-TH" b="1" dirty="0">
              <a:solidFill>
                <a:schemeClr val="tx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8" name="Equal 27"/>
          <p:cNvSpPr/>
          <p:nvPr/>
        </p:nvSpPr>
        <p:spPr>
          <a:xfrm>
            <a:off x="10206566" y="1661367"/>
            <a:ext cx="619477" cy="372874"/>
          </a:xfrm>
          <a:prstGeom prst="mathEqual">
            <a:avLst/>
          </a:prstGeom>
          <a:solidFill>
            <a:srgbClr val="FF99F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10242320" y="2673177"/>
            <a:ext cx="504700" cy="484747"/>
          </a:xfrm>
          <a:prstGeom prst="downArrow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Wave 31"/>
          <p:cNvSpPr/>
          <p:nvPr/>
        </p:nvSpPr>
        <p:spPr>
          <a:xfrm>
            <a:off x="5358343" y="3505551"/>
            <a:ext cx="1219200" cy="602130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  <a:hlinkClick r:id="rId19" action="ppaction://hlinkfile"/>
              </a:rPr>
              <a:t>ไฟล์แนบ 3</a:t>
            </a:r>
            <a:endParaRPr lang="th-TH" sz="1600" dirty="0">
              <a:solidFill>
                <a:schemeClr val="tx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34" name="Wave 33"/>
          <p:cNvSpPr/>
          <p:nvPr/>
        </p:nvSpPr>
        <p:spPr>
          <a:xfrm>
            <a:off x="7329553" y="6173612"/>
            <a:ext cx="1219200" cy="602130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  <a:hlinkClick r:id="rId20" action="ppaction://hlinkfile"/>
              </a:rPr>
              <a:t>ไฟล์แนบ 4</a:t>
            </a:r>
            <a:endParaRPr lang="th-TH" sz="1600" dirty="0">
              <a:solidFill>
                <a:schemeClr val="tx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DC6B3558-A91D-46BE-BB86-CBF613C32889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5" name="กลุ่ม 34">
              <a:extLst>
                <a:ext uri="{FF2B5EF4-FFF2-40B4-BE49-F238E27FC236}">
                  <a16:creationId xmlns:a16="http://schemas.microsoft.com/office/drawing/2014/main" id="{00619B87-763E-4ABB-A831-F70A438E4371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7" name="กลุ่ม 36">
                <a:extLst>
                  <a:ext uri="{FF2B5EF4-FFF2-40B4-BE49-F238E27FC236}">
                    <a16:creationId xmlns:a16="http://schemas.microsoft.com/office/drawing/2014/main" id="{C3AA62CB-7ECF-4431-B389-E252407769B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6" name="รูปห้าเหลี่ยม 43">
                  <a:extLst>
                    <a:ext uri="{FF2B5EF4-FFF2-40B4-BE49-F238E27FC236}">
                      <a16:creationId xmlns:a16="http://schemas.microsoft.com/office/drawing/2014/main" id="{A6790D36-2223-48B9-8FFD-08CFE7558ABD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47" name="รูปห้าเหลี่ยม 44">
                  <a:extLst>
                    <a:ext uri="{FF2B5EF4-FFF2-40B4-BE49-F238E27FC236}">
                      <a16:creationId xmlns:a16="http://schemas.microsoft.com/office/drawing/2014/main" id="{7C6F715E-4E5E-4BC2-A295-154D0BEE7E5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38" name="กลุ่ม 37">
                <a:extLst>
                  <a:ext uri="{FF2B5EF4-FFF2-40B4-BE49-F238E27FC236}">
                    <a16:creationId xmlns:a16="http://schemas.microsoft.com/office/drawing/2014/main" id="{98E81758-BB44-4F06-B9BE-BE26AC16616B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9" name="กลุ่ม 38">
                  <a:extLst>
                    <a:ext uri="{FF2B5EF4-FFF2-40B4-BE49-F238E27FC236}">
                      <a16:creationId xmlns:a16="http://schemas.microsoft.com/office/drawing/2014/main" id="{1A841075-BE89-4D45-8D38-14DA864ECB4B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1" name="Picture 23">
                    <a:extLst>
                      <a:ext uri="{FF2B5EF4-FFF2-40B4-BE49-F238E27FC236}">
                        <a16:creationId xmlns:a16="http://schemas.microsoft.com/office/drawing/2014/main" id="{98EEA8BC-D046-440B-95AE-3E85BD5AAB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24">
                    <a:extLst>
                      <a:ext uri="{FF2B5EF4-FFF2-40B4-BE49-F238E27FC236}">
                        <a16:creationId xmlns:a16="http://schemas.microsoft.com/office/drawing/2014/main" id="{2672D674-4D32-4BB2-821C-1E86FF26A87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3" name="กลุ่ม 42">
                    <a:extLst>
                      <a:ext uri="{FF2B5EF4-FFF2-40B4-BE49-F238E27FC236}">
                        <a16:creationId xmlns:a16="http://schemas.microsoft.com/office/drawing/2014/main" id="{51A47980-D574-48B3-9D7B-B13CB377024C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4" name="Picture 35">
                      <a:extLst>
                        <a:ext uri="{FF2B5EF4-FFF2-40B4-BE49-F238E27FC236}">
                          <a16:creationId xmlns:a16="http://schemas.microsoft.com/office/drawing/2014/main" id="{222AD01C-39FF-4072-8858-C5400AACCEC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" name="Picture 36">
                      <a:extLst>
                        <a:ext uri="{FF2B5EF4-FFF2-40B4-BE49-F238E27FC236}">
                          <a16:creationId xmlns:a16="http://schemas.microsoft.com/office/drawing/2014/main" id="{A570F42E-5295-4F24-8227-2DEECE60A28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0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B044A6E-62DF-42E0-954E-554E9A85B2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23128FF8-1B79-48BE-8D01-2950B1EAAADE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48" name="Group 45">
            <a:extLst>
              <a:ext uri="{FF2B5EF4-FFF2-40B4-BE49-F238E27FC236}">
                <a16:creationId xmlns:a16="http://schemas.microsoft.com/office/drawing/2014/main" id="{9D719E79-A8FE-4296-8AF7-37752F769CC3}"/>
              </a:ext>
            </a:extLst>
          </p:cNvPr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49" name="Group 70">
              <a:extLst>
                <a:ext uri="{FF2B5EF4-FFF2-40B4-BE49-F238E27FC236}">
                  <a16:creationId xmlns:a16="http://schemas.microsoft.com/office/drawing/2014/main" id="{31C592EB-DBD3-4311-8F48-E627B0D4B934}"/>
                </a:ext>
              </a:extLst>
            </p:cNvPr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1" name="กลุ่ม 52">
                <a:extLst>
                  <a:ext uri="{FF2B5EF4-FFF2-40B4-BE49-F238E27FC236}">
                    <a16:creationId xmlns:a16="http://schemas.microsoft.com/office/drawing/2014/main" id="{8025BC7D-1734-4E96-BD45-0181BD2BA0EC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1DD26201-6632-4E8F-AA5C-9238E6A7752F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สี่เหลี่ยมผืนผ้า 47">
                  <a:extLst>
                    <a:ext uri="{FF2B5EF4-FFF2-40B4-BE49-F238E27FC236}">
                      <a16:creationId xmlns:a16="http://schemas.microsoft.com/office/drawing/2014/main" id="{8D9B82D9-A317-4AB8-BE91-53DB565AFC2A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D8DACB85-2E7E-450A-AA76-EFAF911E9F20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สี่เหลี่ยมผืนผ้า 3">
                  <a:extLst>
                    <a:ext uri="{FF2B5EF4-FFF2-40B4-BE49-F238E27FC236}">
                      <a16:creationId xmlns:a16="http://schemas.microsoft.com/office/drawing/2014/main" id="{FD0CDECA-76F2-47C7-A3E9-08CBCEB50BFC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52" name="กลุ่ม 9">
                <a:extLst>
                  <a:ext uri="{FF2B5EF4-FFF2-40B4-BE49-F238E27FC236}">
                    <a16:creationId xmlns:a16="http://schemas.microsoft.com/office/drawing/2014/main" id="{8B5B5E33-0294-4BEA-9DB7-B73F981A816A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3" name="วงรี 13">
                  <a:extLst>
                    <a:ext uri="{FF2B5EF4-FFF2-40B4-BE49-F238E27FC236}">
                      <a16:creationId xmlns:a16="http://schemas.microsoft.com/office/drawing/2014/main" id="{8E20AE86-CC44-456E-A154-9D05EC271AF9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54" name="รูปภาพ 65">
                  <a:extLst>
                    <a:ext uri="{FF2B5EF4-FFF2-40B4-BE49-F238E27FC236}">
                      <a16:creationId xmlns:a16="http://schemas.microsoft.com/office/drawing/2014/main" id="{F70664D6-68A8-4C5A-B8FA-6F4A2EDF41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0" name="กล่องข้อความ 8">
              <a:extLst>
                <a:ext uri="{FF2B5EF4-FFF2-40B4-BE49-F238E27FC236}">
                  <a16:creationId xmlns:a16="http://schemas.microsoft.com/office/drawing/2014/main" id="{5522A4A3-55F7-452E-987C-F9EBAA7DAB89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2511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1093"/>
            <a:ext cx="10515600" cy="4351338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th-TH" sz="24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บันทึก</a:t>
            </a:r>
            <a:r>
              <a:rPr lang="th-TH" sz="2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รายละเอียด</a:t>
            </a:r>
            <a:r>
              <a:rPr lang="th-TH" sz="2400" u="sng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เงินรับรอตรวจสอบ</a:t>
            </a:r>
            <a:r>
              <a:rPr lang="th-TH" sz="2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และ</a:t>
            </a:r>
            <a:r>
              <a:rPr lang="th-TH" sz="2400" u="sng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เงินรับชำระเกิน </a:t>
            </a:r>
            <a:r>
              <a:rPr lang="th-TH" sz="24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ในระบบ </a:t>
            </a:r>
            <a:r>
              <a:rPr lang="en-US" sz="24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SARA </a:t>
            </a:r>
            <a:r>
              <a:rPr lang="th-TH" sz="2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ให้</a:t>
            </a:r>
            <a:r>
              <a:rPr lang="th-TH" sz="2400" u="sng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ตรงกับ ทะเบียนคุ</a:t>
            </a:r>
            <a:r>
              <a:rPr lang="th-TH" sz="2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ม </a:t>
            </a:r>
            <a:r>
              <a:rPr lang="th-TH" sz="24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(30 มิ.ย. 66)</a:t>
            </a:r>
            <a:endParaRPr lang="th-TH" sz="24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514350" indent="-514350">
              <a:buAutoNum type="arabicPeriod"/>
            </a:pPr>
            <a:endParaRPr lang="th-TH" sz="24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514350" indent="-514350">
              <a:buAutoNum type="arabicPeriod"/>
            </a:pPr>
            <a:r>
              <a:rPr lang="th-TH" sz="24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รายงานผล </a:t>
            </a:r>
            <a:r>
              <a:rPr lang="th-TH" sz="2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เงินรับรอตรวจสอบ และ เงินรับชำระเกิน </a:t>
            </a:r>
            <a:r>
              <a:rPr lang="th-TH" sz="24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ต่อ อกส.จ. </a:t>
            </a:r>
            <a:r>
              <a:rPr lang="th-TH" sz="2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เพื่อทราบ และเห็นชอบให้ยืนยันยอดเงินรับรอตรวจสอบ และ เงินรับชำระเกิน ส่งกรมการพัฒนาชุมชน</a:t>
            </a:r>
          </a:p>
          <a:p>
            <a:pPr marL="514350" indent="-514350">
              <a:buAutoNum type="arabicPeriod"/>
            </a:pPr>
            <a:endParaRPr lang="th-TH" sz="24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514350" indent="-514350">
              <a:buAutoNum type="arabicPeriod"/>
            </a:pPr>
            <a:r>
              <a:rPr lang="th-TH" sz="24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ส่ง</a:t>
            </a:r>
            <a:r>
              <a:rPr lang="th-TH" sz="2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กรมการพัฒนาชุมชน </a:t>
            </a:r>
            <a:r>
              <a:rPr lang="th-TH" sz="24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(21 ก.ค. 66)</a:t>
            </a:r>
            <a:endParaRPr lang="th-TH" sz="24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0" indent="0">
              <a:buNone/>
            </a:pPr>
            <a:r>
              <a:rPr lang="th-TH" sz="2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1) สำเนารายงานการประชุมตามข้อ 2</a:t>
            </a:r>
          </a:p>
          <a:p>
            <a:pPr marL="0" indent="0">
              <a:buNone/>
            </a:pPr>
            <a:r>
              <a:rPr lang="th-TH" sz="2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2) ไฟล์ </a:t>
            </a:r>
            <a:r>
              <a:rPr lang="en-US" sz="2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Excel </a:t>
            </a:r>
            <a:r>
              <a:rPr lang="th-TH" sz="2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ทะเบียนคุมฯ และ ไฟล์ </a:t>
            </a:r>
            <a:r>
              <a:rPr lang="en-US" sz="2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Excel </a:t>
            </a:r>
            <a:r>
              <a:rPr lang="th-TH" sz="2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จากระบบ </a:t>
            </a:r>
            <a:r>
              <a:rPr lang="en-US" sz="2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SARA</a:t>
            </a:r>
          </a:p>
          <a:p>
            <a:pPr marL="0" indent="0">
              <a:buNone/>
            </a:pPr>
            <a:r>
              <a:rPr lang="en-US" sz="2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3</a:t>
            </a:r>
            <a:r>
              <a:rPr lang="th-TH" sz="2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 </a:t>
            </a:r>
            <a:r>
              <a:rPr lang="th-TH" sz="24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กรณีมีการปรับปรุงแก้ไข</a:t>
            </a:r>
            <a:r>
              <a:rPr lang="th-TH" sz="2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ยอดเงินรับรอตรวจสอบ หรือ เงินรับชำระเกิน ให้แนบหลักฐานเอกสารประกอบการปรับปรุงแก้ไขมาด้วย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62377" y="124178"/>
            <a:ext cx="3903134" cy="1601435"/>
          </a:xfrm>
          <a:prstGeom prst="rightArrow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ให้ดำเนินการ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263B897A-EB9D-4491-A30F-CEC550A8AEBC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41F0CF45-4A97-4209-B52F-F57CCC771755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8" name="กลุ่ม 7">
                <a:extLst>
                  <a:ext uri="{FF2B5EF4-FFF2-40B4-BE49-F238E27FC236}">
                    <a16:creationId xmlns:a16="http://schemas.microsoft.com/office/drawing/2014/main" id="{EFCA4F8B-5D8C-43EF-B77B-22238779221F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17" name="รูปห้าเหลี่ยม 43">
                  <a:extLst>
                    <a:ext uri="{FF2B5EF4-FFF2-40B4-BE49-F238E27FC236}">
                      <a16:creationId xmlns:a16="http://schemas.microsoft.com/office/drawing/2014/main" id="{D86C90F1-3FEF-4CD8-AECF-98E945BBA5CB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18" name="รูปห้าเหลี่ยม 44">
                  <a:extLst>
                    <a:ext uri="{FF2B5EF4-FFF2-40B4-BE49-F238E27FC236}">
                      <a16:creationId xmlns:a16="http://schemas.microsoft.com/office/drawing/2014/main" id="{BBC7D4BA-DD30-432A-8E50-B09CEF56A2F5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9" name="กลุ่ม 8">
                <a:extLst>
                  <a:ext uri="{FF2B5EF4-FFF2-40B4-BE49-F238E27FC236}">
                    <a16:creationId xmlns:a16="http://schemas.microsoft.com/office/drawing/2014/main" id="{8AD59CA8-0C63-40E9-93B1-6DB9BDFB3E1A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0" name="กลุ่ม 9">
                  <a:extLst>
                    <a:ext uri="{FF2B5EF4-FFF2-40B4-BE49-F238E27FC236}">
                      <a16:creationId xmlns:a16="http://schemas.microsoft.com/office/drawing/2014/main" id="{52C846FF-F7FC-42D0-9B11-AFFA1C077E06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2" name="Picture 23">
                    <a:extLst>
                      <a:ext uri="{FF2B5EF4-FFF2-40B4-BE49-F238E27FC236}">
                        <a16:creationId xmlns:a16="http://schemas.microsoft.com/office/drawing/2014/main" id="{4E276BF4-9A66-4420-B4E3-5721A04EF7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24">
                    <a:extLst>
                      <a:ext uri="{FF2B5EF4-FFF2-40B4-BE49-F238E27FC236}">
                        <a16:creationId xmlns:a16="http://schemas.microsoft.com/office/drawing/2014/main" id="{1C413B0A-17AD-477D-BF21-5A0BBF4ED17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4" name="กลุ่ม 13">
                    <a:extLst>
                      <a:ext uri="{FF2B5EF4-FFF2-40B4-BE49-F238E27FC236}">
                        <a16:creationId xmlns:a16="http://schemas.microsoft.com/office/drawing/2014/main" id="{A5BD4188-68B4-4792-8C9B-5F02E7ED29D2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5" name="Picture 35">
                      <a:extLst>
                        <a:ext uri="{FF2B5EF4-FFF2-40B4-BE49-F238E27FC236}">
                          <a16:creationId xmlns:a16="http://schemas.microsoft.com/office/drawing/2014/main" id="{4E66EEA7-48E1-4398-9D0D-C1BCD28308C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Picture 36">
                      <a:extLst>
                        <a:ext uri="{FF2B5EF4-FFF2-40B4-BE49-F238E27FC236}">
                          <a16:creationId xmlns:a16="http://schemas.microsoft.com/office/drawing/2014/main" id="{B0E77C71-B7F5-4626-A674-859825966AF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1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BA0C64BD-6D11-4876-B47F-BA6B5B039E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778B790-BC66-4842-8E8E-626622A897C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19" name="Group 45">
            <a:extLst>
              <a:ext uri="{FF2B5EF4-FFF2-40B4-BE49-F238E27FC236}">
                <a16:creationId xmlns:a16="http://schemas.microsoft.com/office/drawing/2014/main" id="{9549F154-4D59-414C-A932-862D0BDA754B}"/>
              </a:ext>
            </a:extLst>
          </p:cNvPr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20" name="Group 70">
              <a:extLst>
                <a:ext uri="{FF2B5EF4-FFF2-40B4-BE49-F238E27FC236}">
                  <a16:creationId xmlns:a16="http://schemas.microsoft.com/office/drawing/2014/main" id="{960B21E9-F80A-4389-8353-B9FD5FC14BC1}"/>
                </a:ext>
              </a:extLst>
            </p:cNvPr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22" name="กลุ่ม 52">
                <a:extLst>
                  <a:ext uri="{FF2B5EF4-FFF2-40B4-BE49-F238E27FC236}">
                    <a16:creationId xmlns:a16="http://schemas.microsoft.com/office/drawing/2014/main" id="{3D21A746-8254-4201-8908-BA2F83852FF8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2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B80FC399-C7F5-4EFE-A79F-6E9A593047A4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7" name="สี่เหลี่ยมผืนผ้า 47">
                  <a:extLst>
                    <a:ext uri="{FF2B5EF4-FFF2-40B4-BE49-F238E27FC236}">
                      <a16:creationId xmlns:a16="http://schemas.microsoft.com/office/drawing/2014/main" id="{3A36AEC0-D885-43C5-A5E9-BCA1B66F18F5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49B619C2-FB92-4F08-B06A-7B1DD415BB17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9" name="สี่เหลี่ยมผืนผ้า 3">
                  <a:extLst>
                    <a:ext uri="{FF2B5EF4-FFF2-40B4-BE49-F238E27FC236}">
                      <a16:creationId xmlns:a16="http://schemas.microsoft.com/office/drawing/2014/main" id="{F6550849-0646-4215-B8FD-75CDED147A68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23" name="กลุ่ม 9">
                <a:extLst>
                  <a:ext uri="{FF2B5EF4-FFF2-40B4-BE49-F238E27FC236}">
                    <a16:creationId xmlns:a16="http://schemas.microsoft.com/office/drawing/2014/main" id="{424398BF-09F3-43DC-8325-7F4F44E04FE4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24" name="วงรี 13">
                  <a:extLst>
                    <a:ext uri="{FF2B5EF4-FFF2-40B4-BE49-F238E27FC236}">
                      <a16:creationId xmlns:a16="http://schemas.microsoft.com/office/drawing/2014/main" id="{80EDE5F2-B957-430F-B348-9FE5EABD2F82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25" name="รูปภาพ 65">
                  <a:extLst>
                    <a:ext uri="{FF2B5EF4-FFF2-40B4-BE49-F238E27FC236}">
                      <a16:creationId xmlns:a16="http://schemas.microsoft.com/office/drawing/2014/main" id="{7F5578E5-D9F3-4AB9-81A8-6976EF6253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21" name="กล่องข้อความ 8">
              <a:extLst>
                <a:ext uri="{FF2B5EF4-FFF2-40B4-BE49-F238E27FC236}">
                  <a16:creationId xmlns:a16="http://schemas.microsoft.com/office/drawing/2014/main" id="{53AE0A7D-E8F4-48BA-B9B7-0E75BE9B8ABF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5459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712101E-D7FB-4618-9E74-9B99947A1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630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66926137-0126-4E47-896B-0D437619F37D}"/>
              </a:ext>
            </a:extLst>
          </p:cNvPr>
          <p:cNvGrpSpPr/>
          <p:nvPr/>
        </p:nvGrpSpPr>
        <p:grpSpPr>
          <a:xfrm>
            <a:off x="3371" y="2154730"/>
            <a:ext cx="12192000" cy="2561838"/>
            <a:chOff x="-108520" y="-239947"/>
            <a:chExt cx="9367538" cy="593277"/>
          </a:xfrm>
        </p:grpSpPr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CB13082C-5C69-4EA5-B57F-E8867CDABCC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A37E6FA1-92CD-49C7-8180-6777D26477C6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0DB1F266-B6CE-4A44-B84D-B57A1A6B88F0}"/>
              </a:ext>
            </a:extLst>
          </p:cNvPr>
          <p:cNvSpPr/>
          <p:nvPr/>
        </p:nvSpPr>
        <p:spPr>
          <a:xfrm>
            <a:off x="316614" y="2989208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3200" b="1" dirty="0">
                <a:solidFill>
                  <a:schemeClr val="bg1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4.2 </a:t>
            </a:r>
            <a:r>
              <a:rPr lang="th-TH" sz="32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แนวทางการตรวจสอบข้อมูลลูกหนี้กองทุนพัฒนาบทบาทสตรี </a:t>
            </a:r>
            <a:endParaRPr lang="th-TH" sz="3200" dirty="0"/>
          </a:p>
          <a:p>
            <a:pPr algn="ctr">
              <a:lnSpc>
                <a:spcPct val="130000"/>
              </a:lnSpc>
            </a:pPr>
            <a:endParaRPr lang="th-TH" sz="32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8FBC74E7-40BB-4BCB-A936-6DE0822078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28FCCB86-66D9-4AEC-B18D-50567CB6D89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id="{4FCFE436-DBBD-42FD-A2E6-352E513DA9A4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3" name="กลุ่ม 12">
                <a:extLst>
                  <a:ext uri="{FF2B5EF4-FFF2-40B4-BE49-F238E27FC236}">
                    <a16:creationId xmlns:a16="http://schemas.microsoft.com/office/drawing/2014/main" id="{20B464C6-870E-4361-AD49-8D8D1DE65710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2" name="รูปห้าเหลี่ยม 35">
                  <a:extLst>
                    <a:ext uri="{FF2B5EF4-FFF2-40B4-BE49-F238E27FC236}">
                      <a16:creationId xmlns:a16="http://schemas.microsoft.com/office/drawing/2014/main" id="{A1406B46-CBFF-4153-89F4-167422EB395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3" name="รูปห้าเหลี่ยม 36">
                  <a:extLst>
                    <a:ext uri="{FF2B5EF4-FFF2-40B4-BE49-F238E27FC236}">
                      <a16:creationId xmlns:a16="http://schemas.microsoft.com/office/drawing/2014/main" id="{F63EFF07-1AEA-4138-ABCA-4373C94E8F1C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4" name="กลุ่ม 13">
                <a:extLst>
                  <a:ext uri="{FF2B5EF4-FFF2-40B4-BE49-F238E27FC236}">
                    <a16:creationId xmlns:a16="http://schemas.microsoft.com/office/drawing/2014/main" id="{23CACDA6-9AC8-49AD-8DCD-ABF17497CCDF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5" name="กลุ่ม 14">
                  <a:extLst>
                    <a:ext uri="{FF2B5EF4-FFF2-40B4-BE49-F238E27FC236}">
                      <a16:creationId xmlns:a16="http://schemas.microsoft.com/office/drawing/2014/main" id="{5127BF31-EFB9-4B25-908E-B5E8329D285E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7" name="Picture 23">
                    <a:extLst>
                      <a:ext uri="{FF2B5EF4-FFF2-40B4-BE49-F238E27FC236}">
                        <a16:creationId xmlns:a16="http://schemas.microsoft.com/office/drawing/2014/main" id="{DE903510-CC9E-4CD5-B222-187085556E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24">
                    <a:extLst>
                      <a:ext uri="{FF2B5EF4-FFF2-40B4-BE49-F238E27FC236}">
                        <a16:creationId xmlns:a16="http://schemas.microsoft.com/office/drawing/2014/main" id="{1118B231-04DF-4D4E-95D0-E4D0D7B66F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9" name="กลุ่ม 18">
                    <a:extLst>
                      <a:ext uri="{FF2B5EF4-FFF2-40B4-BE49-F238E27FC236}">
                        <a16:creationId xmlns:a16="http://schemas.microsoft.com/office/drawing/2014/main" id="{C9F46DBE-225D-42D4-9B4B-35EDBA853F83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0" name="Picture 35">
                      <a:extLst>
                        <a:ext uri="{FF2B5EF4-FFF2-40B4-BE49-F238E27FC236}">
                          <a16:creationId xmlns:a16="http://schemas.microsoft.com/office/drawing/2014/main" id="{EEBE5891-3EBE-4FF2-8D1D-0C0E9B012BA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1" name="Picture 36">
                      <a:extLst>
                        <a:ext uri="{FF2B5EF4-FFF2-40B4-BE49-F238E27FC236}">
                          <a16:creationId xmlns:a16="http://schemas.microsoft.com/office/drawing/2014/main" id="{12F6D402-26F4-440F-AEF4-C55926B3F09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35B17CFC-4EDA-4020-AB56-4EFA39AB373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C159983B-5AAB-4090-8379-B98AFC3D2883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48370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0738D9AD-8290-4BC8-88BE-0E226DAD7918}"/>
              </a:ext>
            </a:extLst>
          </p:cNvPr>
          <p:cNvGrpSpPr/>
          <p:nvPr/>
        </p:nvGrpSpPr>
        <p:grpSpPr>
          <a:xfrm>
            <a:off x="3814227" y="978863"/>
            <a:ext cx="6106541" cy="5154607"/>
            <a:chOff x="3276333" y="949433"/>
            <a:chExt cx="6106541" cy="5154607"/>
          </a:xfrm>
        </p:grpSpPr>
        <p:sp>
          <p:nvSpPr>
            <p:cNvPr id="30" name="รูปแบบอิสระ: รูปร่าง 29">
              <a:extLst>
                <a:ext uri="{FF2B5EF4-FFF2-40B4-BE49-F238E27FC236}">
                  <a16:creationId xmlns:a16="http://schemas.microsoft.com/office/drawing/2014/main" id="{430DCEC6-37E1-4206-8457-9DA950286F06}"/>
                </a:ext>
              </a:extLst>
            </p:cNvPr>
            <p:cNvSpPr/>
            <p:nvPr/>
          </p:nvSpPr>
          <p:spPr>
            <a:xfrm>
              <a:off x="5084158" y="949433"/>
              <a:ext cx="2482450" cy="1429923"/>
            </a:xfrm>
            <a:custGeom>
              <a:avLst/>
              <a:gdLst>
                <a:gd name="connsiteX0" fmla="*/ 0 w 2388784"/>
                <a:gd name="connsiteY0" fmla="*/ 223360 h 1340133"/>
                <a:gd name="connsiteX1" fmla="*/ 223360 w 2388784"/>
                <a:gd name="connsiteY1" fmla="*/ 0 h 1340133"/>
                <a:gd name="connsiteX2" fmla="*/ 2165424 w 2388784"/>
                <a:gd name="connsiteY2" fmla="*/ 0 h 1340133"/>
                <a:gd name="connsiteX3" fmla="*/ 2388784 w 2388784"/>
                <a:gd name="connsiteY3" fmla="*/ 223360 h 1340133"/>
                <a:gd name="connsiteX4" fmla="*/ 2388784 w 2388784"/>
                <a:gd name="connsiteY4" fmla="*/ 1116773 h 1340133"/>
                <a:gd name="connsiteX5" fmla="*/ 2165424 w 2388784"/>
                <a:gd name="connsiteY5" fmla="*/ 1340133 h 1340133"/>
                <a:gd name="connsiteX6" fmla="*/ 223360 w 2388784"/>
                <a:gd name="connsiteY6" fmla="*/ 1340133 h 1340133"/>
                <a:gd name="connsiteX7" fmla="*/ 0 w 2388784"/>
                <a:gd name="connsiteY7" fmla="*/ 1116773 h 1340133"/>
                <a:gd name="connsiteX8" fmla="*/ 0 w 2388784"/>
                <a:gd name="connsiteY8" fmla="*/ 223360 h 134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8784" h="1340133">
                  <a:moveTo>
                    <a:pt x="0" y="223360"/>
                  </a:moveTo>
                  <a:cubicBezTo>
                    <a:pt x="0" y="100002"/>
                    <a:pt x="100002" y="0"/>
                    <a:pt x="223360" y="0"/>
                  </a:cubicBezTo>
                  <a:lnTo>
                    <a:pt x="2165424" y="0"/>
                  </a:lnTo>
                  <a:cubicBezTo>
                    <a:pt x="2288782" y="0"/>
                    <a:pt x="2388784" y="100002"/>
                    <a:pt x="2388784" y="223360"/>
                  </a:cubicBezTo>
                  <a:lnTo>
                    <a:pt x="2388784" y="1116773"/>
                  </a:lnTo>
                  <a:cubicBezTo>
                    <a:pt x="2388784" y="1240131"/>
                    <a:pt x="2288782" y="1340133"/>
                    <a:pt x="2165424" y="1340133"/>
                  </a:cubicBezTo>
                  <a:lnTo>
                    <a:pt x="223360" y="1340133"/>
                  </a:lnTo>
                  <a:cubicBezTo>
                    <a:pt x="100002" y="1340133"/>
                    <a:pt x="0" y="1240131"/>
                    <a:pt x="0" y="1116773"/>
                  </a:cubicBezTo>
                  <a:lnTo>
                    <a:pt x="0" y="223360"/>
                  </a:lnTo>
                  <a:close/>
                </a:path>
              </a:pathLst>
            </a:custGeom>
            <a:solidFill>
              <a:srgbClr val="E5D1FA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380" tIns="126380" rIns="126380" bIns="1263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sz="1600" b="1" kern="1200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1. บริษัท </a:t>
              </a:r>
              <a:r>
                <a:rPr lang="en-US" sz="1600" b="1" kern="1200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Export </a:t>
              </a:r>
              <a:r>
                <a:rPr lang="th-TH" sz="1600" b="1" kern="1200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ข้อมูลจากฐานข้อมูลลูกหนี้ในระบบ </a:t>
              </a:r>
              <a:r>
                <a:rPr lang="en-US" sz="1600" b="1" kern="1200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SARA </a:t>
              </a:r>
              <a:r>
                <a:rPr lang="th-TH" sz="1600" b="1" kern="1200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ให้อยู่ในรูปแบบไฟล์ </a:t>
              </a:r>
              <a:r>
                <a:rPr lang="en-US" sz="1600" b="1" kern="1200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Excel </a:t>
              </a:r>
              <a:r>
                <a:rPr lang="th-TH" sz="1600" b="1" kern="1200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แยกจังหวัด</a:t>
              </a:r>
            </a:p>
          </p:txBody>
        </p:sp>
        <p:sp>
          <p:nvSpPr>
            <p:cNvPr id="31" name="รูปแบบอิสระ: รูปร่าง 30">
              <a:extLst>
                <a:ext uri="{FF2B5EF4-FFF2-40B4-BE49-F238E27FC236}">
                  <a16:creationId xmlns:a16="http://schemas.microsoft.com/office/drawing/2014/main" id="{26E9E585-AADA-42C2-ACB0-93E80ECF246D}"/>
                </a:ext>
              </a:extLst>
            </p:cNvPr>
            <p:cNvSpPr/>
            <p:nvPr/>
          </p:nvSpPr>
          <p:spPr>
            <a:xfrm>
              <a:off x="4160512" y="1709289"/>
              <a:ext cx="4236076" cy="42360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417697" y="445623"/>
                  </a:moveTo>
                  <a:arcTo wR="2118038" hR="2118038" stAng="18471081" swAng="638606"/>
                </a:path>
              </a:pathLst>
            </a:custGeom>
            <a:solidFill>
              <a:schemeClr val="accent1">
                <a:lumMod val="50000"/>
              </a:schemeClr>
            </a:solidFill>
            <a:ln w="38100">
              <a:tailEnd type="arrow"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th-TH" dirty="0"/>
            </a:p>
          </p:txBody>
        </p:sp>
        <p:sp>
          <p:nvSpPr>
            <p:cNvPr id="32" name="รูปแบบอิสระ: รูปร่าง 31">
              <a:extLst>
                <a:ext uri="{FF2B5EF4-FFF2-40B4-BE49-F238E27FC236}">
                  <a16:creationId xmlns:a16="http://schemas.microsoft.com/office/drawing/2014/main" id="{77F180F1-E05C-4100-B29C-C97FE0581EDF}"/>
                </a:ext>
              </a:extLst>
            </p:cNvPr>
            <p:cNvSpPr/>
            <p:nvPr/>
          </p:nvSpPr>
          <p:spPr>
            <a:xfrm>
              <a:off x="7100472" y="2453645"/>
              <a:ext cx="2282402" cy="1638279"/>
            </a:xfrm>
            <a:custGeom>
              <a:avLst/>
              <a:gdLst>
                <a:gd name="connsiteX0" fmla="*/ 0 w 2384902"/>
                <a:gd name="connsiteY0" fmla="*/ 216313 h 1297851"/>
                <a:gd name="connsiteX1" fmla="*/ 216313 w 2384902"/>
                <a:gd name="connsiteY1" fmla="*/ 0 h 1297851"/>
                <a:gd name="connsiteX2" fmla="*/ 2168589 w 2384902"/>
                <a:gd name="connsiteY2" fmla="*/ 0 h 1297851"/>
                <a:gd name="connsiteX3" fmla="*/ 2384902 w 2384902"/>
                <a:gd name="connsiteY3" fmla="*/ 216313 h 1297851"/>
                <a:gd name="connsiteX4" fmla="*/ 2384902 w 2384902"/>
                <a:gd name="connsiteY4" fmla="*/ 1081538 h 1297851"/>
                <a:gd name="connsiteX5" fmla="*/ 2168589 w 2384902"/>
                <a:gd name="connsiteY5" fmla="*/ 1297851 h 1297851"/>
                <a:gd name="connsiteX6" fmla="*/ 216313 w 2384902"/>
                <a:gd name="connsiteY6" fmla="*/ 1297851 h 1297851"/>
                <a:gd name="connsiteX7" fmla="*/ 0 w 2384902"/>
                <a:gd name="connsiteY7" fmla="*/ 1081538 h 1297851"/>
                <a:gd name="connsiteX8" fmla="*/ 0 w 2384902"/>
                <a:gd name="connsiteY8" fmla="*/ 216313 h 129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4902" h="1297851">
                  <a:moveTo>
                    <a:pt x="0" y="216313"/>
                  </a:moveTo>
                  <a:cubicBezTo>
                    <a:pt x="0" y="96847"/>
                    <a:pt x="96847" y="0"/>
                    <a:pt x="216313" y="0"/>
                  </a:cubicBezTo>
                  <a:lnTo>
                    <a:pt x="2168589" y="0"/>
                  </a:lnTo>
                  <a:cubicBezTo>
                    <a:pt x="2288055" y="0"/>
                    <a:pt x="2384902" y="96847"/>
                    <a:pt x="2384902" y="216313"/>
                  </a:cubicBezTo>
                  <a:lnTo>
                    <a:pt x="2384902" y="1081538"/>
                  </a:lnTo>
                  <a:cubicBezTo>
                    <a:pt x="2384902" y="1201004"/>
                    <a:pt x="2288055" y="1297851"/>
                    <a:pt x="2168589" y="1297851"/>
                  </a:cubicBezTo>
                  <a:lnTo>
                    <a:pt x="216313" y="1297851"/>
                  </a:lnTo>
                  <a:cubicBezTo>
                    <a:pt x="96847" y="1297851"/>
                    <a:pt x="0" y="1201004"/>
                    <a:pt x="0" y="1081538"/>
                  </a:cubicBezTo>
                  <a:lnTo>
                    <a:pt x="0" y="216313"/>
                  </a:lnTo>
                  <a:close/>
                </a:path>
              </a:pathLst>
            </a:custGeom>
            <a:solidFill>
              <a:srgbClr val="FFF4D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7650"/>
                <a:satOff val="25000"/>
                <a:lumOff val="-3676"/>
                <a:alphaOff val="0"/>
              </a:schemeClr>
            </a:fillRef>
            <a:effectRef idx="2">
              <a:schemeClr val="accent3">
                <a:hueOff val="677650"/>
                <a:satOff val="25000"/>
                <a:lumOff val="-36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316" tIns="124316" rIns="124316" bIns="12431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sz="1600" b="1" kern="1200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2. ส่วนกลาง ส่งข้อมูล</a:t>
              </a:r>
              <a:r>
                <a:rPr lang="en-US" sz="1600" b="1" kern="1200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 Excel </a:t>
              </a:r>
              <a:r>
                <a:rPr lang="th-TH" sz="1600" b="1" kern="1200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ให้จังหวัดพร้อมแนวทางการตรวจสอบข้อมูลกับเอกสารสัญญาเงินกู้และเอกสารหลักฐานการชำระเงินของทุกสัญญา/โครงการ</a:t>
              </a:r>
            </a:p>
          </p:txBody>
        </p:sp>
        <p:sp>
          <p:nvSpPr>
            <p:cNvPr id="33" name="รูปแบบอิสระ: รูปร่าง 32">
              <a:extLst>
                <a:ext uri="{FF2B5EF4-FFF2-40B4-BE49-F238E27FC236}">
                  <a16:creationId xmlns:a16="http://schemas.microsoft.com/office/drawing/2014/main" id="{6A1E40E0-2534-4DB5-9627-BB7EA99C7DA9}"/>
                </a:ext>
              </a:extLst>
            </p:cNvPr>
            <p:cNvSpPr/>
            <p:nvPr/>
          </p:nvSpPr>
          <p:spPr>
            <a:xfrm>
              <a:off x="4106467" y="1692181"/>
              <a:ext cx="4236076" cy="42360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227042" y="2313446"/>
                  </a:moveTo>
                  <a:arcTo wR="2118038" hR="2118038" stAng="317615" swAng="911807"/>
                </a:path>
              </a:pathLst>
            </a:custGeom>
            <a:noFill/>
            <a:ln w="38100">
              <a:tailEnd type="arrow"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รูปแบบอิสระ: รูปร่าง 33">
              <a:extLst>
                <a:ext uri="{FF2B5EF4-FFF2-40B4-BE49-F238E27FC236}">
                  <a16:creationId xmlns:a16="http://schemas.microsoft.com/office/drawing/2014/main" id="{ED5BE617-5917-46FA-BE86-FFFFB9E60101}"/>
                </a:ext>
              </a:extLst>
            </p:cNvPr>
            <p:cNvSpPr/>
            <p:nvPr/>
          </p:nvSpPr>
          <p:spPr>
            <a:xfrm>
              <a:off x="6520769" y="4494586"/>
              <a:ext cx="2409870" cy="1450779"/>
            </a:xfrm>
            <a:custGeom>
              <a:avLst/>
              <a:gdLst>
                <a:gd name="connsiteX0" fmla="*/ 0 w 2282402"/>
                <a:gd name="connsiteY0" fmla="*/ 233195 h 1399145"/>
                <a:gd name="connsiteX1" fmla="*/ 233195 w 2282402"/>
                <a:gd name="connsiteY1" fmla="*/ 0 h 1399145"/>
                <a:gd name="connsiteX2" fmla="*/ 2049207 w 2282402"/>
                <a:gd name="connsiteY2" fmla="*/ 0 h 1399145"/>
                <a:gd name="connsiteX3" fmla="*/ 2282402 w 2282402"/>
                <a:gd name="connsiteY3" fmla="*/ 233195 h 1399145"/>
                <a:gd name="connsiteX4" fmla="*/ 2282402 w 2282402"/>
                <a:gd name="connsiteY4" fmla="*/ 1165950 h 1399145"/>
                <a:gd name="connsiteX5" fmla="*/ 2049207 w 2282402"/>
                <a:gd name="connsiteY5" fmla="*/ 1399145 h 1399145"/>
                <a:gd name="connsiteX6" fmla="*/ 233195 w 2282402"/>
                <a:gd name="connsiteY6" fmla="*/ 1399145 h 1399145"/>
                <a:gd name="connsiteX7" fmla="*/ 0 w 2282402"/>
                <a:gd name="connsiteY7" fmla="*/ 1165950 h 1399145"/>
                <a:gd name="connsiteX8" fmla="*/ 0 w 2282402"/>
                <a:gd name="connsiteY8" fmla="*/ 233195 h 139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2402" h="1399145">
                  <a:moveTo>
                    <a:pt x="0" y="233195"/>
                  </a:moveTo>
                  <a:cubicBezTo>
                    <a:pt x="0" y="104405"/>
                    <a:pt x="104405" y="0"/>
                    <a:pt x="233195" y="0"/>
                  </a:cubicBezTo>
                  <a:lnTo>
                    <a:pt x="2049207" y="0"/>
                  </a:lnTo>
                  <a:cubicBezTo>
                    <a:pt x="2177997" y="0"/>
                    <a:pt x="2282402" y="104405"/>
                    <a:pt x="2282402" y="233195"/>
                  </a:cubicBezTo>
                  <a:lnTo>
                    <a:pt x="2282402" y="1165950"/>
                  </a:lnTo>
                  <a:cubicBezTo>
                    <a:pt x="2282402" y="1294740"/>
                    <a:pt x="2177997" y="1399145"/>
                    <a:pt x="2049207" y="1399145"/>
                  </a:cubicBezTo>
                  <a:lnTo>
                    <a:pt x="233195" y="1399145"/>
                  </a:lnTo>
                  <a:cubicBezTo>
                    <a:pt x="104405" y="1399145"/>
                    <a:pt x="0" y="1294740"/>
                    <a:pt x="0" y="1165950"/>
                  </a:cubicBezTo>
                  <a:lnTo>
                    <a:pt x="0" y="233195"/>
                  </a:lnTo>
                  <a:close/>
                </a:path>
              </a:pathLst>
            </a:custGeom>
            <a:solidFill>
              <a:srgbClr val="FD5F63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355300"/>
                <a:satOff val="50000"/>
                <a:lumOff val="-7353"/>
                <a:alphaOff val="0"/>
              </a:schemeClr>
            </a:fillRef>
            <a:effectRef idx="2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261" tIns="129261" rIns="129261" bIns="12926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3. จังหวัด ดำเนินการตรวจสอบข้อมูลให้ถูกต้องครบทุก</a:t>
              </a:r>
              <a:r>
                <a:rPr lang="th-TH" sz="1600" b="1" kern="1200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สัญญา/โครงการ</a:t>
              </a:r>
              <a:endParaRPr lang="th-TH" sz="1600" b="1" kern="12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  <p:sp>
          <p:nvSpPr>
            <p:cNvPr id="35" name="รูปแบบอิสระ: รูปร่าง 34">
              <a:extLst>
                <a:ext uri="{FF2B5EF4-FFF2-40B4-BE49-F238E27FC236}">
                  <a16:creationId xmlns:a16="http://schemas.microsoft.com/office/drawing/2014/main" id="{7FA20D59-AD59-4665-9EA9-8684211CD9E2}"/>
                </a:ext>
              </a:extLst>
            </p:cNvPr>
            <p:cNvSpPr/>
            <p:nvPr/>
          </p:nvSpPr>
          <p:spPr>
            <a:xfrm>
              <a:off x="4041074" y="1719420"/>
              <a:ext cx="4236076" cy="42360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303316" y="4227956"/>
                  </a:moveTo>
                  <a:arcTo wR="2118038" hR="2118038" stAng="5098894" swAng="877179"/>
                </a:path>
              </a:pathLst>
            </a:custGeom>
            <a:noFill/>
            <a:ln w="38100">
              <a:tailEnd type="arrow"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รูปแบบอิสระ: รูปร่าง 35">
              <a:extLst>
                <a:ext uri="{FF2B5EF4-FFF2-40B4-BE49-F238E27FC236}">
                  <a16:creationId xmlns:a16="http://schemas.microsoft.com/office/drawing/2014/main" id="{DD601631-E21F-4A2E-9135-99375B1ABC22}"/>
                </a:ext>
              </a:extLst>
            </p:cNvPr>
            <p:cNvSpPr/>
            <p:nvPr/>
          </p:nvSpPr>
          <p:spPr>
            <a:xfrm>
              <a:off x="3627604" y="4494585"/>
              <a:ext cx="2004262" cy="1457882"/>
            </a:xfrm>
            <a:custGeom>
              <a:avLst/>
              <a:gdLst>
                <a:gd name="connsiteX0" fmla="*/ 0 w 2004262"/>
                <a:gd name="connsiteY0" fmla="*/ 242985 h 1457882"/>
                <a:gd name="connsiteX1" fmla="*/ 242985 w 2004262"/>
                <a:gd name="connsiteY1" fmla="*/ 0 h 1457882"/>
                <a:gd name="connsiteX2" fmla="*/ 1761277 w 2004262"/>
                <a:gd name="connsiteY2" fmla="*/ 0 h 1457882"/>
                <a:gd name="connsiteX3" fmla="*/ 2004262 w 2004262"/>
                <a:gd name="connsiteY3" fmla="*/ 242985 h 1457882"/>
                <a:gd name="connsiteX4" fmla="*/ 2004262 w 2004262"/>
                <a:gd name="connsiteY4" fmla="*/ 1214897 h 1457882"/>
                <a:gd name="connsiteX5" fmla="*/ 1761277 w 2004262"/>
                <a:gd name="connsiteY5" fmla="*/ 1457882 h 1457882"/>
                <a:gd name="connsiteX6" fmla="*/ 242985 w 2004262"/>
                <a:gd name="connsiteY6" fmla="*/ 1457882 h 1457882"/>
                <a:gd name="connsiteX7" fmla="*/ 0 w 2004262"/>
                <a:gd name="connsiteY7" fmla="*/ 1214897 h 1457882"/>
                <a:gd name="connsiteX8" fmla="*/ 0 w 2004262"/>
                <a:gd name="connsiteY8" fmla="*/ 242985 h 145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4262" h="1457882">
                  <a:moveTo>
                    <a:pt x="0" y="242985"/>
                  </a:moveTo>
                  <a:cubicBezTo>
                    <a:pt x="0" y="108788"/>
                    <a:pt x="108788" y="0"/>
                    <a:pt x="242985" y="0"/>
                  </a:cubicBezTo>
                  <a:lnTo>
                    <a:pt x="1761277" y="0"/>
                  </a:lnTo>
                  <a:cubicBezTo>
                    <a:pt x="1895474" y="0"/>
                    <a:pt x="2004262" y="108788"/>
                    <a:pt x="2004262" y="242985"/>
                  </a:cubicBezTo>
                  <a:lnTo>
                    <a:pt x="2004262" y="1214897"/>
                  </a:lnTo>
                  <a:cubicBezTo>
                    <a:pt x="2004262" y="1349094"/>
                    <a:pt x="1895474" y="1457882"/>
                    <a:pt x="1761277" y="1457882"/>
                  </a:cubicBezTo>
                  <a:lnTo>
                    <a:pt x="242985" y="1457882"/>
                  </a:lnTo>
                  <a:cubicBezTo>
                    <a:pt x="108788" y="1457882"/>
                    <a:pt x="0" y="1349094"/>
                    <a:pt x="0" y="1214897"/>
                  </a:cubicBezTo>
                  <a:lnTo>
                    <a:pt x="0" y="24298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032949"/>
                <a:satOff val="75000"/>
                <a:lumOff val="-11029"/>
                <a:alphaOff val="0"/>
              </a:schemeClr>
            </a:fillRef>
            <a:effectRef idx="2">
              <a:schemeClr val="accent3">
                <a:hueOff val="2032949"/>
                <a:satOff val="75000"/>
                <a:lumOff val="-1102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128" tIns="132128" rIns="132128" bIns="13212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sz="1600" b="1" kern="1200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4. จังหวัดสแกนเอกสารจากการตรวจสอบเป็นไฟล์ </a:t>
              </a:r>
              <a:r>
                <a:rPr lang="en-US" sz="1600" b="1" kern="1200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PDF </a:t>
              </a:r>
              <a:r>
                <a:rPr lang="th-TH" sz="1600" b="1" kern="1200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ส่งตามช่องทางที่ส่วนกลางกำหนด</a:t>
              </a:r>
            </a:p>
          </p:txBody>
        </p:sp>
        <p:sp>
          <p:nvSpPr>
            <p:cNvPr id="37" name="รูปแบบอิสระ: รูปร่าง 36">
              <a:extLst>
                <a:ext uri="{FF2B5EF4-FFF2-40B4-BE49-F238E27FC236}">
                  <a16:creationId xmlns:a16="http://schemas.microsoft.com/office/drawing/2014/main" id="{ACEF99B0-D4EB-43B4-A7C0-7F2005EA8DD6}"/>
                </a:ext>
              </a:extLst>
            </p:cNvPr>
            <p:cNvSpPr/>
            <p:nvPr/>
          </p:nvSpPr>
          <p:spPr>
            <a:xfrm>
              <a:off x="4161655" y="1867964"/>
              <a:ext cx="4236076" cy="42360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7362" y="2514111"/>
                  </a:moveTo>
                  <a:arcTo wR="2118038" hR="2118038" stAng="10153334" swAng="563759"/>
                </a:path>
              </a:pathLst>
            </a:custGeom>
            <a:noFill/>
            <a:ln w="38100">
              <a:tailEnd type="arrow"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8" name="รูปแบบอิสระ: รูปร่าง 37">
              <a:extLst>
                <a:ext uri="{FF2B5EF4-FFF2-40B4-BE49-F238E27FC236}">
                  <a16:creationId xmlns:a16="http://schemas.microsoft.com/office/drawing/2014/main" id="{91D7FC10-5BFE-4754-84C7-F31F73AA7B9E}"/>
                </a:ext>
              </a:extLst>
            </p:cNvPr>
            <p:cNvSpPr/>
            <p:nvPr/>
          </p:nvSpPr>
          <p:spPr>
            <a:xfrm>
              <a:off x="3276333" y="2423725"/>
              <a:ext cx="2004262" cy="1668199"/>
            </a:xfrm>
            <a:custGeom>
              <a:avLst/>
              <a:gdLst>
                <a:gd name="connsiteX0" fmla="*/ 0 w 1975685"/>
                <a:gd name="connsiteY0" fmla="*/ 249702 h 1498182"/>
                <a:gd name="connsiteX1" fmla="*/ 249702 w 1975685"/>
                <a:gd name="connsiteY1" fmla="*/ 0 h 1498182"/>
                <a:gd name="connsiteX2" fmla="*/ 1725983 w 1975685"/>
                <a:gd name="connsiteY2" fmla="*/ 0 h 1498182"/>
                <a:gd name="connsiteX3" fmla="*/ 1975685 w 1975685"/>
                <a:gd name="connsiteY3" fmla="*/ 249702 h 1498182"/>
                <a:gd name="connsiteX4" fmla="*/ 1975685 w 1975685"/>
                <a:gd name="connsiteY4" fmla="*/ 1248480 h 1498182"/>
                <a:gd name="connsiteX5" fmla="*/ 1725983 w 1975685"/>
                <a:gd name="connsiteY5" fmla="*/ 1498182 h 1498182"/>
                <a:gd name="connsiteX6" fmla="*/ 249702 w 1975685"/>
                <a:gd name="connsiteY6" fmla="*/ 1498182 h 1498182"/>
                <a:gd name="connsiteX7" fmla="*/ 0 w 1975685"/>
                <a:gd name="connsiteY7" fmla="*/ 1248480 h 1498182"/>
                <a:gd name="connsiteX8" fmla="*/ 0 w 1975685"/>
                <a:gd name="connsiteY8" fmla="*/ 249702 h 149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5685" h="1498182">
                  <a:moveTo>
                    <a:pt x="0" y="249702"/>
                  </a:moveTo>
                  <a:cubicBezTo>
                    <a:pt x="0" y="111795"/>
                    <a:pt x="111795" y="0"/>
                    <a:pt x="249702" y="0"/>
                  </a:cubicBezTo>
                  <a:lnTo>
                    <a:pt x="1725983" y="0"/>
                  </a:lnTo>
                  <a:cubicBezTo>
                    <a:pt x="1863890" y="0"/>
                    <a:pt x="1975685" y="111795"/>
                    <a:pt x="1975685" y="249702"/>
                  </a:cubicBezTo>
                  <a:lnTo>
                    <a:pt x="1975685" y="1248480"/>
                  </a:lnTo>
                  <a:cubicBezTo>
                    <a:pt x="1975685" y="1386387"/>
                    <a:pt x="1863890" y="1498182"/>
                    <a:pt x="1725983" y="1498182"/>
                  </a:cubicBezTo>
                  <a:lnTo>
                    <a:pt x="249702" y="1498182"/>
                  </a:lnTo>
                  <a:cubicBezTo>
                    <a:pt x="111795" y="1498182"/>
                    <a:pt x="0" y="1386387"/>
                    <a:pt x="0" y="1248480"/>
                  </a:cubicBezTo>
                  <a:lnTo>
                    <a:pt x="0" y="249702"/>
                  </a:lnTo>
                  <a:close/>
                </a:path>
              </a:pathLst>
            </a:custGeom>
            <a:solidFill>
              <a:srgbClr val="FEA4A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95" tIns="134095" rIns="134095" bIns="13409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sz="1600" b="1" kern="1200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5. ส่วนกลางดำเนินการตรวจสอบข้อมูลเทียบกับเอกสารที่จังหวัดส่งมาแล้วสรุปออกมาเป็นข้อมูลลูกหนี้</a:t>
              </a:r>
              <a:br>
                <a:rPr lang="th-TH" sz="1600" b="1" kern="1200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</a:br>
              <a:r>
                <a:rPr lang="th-TH" sz="1600" b="1" kern="1200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เขียว เหลือง แดง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0974B260-CFFD-45EF-A86F-70AE809596C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4" name="กลุ่ม 3">
              <a:extLst>
                <a:ext uri="{FF2B5EF4-FFF2-40B4-BE49-F238E27FC236}">
                  <a16:creationId xmlns:a16="http://schemas.microsoft.com/office/drawing/2014/main" id="{AD15D8A4-2B78-4DF1-AE2B-040128EC0A22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32A4C821-E113-4333-84B5-D859EDD0FA2F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15" name="รูปห้าเหลี่ยม 43">
                  <a:extLst>
                    <a:ext uri="{FF2B5EF4-FFF2-40B4-BE49-F238E27FC236}">
                      <a16:creationId xmlns:a16="http://schemas.microsoft.com/office/drawing/2014/main" id="{60B953FA-2B54-41BF-9CEF-C65A8B58C877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16" name="รูปห้าเหลี่ยม 44">
                  <a:extLst>
                    <a:ext uri="{FF2B5EF4-FFF2-40B4-BE49-F238E27FC236}">
                      <a16:creationId xmlns:a16="http://schemas.microsoft.com/office/drawing/2014/main" id="{586415BB-BA9A-4533-AF38-D0A42707667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7" name="กลุ่ม 6">
                <a:extLst>
                  <a:ext uri="{FF2B5EF4-FFF2-40B4-BE49-F238E27FC236}">
                    <a16:creationId xmlns:a16="http://schemas.microsoft.com/office/drawing/2014/main" id="{BB7241E3-7592-4340-85F6-5283A8099335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" name="กลุ่ม 7">
                  <a:extLst>
                    <a:ext uri="{FF2B5EF4-FFF2-40B4-BE49-F238E27FC236}">
                      <a16:creationId xmlns:a16="http://schemas.microsoft.com/office/drawing/2014/main" id="{773D8352-D93B-4274-B9E2-673D96C8F385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0" name="Picture 23">
                    <a:extLst>
                      <a:ext uri="{FF2B5EF4-FFF2-40B4-BE49-F238E27FC236}">
                        <a16:creationId xmlns:a16="http://schemas.microsoft.com/office/drawing/2014/main" id="{61CAEA54-6C68-40AF-B331-6315BCD011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24">
                    <a:extLst>
                      <a:ext uri="{FF2B5EF4-FFF2-40B4-BE49-F238E27FC236}">
                        <a16:creationId xmlns:a16="http://schemas.microsoft.com/office/drawing/2014/main" id="{4EBC7084-F83B-4FB0-BAF2-FB86BEA576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2" name="กลุ่ม 11">
                    <a:extLst>
                      <a:ext uri="{FF2B5EF4-FFF2-40B4-BE49-F238E27FC236}">
                        <a16:creationId xmlns:a16="http://schemas.microsoft.com/office/drawing/2014/main" id="{93051240-4410-4461-A593-C6D9D5304687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3" name="Picture 35">
                      <a:extLst>
                        <a:ext uri="{FF2B5EF4-FFF2-40B4-BE49-F238E27FC236}">
                          <a16:creationId xmlns:a16="http://schemas.microsoft.com/office/drawing/2014/main" id="{982DF9CE-8351-45FE-AFBE-B36C70DD6B5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" name="Picture 36">
                      <a:extLst>
                        <a:ext uri="{FF2B5EF4-FFF2-40B4-BE49-F238E27FC236}">
                          <a16:creationId xmlns:a16="http://schemas.microsoft.com/office/drawing/2014/main" id="{6B6F1661-9911-4C59-9436-B1B576B215A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9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FD225F17-E6C2-477B-B3E0-E49067DDE5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0FBC2851-5F79-4341-80F2-69E4DE5E1712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17" name="Group 45">
            <a:extLst>
              <a:ext uri="{FF2B5EF4-FFF2-40B4-BE49-F238E27FC236}">
                <a16:creationId xmlns:a16="http://schemas.microsoft.com/office/drawing/2014/main" id="{1B4766DA-1AB6-411E-AF21-B4F38BE55D36}"/>
              </a:ext>
            </a:extLst>
          </p:cNvPr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18" name="Group 70">
              <a:extLst>
                <a:ext uri="{FF2B5EF4-FFF2-40B4-BE49-F238E27FC236}">
                  <a16:creationId xmlns:a16="http://schemas.microsoft.com/office/drawing/2014/main" id="{E38F3E7E-1A52-403E-8266-87AE56D03E2A}"/>
                </a:ext>
              </a:extLst>
            </p:cNvPr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20" name="กลุ่ม 52">
                <a:extLst>
                  <a:ext uri="{FF2B5EF4-FFF2-40B4-BE49-F238E27FC236}">
                    <a16:creationId xmlns:a16="http://schemas.microsoft.com/office/drawing/2014/main" id="{46960D3C-335F-480D-A228-0BAC9106609F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24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462EB67B-DF5A-4086-8064-C3F86DCB742F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5" name="สี่เหลี่ยมผืนผ้า 47">
                  <a:extLst>
                    <a:ext uri="{FF2B5EF4-FFF2-40B4-BE49-F238E27FC236}">
                      <a16:creationId xmlns:a16="http://schemas.microsoft.com/office/drawing/2014/main" id="{F16D082B-8AFC-46EE-897D-A7A45993A2E6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6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06A5472C-69D9-457A-9835-BB3951339925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7" name="สี่เหลี่ยมผืนผ้า 3">
                  <a:extLst>
                    <a:ext uri="{FF2B5EF4-FFF2-40B4-BE49-F238E27FC236}">
                      <a16:creationId xmlns:a16="http://schemas.microsoft.com/office/drawing/2014/main" id="{3C7344F2-2E52-4BCE-B5D1-0857716E0985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21" name="กลุ่ม 9">
                <a:extLst>
                  <a:ext uri="{FF2B5EF4-FFF2-40B4-BE49-F238E27FC236}">
                    <a16:creationId xmlns:a16="http://schemas.microsoft.com/office/drawing/2014/main" id="{A09A268E-8CD8-4F39-BB5C-82BA7D832EE2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22" name="วงรี 13">
                  <a:extLst>
                    <a:ext uri="{FF2B5EF4-FFF2-40B4-BE49-F238E27FC236}">
                      <a16:creationId xmlns:a16="http://schemas.microsoft.com/office/drawing/2014/main" id="{421ED65D-E24D-416D-8766-72DD8CAB12F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23" name="รูปภาพ 65">
                  <a:extLst>
                    <a:ext uri="{FF2B5EF4-FFF2-40B4-BE49-F238E27FC236}">
                      <a16:creationId xmlns:a16="http://schemas.microsoft.com/office/drawing/2014/main" id="{EB96B45B-2098-4FF0-B9AF-8AEC92A14C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19" name="กล่องข้อความ 8">
              <a:extLst>
                <a:ext uri="{FF2B5EF4-FFF2-40B4-BE49-F238E27FC236}">
                  <a16:creationId xmlns:a16="http://schemas.microsoft.com/office/drawing/2014/main" id="{5FE365F7-F143-4E1E-8B70-1F6AA7F0A689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9C0C7F81-93E1-4637-8E8F-C492695073F3}"/>
              </a:ext>
            </a:extLst>
          </p:cNvPr>
          <p:cNvSpPr txBox="1"/>
          <p:nvPr/>
        </p:nvSpPr>
        <p:spPr>
          <a:xfrm>
            <a:off x="785298" y="146323"/>
            <a:ext cx="69192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แนวทางการตรวจสอบข้อมูลลูกหนี้กองทุนพัฒนาบทบาทสตรี </a:t>
            </a:r>
            <a:endParaRPr lang="th-TH" sz="2000" dirty="0"/>
          </a:p>
        </p:txBody>
      </p:sp>
      <p:sp>
        <p:nvSpPr>
          <p:cNvPr id="41" name="ลูกศร: ซ้าย 40">
            <a:extLst>
              <a:ext uri="{FF2B5EF4-FFF2-40B4-BE49-F238E27FC236}">
                <a16:creationId xmlns:a16="http://schemas.microsoft.com/office/drawing/2014/main" id="{4E83E710-5A58-4010-924B-3DB7DDDE17F3}"/>
              </a:ext>
            </a:extLst>
          </p:cNvPr>
          <p:cNvSpPr/>
          <p:nvPr/>
        </p:nvSpPr>
        <p:spPr>
          <a:xfrm>
            <a:off x="3458591" y="2971800"/>
            <a:ext cx="290243" cy="415137"/>
          </a:xfrm>
          <a:prstGeom prst="leftArrow">
            <a:avLst/>
          </a:prstGeom>
          <a:solidFill>
            <a:srgbClr val="FD5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สี่เหลี่ยมผืนผ้า: มุมมน 41">
            <a:extLst>
              <a:ext uri="{FF2B5EF4-FFF2-40B4-BE49-F238E27FC236}">
                <a16:creationId xmlns:a16="http://schemas.microsoft.com/office/drawing/2014/main" id="{B652D415-1F13-41AB-807F-45D5A76A137D}"/>
              </a:ext>
            </a:extLst>
          </p:cNvPr>
          <p:cNvSpPr/>
          <p:nvPr/>
        </p:nvSpPr>
        <p:spPr>
          <a:xfrm>
            <a:off x="1711115" y="2157678"/>
            <a:ext cx="1720742" cy="3890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6. กรณีข้อมูลเป็น</a:t>
            </a:r>
            <a:b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u="sng" dirty="0">
                <a:solidFill>
                  <a:schemeClr val="accent4">
                    <a:lumMod val="75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สีเหลือง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หรือ</a:t>
            </a:r>
            <a:b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u="sng" dirty="0">
                <a:solidFill>
                  <a:srgbClr val="C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สีแดง</a:t>
            </a:r>
          </a:p>
          <a:p>
            <a:pPr algn="ctr"/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จังหวัดจะต้องดำเนินการตรวจสอบและปรับปรุงข้อมูลให้ถูกต้องต่อไป</a:t>
            </a:r>
          </a:p>
        </p:txBody>
      </p:sp>
      <p:pic>
        <p:nvPicPr>
          <p:cNvPr id="1026" name="Picture 2" descr="การบริหารเวลาอย่างมีประสิทธิผล - D.G. Trans">
            <a:extLst>
              <a:ext uri="{FF2B5EF4-FFF2-40B4-BE49-F238E27FC236}">
                <a16:creationId xmlns:a16="http://schemas.microsoft.com/office/drawing/2014/main" id="{650568A7-C903-4F2D-9AA6-762E2B18C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624" y="4121354"/>
            <a:ext cx="2540649" cy="227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คำบรรยายภาพ: วงรี 46">
            <a:extLst>
              <a:ext uri="{FF2B5EF4-FFF2-40B4-BE49-F238E27FC236}">
                <a16:creationId xmlns:a16="http://schemas.microsoft.com/office/drawing/2014/main" id="{3B7772D2-9CEC-4FFF-A620-ADAFA91A423D}"/>
              </a:ext>
            </a:extLst>
          </p:cNvPr>
          <p:cNvSpPr/>
          <p:nvPr/>
        </p:nvSpPr>
        <p:spPr>
          <a:xfrm>
            <a:off x="9954489" y="1170878"/>
            <a:ext cx="2075784" cy="2958626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ระยะเวลาดำเนินการ</a:t>
            </a:r>
            <a:r>
              <a:rPr lang="th-TH" sz="1600" b="1" u="sng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จำนวน 3 เดือน </a:t>
            </a: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ระหว่าง</a:t>
            </a:r>
          </a:p>
          <a:p>
            <a:pPr algn="ctr"/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เดือนมิถุนายน - สิงหาคม 2566 โดยจะมีหนังสือ</a:t>
            </a:r>
            <a:b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แจ้งตามในภายหลัง</a:t>
            </a: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2C7926FE-3E3D-41EF-A332-222B1BFEAF98}"/>
              </a:ext>
            </a:extLst>
          </p:cNvPr>
          <p:cNvSpPr txBox="1"/>
          <p:nvPr/>
        </p:nvSpPr>
        <p:spPr>
          <a:xfrm>
            <a:off x="-12174" y="746232"/>
            <a:ext cx="61275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b="1" u="sng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วัตถุประสงค์</a:t>
            </a:r>
            <a:b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1. เพื่อกำหนดแนวทางในการตรวจสอบความมีอยู่จริงของลูกหนี้</a:t>
            </a:r>
            <a:b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กองทุนพัฒนาบทบาทสตรี</a:t>
            </a:r>
            <a:b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2. เพื่อให้กองทุนพัฒนาบทบาทตรีมีข้อมูลลูกหนี้ที่ผ่านการตรวจสอบ  </a:t>
            </a:r>
          </a:p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ความมีอยู่จริงและแยกสถานะของข้อมูลได้อย่างครบถ้วน ถูกต้อง</a:t>
            </a:r>
          </a:p>
        </p:txBody>
      </p:sp>
      <p:sp>
        <p:nvSpPr>
          <p:cNvPr id="53" name="ตัวแทนเนื้อหา 2">
            <a:extLst>
              <a:ext uri="{FF2B5EF4-FFF2-40B4-BE49-F238E27FC236}">
                <a16:creationId xmlns:a16="http://schemas.microsoft.com/office/drawing/2014/main" id="{99189DBA-2EAC-4D2C-83BA-78BF8CAC6975}"/>
              </a:ext>
            </a:extLst>
          </p:cNvPr>
          <p:cNvSpPr txBox="1">
            <a:spLocks/>
          </p:cNvSpPr>
          <p:nvPr/>
        </p:nvSpPr>
        <p:spPr>
          <a:xfrm>
            <a:off x="106278" y="2535290"/>
            <a:ext cx="1520817" cy="514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-TH" sz="1400" b="1" u="sng" dirty="0">
                <a:solidFill>
                  <a:srgbClr val="002060"/>
                </a:solidFill>
                <a:highlight>
                  <a:srgbClr val="FFFF00"/>
                </a:highligh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ประเภทข้อมูลลูกหนี้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th-TH" dirty="0"/>
          </a:p>
        </p:txBody>
      </p:sp>
      <p:grpSp>
        <p:nvGrpSpPr>
          <p:cNvPr id="54" name="กลุ่ม 53">
            <a:extLst>
              <a:ext uri="{FF2B5EF4-FFF2-40B4-BE49-F238E27FC236}">
                <a16:creationId xmlns:a16="http://schemas.microsoft.com/office/drawing/2014/main" id="{73715462-D04F-4DB7-94CB-08177AA51806}"/>
              </a:ext>
            </a:extLst>
          </p:cNvPr>
          <p:cNvGrpSpPr/>
          <p:nvPr/>
        </p:nvGrpSpPr>
        <p:grpSpPr>
          <a:xfrm>
            <a:off x="218209" y="3244501"/>
            <a:ext cx="1274910" cy="2011092"/>
            <a:chOff x="187377" y="2453155"/>
            <a:chExt cx="1274910" cy="2011092"/>
          </a:xfrm>
        </p:grpSpPr>
        <p:sp>
          <p:nvSpPr>
            <p:cNvPr id="49" name="แผนผังลำดับงาน: ตัวเชื่อมต่อ 48">
              <a:extLst>
                <a:ext uri="{FF2B5EF4-FFF2-40B4-BE49-F238E27FC236}">
                  <a16:creationId xmlns:a16="http://schemas.microsoft.com/office/drawing/2014/main" id="{8ED459AD-5484-46E8-B981-1D38830BCE42}"/>
                </a:ext>
              </a:extLst>
            </p:cNvPr>
            <p:cNvSpPr/>
            <p:nvPr/>
          </p:nvSpPr>
          <p:spPr>
            <a:xfrm>
              <a:off x="187377" y="2483074"/>
              <a:ext cx="254904" cy="282428"/>
            </a:xfrm>
            <a:prstGeom prst="flowChartConnector">
              <a:avLst/>
            </a:prstGeom>
            <a:solidFill>
              <a:srgbClr val="3350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กล่องข้อความ 51">
              <a:extLst>
                <a:ext uri="{FF2B5EF4-FFF2-40B4-BE49-F238E27FC236}">
                  <a16:creationId xmlns:a16="http://schemas.microsoft.com/office/drawing/2014/main" id="{2E9F39F9-4611-4A1E-9570-1893D230D0B7}"/>
                </a:ext>
              </a:extLst>
            </p:cNvPr>
            <p:cNvSpPr txBox="1"/>
            <p:nvPr/>
          </p:nvSpPr>
          <p:spPr>
            <a:xfrm>
              <a:off x="459584" y="2453155"/>
              <a:ext cx="10027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2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เอกสารครบ ข้อมูลตรง</a:t>
              </a:r>
            </a:p>
          </p:txBody>
        </p:sp>
        <p:sp>
          <p:nvSpPr>
            <p:cNvPr id="55" name="แผนผังลำดับงาน: ตัวเชื่อมต่อ 54">
              <a:extLst>
                <a:ext uri="{FF2B5EF4-FFF2-40B4-BE49-F238E27FC236}">
                  <a16:creationId xmlns:a16="http://schemas.microsoft.com/office/drawing/2014/main" id="{E8F7C872-3102-418D-8E67-50A8AAED7278}"/>
                </a:ext>
              </a:extLst>
            </p:cNvPr>
            <p:cNvSpPr/>
            <p:nvPr/>
          </p:nvSpPr>
          <p:spPr>
            <a:xfrm>
              <a:off x="204680" y="3120068"/>
              <a:ext cx="254904" cy="282428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00"/>
                </a:solidFill>
              </a:endParaRPr>
            </a:p>
          </p:txBody>
        </p:sp>
        <p:sp>
          <p:nvSpPr>
            <p:cNvPr id="56" name="แผนผังลำดับงาน: ตัวเชื่อมต่อ 55">
              <a:extLst>
                <a:ext uri="{FF2B5EF4-FFF2-40B4-BE49-F238E27FC236}">
                  <a16:creationId xmlns:a16="http://schemas.microsoft.com/office/drawing/2014/main" id="{741BE053-D1CD-436C-8531-9455E49860FF}"/>
                </a:ext>
              </a:extLst>
            </p:cNvPr>
            <p:cNvSpPr/>
            <p:nvPr/>
          </p:nvSpPr>
          <p:spPr>
            <a:xfrm>
              <a:off x="187377" y="3817916"/>
              <a:ext cx="254904" cy="282428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C00000"/>
                </a:solidFill>
              </a:endParaRPr>
            </a:p>
          </p:txBody>
        </p:sp>
        <p:sp>
          <p:nvSpPr>
            <p:cNvPr id="57" name="กล่องข้อความ 56">
              <a:extLst>
                <a:ext uri="{FF2B5EF4-FFF2-40B4-BE49-F238E27FC236}">
                  <a16:creationId xmlns:a16="http://schemas.microsoft.com/office/drawing/2014/main" id="{8E9131A8-DCC3-45D8-A96A-57A9C4C2A8E5}"/>
                </a:ext>
              </a:extLst>
            </p:cNvPr>
            <p:cNvSpPr txBox="1"/>
            <p:nvPr/>
          </p:nvSpPr>
          <p:spPr>
            <a:xfrm>
              <a:off x="455304" y="3071381"/>
              <a:ext cx="10027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2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เอกสารหรือ ข้อมูลไม่ครบถ้วน</a:t>
              </a:r>
            </a:p>
          </p:txBody>
        </p:sp>
        <p:sp>
          <p:nvSpPr>
            <p:cNvPr id="58" name="กล่องข้อความ 57">
              <a:extLst>
                <a:ext uri="{FF2B5EF4-FFF2-40B4-BE49-F238E27FC236}">
                  <a16:creationId xmlns:a16="http://schemas.microsoft.com/office/drawing/2014/main" id="{EB97A51B-1924-454F-872A-0EF591F12D65}"/>
                </a:ext>
              </a:extLst>
            </p:cNvPr>
            <p:cNvSpPr txBox="1"/>
            <p:nvPr/>
          </p:nvSpPr>
          <p:spPr>
            <a:xfrm>
              <a:off x="441386" y="3817916"/>
              <a:ext cx="10027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2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เอกสารไม่มี/ ไม่พบข้อมูลครบถ้วน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05468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3371" y="2154730"/>
            <a:ext cx="12192000" cy="2561838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316614" y="2989208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3200" b="1" dirty="0">
                <a:solidFill>
                  <a:schemeClr val="bg1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4.3</a:t>
            </a:r>
            <a:r>
              <a:rPr lang="th-TH" sz="3200" b="1" dirty="0">
                <a:solidFill>
                  <a:srgbClr val="002060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 </a:t>
            </a:r>
            <a:r>
              <a:rPr lang="th-TH" sz="3200" spc="-50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แนวทางการบริหารจัดการหนี้ </a:t>
            </a:r>
            <a:endParaRPr lang="th-TH" sz="32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69864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3371" y="2154730"/>
            <a:ext cx="12192000" cy="2561838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316614" y="2989208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3200" b="1" dirty="0">
                <a:solidFill>
                  <a:schemeClr val="bg1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4.4</a:t>
            </a:r>
            <a:r>
              <a:rPr lang="th-TH" sz="3200" b="1" dirty="0">
                <a:solidFill>
                  <a:srgbClr val="002060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การสรรหาและเลือกสรรเพื่อจัดจ้างเป็นพนักงานกองทุน สังกัดสำนักงานกองทุนพัฒนาบทบาทสตรี กรมการพัฒนาชุมชน </a:t>
            </a:r>
            <a:endParaRPr lang="th-TH" sz="32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2647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02554" y="1760347"/>
            <a:ext cx="10152660" cy="4448358"/>
            <a:chOff x="228601" y="1701800"/>
            <a:chExt cx="10229437" cy="4622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9259" r="15867"/>
            <a:stretch/>
          </p:blipFill>
          <p:spPr>
            <a:xfrm>
              <a:off x="228601" y="1701800"/>
              <a:ext cx="7620000" cy="4622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5" t="10281" r="14895" b="2963"/>
            <a:stretch/>
          </p:blipFill>
          <p:spPr>
            <a:xfrm>
              <a:off x="7810503" y="1752600"/>
              <a:ext cx="2647535" cy="442150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7798" y="973918"/>
            <a:ext cx="1174217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ผลการสรรหาและเลือกสรรเพื่อจัดจ้างเป็นพนักงานกองทุน </a:t>
            </a:r>
          </a:p>
          <a:p>
            <a:pPr algn="ctr">
              <a:spcBef>
                <a:spcPts val="600"/>
              </a:spcBef>
            </a:pPr>
            <a:r>
              <a:rPr lang="th-TH" sz="2430" b="1" spc="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สังกัดสำนักงานกองทุนพัฒนาบทบาทสตรี กรมการพัฒนาชุมชน</a:t>
            </a:r>
            <a:endParaRPr lang="en-US" sz="2430" spc="3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endParaRPr lang="th-TH" dirty="0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CAA87F40-EA17-4637-A75D-D99E236F99E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5EF5D650-74B1-48B9-B1B2-1A78684D15F9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1" name="กลุ่ม 10">
                <a:extLst>
                  <a:ext uri="{FF2B5EF4-FFF2-40B4-BE49-F238E27FC236}">
                    <a16:creationId xmlns:a16="http://schemas.microsoft.com/office/drawing/2014/main" id="{069D5595-5820-486E-8860-F1074BED217A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0" name="รูปห้าเหลี่ยม 43">
                  <a:extLst>
                    <a:ext uri="{FF2B5EF4-FFF2-40B4-BE49-F238E27FC236}">
                      <a16:creationId xmlns:a16="http://schemas.microsoft.com/office/drawing/2014/main" id="{4F65A437-EB37-44DE-AAA3-A2CDD6E1FCCC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1" name="รูปห้าเหลี่ยม 44">
                  <a:extLst>
                    <a:ext uri="{FF2B5EF4-FFF2-40B4-BE49-F238E27FC236}">
                      <a16:creationId xmlns:a16="http://schemas.microsoft.com/office/drawing/2014/main" id="{9F7297BC-8E2A-44B1-93BF-421322962FE4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2" name="กลุ่ม 11">
                <a:extLst>
                  <a:ext uri="{FF2B5EF4-FFF2-40B4-BE49-F238E27FC236}">
                    <a16:creationId xmlns:a16="http://schemas.microsoft.com/office/drawing/2014/main" id="{315FADDD-130D-4D98-A896-DB53107DE370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3" name="กลุ่ม 12">
                  <a:extLst>
                    <a:ext uri="{FF2B5EF4-FFF2-40B4-BE49-F238E27FC236}">
                      <a16:creationId xmlns:a16="http://schemas.microsoft.com/office/drawing/2014/main" id="{F7D5FE7C-FF5E-44B9-A2CE-6AEFB10902DA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5" name="Picture 23">
                    <a:extLst>
                      <a:ext uri="{FF2B5EF4-FFF2-40B4-BE49-F238E27FC236}">
                        <a16:creationId xmlns:a16="http://schemas.microsoft.com/office/drawing/2014/main" id="{5DC51367-BA18-462F-8DF7-C47468EE04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24">
                    <a:extLst>
                      <a:ext uri="{FF2B5EF4-FFF2-40B4-BE49-F238E27FC236}">
                        <a16:creationId xmlns:a16="http://schemas.microsoft.com/office/drawing/2014/main" id="{8124FC80-0791-4CDC-9E3D-33D7C8AC68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7" name="กลุ่ม 16">
                    <a:extLst>
                      <a:ext uri="{FF2B5EF4-FFF2-40B4-BE49-F238E27FC236}">
                        <a16:creationId xmlns:a16="http://schemas.microsoft.com/office/drawing/2014/main" id="{421AF1EE-99F2-4276-88BF-E26A4AC13AF0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8" name="Picture 35">
                      <a:extLst>
                        <a:ext uri="{FF2B5EF4-FFF2-40B4-BE49-F238E27FC236}">
                          <a16:creationId xmlns:a16="http://schemas.microsoft.com/office/drawing/2014/main" id="{593D6452-C149-4BBB-B6E2-FEB9212BAAF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" name="Picture 36">
                      <a:extLst>
                        <a:ext uri="{FF2B5EF4-FFF2-40B4-BE49-F238E27FC236}">
                          <a16:creationId xmlns:a16="http://schemas.microsoft.com/office/drawing/2014/main" id="{4A2DF866-ED25-4469-BAA2-BD6E479413A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4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905B4268-DA14-4257-8574-3EDAFD346A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3CB4BB44-CF82-4BBF-AD9C-59B9DCA98427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22" name="Group 45">
            <a:extLst>
              <a:ext uri="{FF2B5EF4-FFF2-40B4-BE49-F238E27FC236}">
                <a16:creationId xmlns:a16="http://schemas.microsoft.com/office/drawing/2014/main" id="{738B4B7F-4745-4D89-9A72-0190228B5018}"/>
              </a:ext>
            </a:extLst>
          </p:cNvPr>
          <p:cNvGrpSpPr/>
          <p:nvPr/>
        </p:nvGrpSpPr>
        <p:grpSpPr>
          <a:xfrm>
            <a:off x="4831" y="-305833"/>
            <a:ext cx="12245731" cy="1847673"/>
            <a:chOff x="4831" y="-305833"/>
            <a:chExt cx="12245731" cy="1638279"/>
          </a:xfrm>
        </p:grpSpPr>
        <p:grpSp>
          <p:nvGrpSpPr>
            <p:cNvPr id="23" name="Group 70">
              <a:extLst>
                <a:ext uri="{FF2B5EF4-FFF2-40B4-BE49-F238E27FC236}">
                  <a16:creationId xmlns:a16="http://schemas.microsoft.com/office/drawing/2014/main" id="{7E7E824C-0756-45D6-8D18-8CF460BA8843}"/>
                </a:ext>
              </a:extLst>
            </p:cNvPr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25" name="กลุ่ม 52">
                <a:extLst>
                  <a:ext uri="{FF2B5EF4-FFF2-40B4-BE49-F238E27FC236}">
                    <a16:creationId xmlns:a16="http://schemas.microsoft.com/office/drawing/2014/main" id="{B456C1C0-425C-4687-985B-6D3246FF74F0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29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6914B37E-8F31-4079-8526-F7D1573857BD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0" name="สี่เหลี่ยมผืนผ้า 47">
                  <a:extLst>
                    <a:ext uri="{FF2B5EF4-FFF2-40B4-BE49-F238E27FC236}">
                      <a16:creationId xmlns:a16="http://schemas.microsoft.com/office/drawing/2014/main" id="{20DA2F0C-E5F9-41A5-A322-A6005A760063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1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8731408D-D2FB-45B7-AFB4-C066FD11F963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2" name="สี่เหลี่ยมผืนผ้า 3">
                  <a:extLst>
                    <a:ext uri="{FF2B5EF4-FFF2-40B4-BE49-F238E27FC236}">
                      <a16:creationId xmlns:a16="http://schemas.microsoft.com/office/drawing/2014/main" id="{34872E3E-D478-4787-A7B6-39A4597EB363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26" name="กลุ่ม 9">
                <a:extLst>
                  <a:ext uri="{FF2B5EF4-FFF2-40B4-BE49-F238E27FC236}">
                    <a16:creationId xmlns:a16="http://schemas.microsoft.com/office/drawing/2014/main" id="{84EAEC0D-3355-4DF1-85FF-CEEAB592F9F8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27" name="วงรี 13">
                  <a:extLst>
                    <a:ext uri="{FF2B5EF4-FFF2-40B4-BE49-F238E27FC236}">
                      <a16:creationId xmlns:a16="http://schemas.microsoft.com/office/drawing/2014/main" id="{57B9893E-B022-4700-B691-422FA62C1C5A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28" name="รูปภาพ 65">
                  <a:extLst>
                    <a:ext uri="{FF2B5EF4-FFF2-40B4-BE49-F238E27FC236}">
                      <a16:creationId xmlns:a16="http://schemas.microsoft.com/office/drawing/2014/main" id="{7B05BDE0-4788-47E5-ACC3-B3501B95FD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24" name="กล่องข้อความ 8">
              <a:extLst>
                <a:ext uri="{FF2B5EF4-FFF2-40B4-BE49-F238E27FC236}">
                  <a16:creationId xmlns:a16="http://schemas.microsoft.com/office/drawing/2014/main" id="{EB18EE47-418E-4742-916A-448E972C6703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599435EF-F77B-4D61-BA99-622662011203}"/>
              </a:ext>
            </a:extLst>
          </p:cNvPr>
          <p:cNvSpPr txBox="1"/>
          <p:nvPr/>
        </p:nvSpPr>
        <p:spPr>
          <a:xfrm>
            <a:off x="767484" y="41708"/>
            <a:ext cx="6726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การสรรหาและเลือกสรรเพื่อจัดจ้างเป็นพนักงานกองทุน </a:t>
            </a:r>
            <a:br>
              <a:rPr lang="th-TH" sz="2000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สังกัดสำนักงานกองทุนพัฒนาบทบาทสตรี กรมการพัฒนาชุมชน 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848412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3371" y="2154730"/>
            <a:ext cx="12192000" cy="2561838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316614" y="2989208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3200" b="1" dirty="0">
                <a:solidFill>
                  <a:schemeClr val="bg1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4.5</a:t>
            </a:r>
            <a:r>
              <a:rPr lang="th-TH" sz="3200" b="1" dirty="0">
                <a:solidFill>
                  <a:srgbClr val="002060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การกำชับข้อกฎหมายสำคัญ </a:t>
            </a:r>
            <a:endParaRPr lang="th-TH" sz="32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3575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999565" y="2471085"/>
            <a:ext cx="10515600" cy="148628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5</a:t>
            </a:r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เรื่อง อื่นๆ</a:t>
            </a:r>
          </a:p>
        </p:txBody>
      </p:sp>
      <p:grpSp>
        <p:nvGrpSpPr>
          <p:cNvPr id="15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8" name="รูปห้าเหลี่ยม 3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9" name="รูปห้าเหลี่ยม 3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5" name="กลุ่ม 3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42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44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8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9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1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45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46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47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3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122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6" name="ชื่อเรื่อง 1"/>
          <p:cNvSpPr txBox="1">
            <a:spLocks/>
          </p:cNvSpPr>
          <p:nvPr/>
        </p:nvSpPr>
        <p:spPr>
          <a:xfrm>
            <a:off x="477672" y="2442666"/>
            <a:ext cx="11122925" cy="1665310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3  </a:t>
            </a: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เรื่องสืบเนื่องจากการประชุมครั้งที่ 4/2566</a:t>
            </a:r>
            <a:b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เมื่อวันที่ ศุกร์ที่ 21 เมษายน 2566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50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5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5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9581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/>
          <p:nvPr/>
        </p:nvSpPr>
        <p:spPr>
          <a:xfrm>
            <a:off x="2138765" y="2575962"/>
            <a:ext cx="7811147" cy="14989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4" name="Rectangle 114"/>
          <p:cNvSpPr/>
          <p:nvPr/>
        </p:nvSpPr>
        <p:spPr>
          <a:xfrm>
            <a:off x="2429199" y="2885928"/>
            <a:ext cx="7275284" cy="91545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ขอขอบคุณ</a:t>
            </a:r>
            <a:endParaRPr lang="en-US" sz="4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7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9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13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14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15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16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10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11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12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8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grpSp>
        <p:nvGrpSpPr>
          <p:cNvPr id="17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8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0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9" name="รูปห้าเหลี่ยม 3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0" name="รูปห้าเหลี่ยม 3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1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2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กลุ่ม 3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7" name="Picture 26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27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3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9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3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831" y="-216933"/>
            <a:ext cx="12245731" cy="1638280"/>
            <a:chOff x="4831" y="-216933"/>
            <a:chExt cx="12245731" cy="1638280"/>
          </a:xfrm>
        </p:grpSpPr>
        <p:grpSp>
          <p:nvGrpSpPr>
            <p:cNvPr id="51" name="Group 70"/>
            <p:cNvGrpSpPr/>
            <p:nvPr/>
          </p:nvGrpSpPr>
          <p:grpSpPr>
            <a:xfrm>
              <a:off x="4831" y="-216933"/>
              <a:ext cx="12245731" cy="1638280"/>
              <a:chOff x="-23581" y="-192311"/>
              <a:chExt cx="10193050" cy="1495014"/>
            </a:xfrm>
          </p:grpSpPr>
          <p:grpSp>
            <p:nvGrpSpPr>
              <p:cNvPr id="53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856748"/>
                <a:chOff x="-29746" y="-164554"/>
                <a:chExt cx="9173747" cy="771073"/>
              </a:xfrm>
            </p:grpSpPr>
            <p:sp>
              <p:nvSpPr>
                <p:cNvPr id="57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77107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9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60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65329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54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43329" y="-192311"/>
                <a:ext cx="1466312" cy="1495014"/>
                <a:chOff x="5717373" y="-409911"/>
                <a:chExt cx="1319681" cy="1345513"/>
              </a:xfrm>
            </p:grpSpPr>
            <p:sp>
              <p:nvSpPr>
                <p:cNvPr id="55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717373" y="-409911"/>
                  <a:ext cx="1319681" cy="1345513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56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139337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2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16905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23635" y="1179424"/>
            <a:ext cx="11833411" cy="24448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งบประมาณตามแผนการดำเนินงานและแผนการใช้จ่ายงบประมาณกองทุนพัฒนาบทบาทสตรี ประจำปีงบประมาณ พ.ศ.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2566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งบประมาณ จำนวน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961</a:t>
            </a:r>
            <a:r>
              <a:rPr lang="en-US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432</a:t>
            </a:r>
            <a:r>
              <a:rPr lang="en-US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,950.00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 จัดสรรงบประมาณให้ส่วนภูมิภาค จำนวน </a:t>
            </a:r>
            <a:r>
              <a:rPr lang="en-US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829,556,300.00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 จำแนกเป็น </a:t>
            </a:r>
          </a:p>
          <a:p>
            <a:r>
              <a:rPr lang="th-TH" sz="2000" b="1" dirty="0">
                <a:solidFill>
                  <a:srgbClr val="2602B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          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งบบริหาร		จำนวน 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151</a:t>
            </a:r>
            <a:r>
              <a:rPr lang="en-US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,036,300.00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บาท</a:t>
            </a:r>
          </a:p>
          <a:p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           งบเงินอุดหนุน		จำนวน 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84,520,000.00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บาท</a:t>
            </a:r>
          </a:p>
          <a:p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           งบเงินทุนหมุนเวียน	จำนวน	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594,000,000.00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บาท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23635" y="3461713"/>
            <a:ext cx="11039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</a:t>
            </a:r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กองทุนพัฒนาบทบาทสตรี ต้องเบิกจ่ายงบประมาณในภาพรวมให้แล้วเสร็จไม่น้อยกว่าร้อยละตามที่มติ </a:t>
            </a:r>
            <a:b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ครม. กำหนด ดังนี้ </a:t>
            </a:r>
          </a:p>
          <a:p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	ไตรมาส </a:t>
            </a: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</a:t>
            </a:r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ร้อยละ </a:t>
            </a: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32 </a:t>
            </a:r>
          </a:p>
          <a:p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	ไตรมาส </a:t>
            </a: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 </a:t>
            </a:r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ร้อยละ </a:t>
            </a: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54</a:t>
            </a:r>
          </a:p>
          <a:p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	ไตรมาส </a:t>
            </a: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</a:t>
            </a:r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ร้อยละ </a:t>
            </a: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77 </a:t>
            </a:r>
          </a:p>
          <a:p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	ไตรมาส </a:t>
            </a: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4</a:t>
            </a:r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ร้อยละ </a:t>
            </a: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100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721014" y="5474386"/>
            <a:ext cx="442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อ้างอิง </a:t>
            </a:r>
            <a:r>
              <a:rPr lang="en-US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: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มติ ครม. วันที่ 10 พฤศจิกายน 2563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23635" y="9179"/>
            <a:ext cx="6938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3.1 การเบิกจ่ายงบประมาณกองทุนพัฒนาบทบาทสตรี 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ประจำปีงบประมาณ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พ.ศ.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2566  (ส่วนภูมิภาค) </a:t>
            </a:r>
          </a:p>
        </p:txBody>
      </p:sp>
      <p:grpSp>
        <p:nvGrpSpPr>
          <p:cNvPr id="35" name="กลุ่ม 3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6" name="กลุ่ม 3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8" name="กลุ่ม 3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7" name="รูปห้าเหลี่ยม 4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48" name="รูปห้าเหลี่ยม 4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39" name="กลุ่ม 3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0" name="กลุ่ม 3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4" name="กลุ่ม 4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7" name="TextBox 7"/>
            <p:cNvSpPr txBox="1"/>
            <p:nvPr/>
          </p:nvSpPr>
          <p:spPr>
            <a:xfrm>
              <a:off x="-35186" y="4804874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4697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831" y="-216933"/>
            <a:ext cx="12245731" cy="1638279"/>
            <a:chOff x="4831" y="-216933"/>
            <a:chExt cx="12245731" cy="1638279"/>
          </a:xfrm>
        </p:grpSpPr>
        <p:grpSp>
          <p:nvGrpSpPr>
            <p:cNvPr id="52" name="Group 70"/>
            <p:cNvGrpSpPr/>
            <p:nvPr/>
          </p:nvGrpSpPr>
          <p:grpSpPr>
            <a:xfrm>
              <a:off x="4831" y="-216933"/>
              <a:ext cx="12245731" cy="1638279"/>
              <a:chOff x="-23581" y="-192311"/>
              <a:chExt cx="10193050" cy="1495013"/>
            </a:xfrm>
          </p:grpSpPr>
          <p:grpSp>
            <p:nvGrpSpPr>
              <p:cNvPr id="54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856748"/>
                <a:chOff x="-29746" y="-164554"/>
                <a:chExt cx="9173747" cy="771073"/>
              </a:xfrm>
            </p:grpSpPr>
            <p:sp>
              <p:nvSpPr>
                <p:cNvPr id="58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9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77107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60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61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65329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55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192311"/>
                <a:ext cx="1466312" cy="1495013"/>
                <a:chOff x="5688831" y="-409911"/>
                <a:chExt cx="1319681" cy="1345512"/>
              </a:xfrm>
            </p:grpSpPr>
            <p:sp>
              <p:nvSpPr>
                <p:cNvPr id="56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09911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57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139337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3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16905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772488"/>
              </p:ext>
            </p:extLst>
          </p:nvPr>
        </p:nvGraphicFramePr>
        <p:xfrm>
          <a:off x="480744" y="1279193"/>
          <a:ext cx="11292500" cy="452564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02298">
                  <a:extLst>
                    <a:ext uri="{9D8B030D-6E8A-4147-A177-3AD203B41FA5}">
                      <a16:colId xmlns:a16="http://schemas.microsoft.com/office/drawing/2014/main" val="3847035520"/>
                    </a:ext>
                  </a:extLst>
                </a:gridCol>
                <a:gridCol w="2335007">
                  <a:extLst>
                    <a:ext uri="{9D8B030D-6E8A-4147-A177-3AD203B41FA5}">
                      <a16:colId xmlns:a16="http://schemas.microsoft.com/office/drawing/2014/main" val="231617540"/>
                    </a:ext>
                  </a:extLst>
                </a:gridCol>
                <a:gridCol w="2207941">
                  <a:extLst>
                    <a:ext uri="{9D8B030D-6E8A-4147-A177-3AD203B41FA5}">
                      <a16:colId xmlns:a16="http://schemas.microsoft.com/office/drawing/2014/main" val="1539176672"/>
                    </a:ext>
                  </a:extLst>
                </a:gridCol>
                <a:gridCol w="1126273">
                  <a:extLst>
                    <a:ext uri="{9D8B030D-6E8A-4147-A177-3AD203B41FA5}">
                      <a16:colId xmlns:a16="http://schemas.microsoft.com/office/drawing/2014/main" val="1933619242"/>
                    </a:ext>
                  </a:extLst>
                </a:gridCol>
                <a:gridCol w="1405054">
                  <a:extLst>
                    <a:ext uri="{9D8B030D-6E8A-4147-A177-3AD203B41FA5}">
                      <a16:colId xmlns:a16="http://schemas.microsoft.com/office/drawing/2014/main" val="486534550"/>
                    </a:ext>
                  </a:extLst>
                </a:gridCol>
                <a:gridCol w="2015927">
                  <a:extLst>
                    <a:ext uri="{9D8B030D-6E8A-4147-A177-3AD203B41FA5}">
                      <a16:colId xmlns:a16="http://schemas.microsoft.com/office/drawing/2014/main" val="1448607063"/>
                    </a:ext>
                  </a:extLst>
                </a:gridCol>
              </a:tblGrid>
              <a:tr h="384329"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งบประมาณ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การจัดสรรงบประมาณ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เบิกจ่าย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8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8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  <a:endParaRPr lang="th-TH" sz="18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8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8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77)</a:t>
                      </a:r>
                      <a:endParaRPr lang="th-TH" sz="18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คงเหลือ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466463"/>
                  </a:ext>
                </a:extLst>
              </a:tr>
              <a:tr h="66101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</a:t>
                      </a:r>
                      <a:b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482050"/>
                  </a:ext>
                </a:extLst>
              </a:tr>
              <a:tr h="885974">
                <a:tc>
                  <a:txBody>
                    <a:bodyPr/>
                    <a:lstStyle/>
                    <a:p>
                      <a:r>
                        <a:rPr lang="th-TH" sz="21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 งบบริหาร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151,036,300.00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92,184,091.36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61.03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kern="1200" dirty="0">
                          <a:solidFill>
                            <a:srgbClr val="C0000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-15.97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58,852,208.64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9618275"/>
                  </a:ext>
                </a:extLst>
              </a:tr>
              <a:tr h="816985">
                <a:tc>
                  <a:txBody>
                    <a:bodyPr/>
                    <a:lstStyle/>
                    <a:p>
                      <a:r>
                        <a:rPr lang="th-TH" sz="21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 เงินอุดหนุน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84,520,000.00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81,242,776.00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96.12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kern="1200" dirty="0">
                          <a:solidFill>
                            <a:srgbClr val="33502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+19.12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3,277,224.00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1048295"/>
                  </a:ext>
                </a:extLst>
              </a:tr>
              <a:tr h="816985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</a:t>
                      </a:r>
                      <a:r>
                        <a:rPr lang="th-TH" sz="20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เงินทุนหมุนเวียน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594,000,000.00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516,819,977.00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87.01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kern="1200" dirty="0">
                          <a:solidFill>
                            <a:srgbClr val="33502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+10.01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77,180,023.00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7976349"/>
                  </a:ext>
                </a:extLst>
              </a:tr>
              <a:tr h="816985">
                <a:tc>
                  <a:txBody>
                    <a:bodyPr/>
                    <a:lstStyle/>
                    <a:p>
                      <a:pPr algn="ctr"/>
                      <a:r>
                        <a:rPr lang="th-TH" sz="21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ภาพรวม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829,556,300.00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690,246,844.36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83.21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kern="1200" dirty="0">
                          <a:solidFill>
                            <a:srgbClr val="33502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+6.21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139,309,455.64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691873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8620328" y="6111544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 15 พฤษภาคม 2566  </a:t>
            </a:r>
            <a:endParaRPr lang="th-TH" sz="1600" dirty="0"/>
          </a:p>
        </p:txBody>
      </p:sp>
      <p:sp>
        <p:nvSpPr>
          <p:cNvPr id="35" name="ชื่อเรื่อง 1"/>
          <p:cNvSpPr txBox="1">
            <a:spLocks/>
          </p:cNvSpPr>
          <p:nvPr/>
        </p:nvSpPr>
        <p:spPr>
          <a:xfrm>
            <a:off x="589752" y="153631"/>
            <a:ext cx="7069043" cy="635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ผลการเบิกจ่ายประจำปีงบประมาณ พ.ศ. 2566  (ส่วนภูมิภาค)</a:t>
            </a:r>
          </a:p>
        </p:txBody>
      </p:sp>
      <p:grpSp>
        <p:nvGrpSpPr>
          <p:cNvPr id="36" name="กลุ่ม 3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9" name="กลุ่ม 3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8" name="รูปห้าเหลี่ยม 4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49" name="รูปห้าเหลี่ยม 4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40" name="กลุ่ม 3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1" name="กลุ่ม 4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5" name="กลุ่ม 4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/>
            <p:cNvSpPr txBox="1"/>
            <p:nvPr/>
          </p:nvSpPr>
          <p:spPr>
            <a:xfrm>
              <a:off x="-35186" y="4804874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64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3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5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39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0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1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36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7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38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865524"/>
              </p:ext>
            </p:extLst>
          </p:nvPr>
        </p:nvGraphicFramePr>
        <p:xfrm>
          <a:off x="259307" y="993661"/>
          <a:ext cx="11750724" cy="519139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924365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39348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54917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405293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kern="12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846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12,032,905.00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11,762,261.00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97.75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14,070,415.00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13,743,634.00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97.68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13,686,705.00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13,174,461.91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96.26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19.26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10,520,580.00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10,104,269.88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96.04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19.04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10,773,740.00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10,326,147.14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95.85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11,560,655.00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11,063,925.10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95.70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12,380,615.00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11,796,100.51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95.28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18,376,640.00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17,498,838.00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95.22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11,318,805.00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10,754,080.00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95.01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12,257,265.00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11,641,884.00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94.98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u="none" strike="noStrike" kern="1200" dirty="0">
                          <a:solidFill>
                            <a:srgbClr val="33502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  <p:grpSp>
        <p:nvGrpSpPr>
          <p:cNvPr id="16" name="กลุ่ม 1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5" name="กลุ่ม 2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477108" y="177116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วันที่  15 พฤษภาคม 2566)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7064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8138</Words>
  <Application>Microsoft Office PowerPoint</Application>
  <PresentationFormat>แบบจอกว้าง</PresentationFormat>
  <Paragraphs>3225</Paragraphs>
  <Slides>60</Slides>
  <Notes>28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60</vt:i4>
      </vt:variant>
    </vt:vector>
  </HeadingPairs>
  <TitlesOfParts>
    <vt:vector size="68" baseType="lpstr">
      <vt:lpstr>Arial</vt:lpstr>
      <vt:lpstr>Calibri</vt:lpstr>
      <vt:lpstr>Calibri Light</vt:lpstr>
      <vt:lpstr>Chulabhorn Likit Text Light</vt:lpstr>
      <vt:lpstr>Chulabhorn Likit Text Light๙</vt:lpstr>
      <vt:lpstr>Cordia New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TWDF-CDD</dc:creator>
  <cp:lastModifiedBy>wachaira</cp:lastModifiedBy>
  <cp:revision>85</cp:revision>
  <cp:lastPrinted>2023-05-16T06:35:43Z</cp:lastPrinted>
  <dcterms:created xsi:type="dcterms:W3CDTF">2023-05-09T06:22:15Z</dcterms:created>
  <dcterms:modified xsi:type="dcterms:W3CDTF">2023-06-26T03:33:06Z</dcterms:modified>
</cp:coreProperties>
</file>