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1" r:id="rId17"/>
    <p:sldId id="366" r:id="rId18"/>
    <p:sldId id="267" r:id="rId19"/>
    <p:sldId id="368" r:id="rId20"/>
    <p:sldId id="369" r:id="rId21"/>
    <p:sldId id="370" r:id="rId22"/>
    <p:sldId id="371" r:id="rId23"/>
    <p:sldId id="372" r:id="rId24"/>
    <p:sldId id="380" r:id="rId25"/>
    <p:sldId id="381" r:id="rId26"/>
    <p:sldId id="395" r:id="rId27"/>
    <p:sldId id="396" r:id="rId28"/>
    <p:sldId id="363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275" r:id="rId37"/>
    <p:sldId id="850" r:id="rId38"/>
    <p:sldId id="866" r:id="rId39"/>
    <p:sldId id="867" r:id="rId40"/>
    <p:sldId id="868" r:id="rId41"/>
    <p:sldId id="841" r:id="rId42"/>
    <p:sldId id="842" r:id="rId43"/>
    <p:sldId id="854" r:id="rId44"/>
    <p:sldId id="852" r:id="rId45"/>
    <p:sldId id="853" r:id="rId46"/>
    <p:sldId id="856" r:id="rId47"/>
    <p:sldId id="855" r:id="rId48"/>
    <p:sldId id="843" r:id="rId49"/>
    <p:sldId id="844" r:id="rId50"/>
    <p:sldId id="845" r:id="rId51"/>
    <p:sldId id="846" r:id="rId52"/>
    <p:sldId id="847" r:id="rId53"/>
    <p:sldId id="848" r:id="rId54"/>
    <p:sldId id="857" r:id="rId55"/>
    <p:sldId id="849" r:id="rId56"/>
    <p:sldId id="858" r:id="rId57"/>
    <p:sldId id="859" r:id="rId58"/>
    <p:sldId id="860" r:id="rId59"/>
    <p:sldId id="861" r:id="rId60"/>
    <p:sldId id="343" r:id="rId61"/>
    <p:sldId id="862" r:id="rId62"/>
    <p:sldId id="864" r:id="rId63"/>
    <p:sldId id="863" r:id="rId64"/>
    <p:sldId id="865" r:id="rId65"/>
    <p:sldId id="320" r:id="rId66"/>
    <p:sldId id="327" r:id="rId67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696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2B0F38F-0A6E-4CCD-9090-EECF15590B14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2B37D75-8E03-4D2E-BD16-1EB358B55F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3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33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32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29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56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3611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89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95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49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487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418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3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70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398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00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58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785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186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903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498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828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305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348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28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554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02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497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261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801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860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548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62950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13645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9644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577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958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83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745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33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0649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42394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7973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9D912-FE65-457F-91F9-607D3E2B40A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71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9034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96947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2439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1056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17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363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6511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56704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7137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0740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50188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0149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3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41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9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6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05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0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9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42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76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08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63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5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6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5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6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A94ED-CCAD-4AB1-BDFB-76A780FEF5FA}" type="datetimeFigureOut">
              <a:rPr lang="th-TH" smtClean="0"/>
              <a:t>21/06/66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omenfund.in.th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file:///C:\Users\JW_Ba\OneDrive\&#3648;&#3604;&#3626;&#3585;&#3660;&#3607;&#3655;&#3629;&#3611;\TWFT_LM\&#3586;&#3657;&#3629;&#3617;&#3641;&#3621;&#3621;&#3641;&#3585;&#3627;&#3609;&#3637;&#3657;%20&#3585;&#3607;&#3617;\&#3612;&#3621;%20Test\test%20&#3585;&#3607;&#3617;\test%20&#3585;&#3607;&#3617;\&#3585;&#3619;&#3640;&#3591;&#3648;&#3607;&#3614;&#3617;&#3627;&#3634;&#3609;&#3588;&#3619;\&#3648;&#3586;&#3605;&#3588;&#3621;&#3629;&#3591;&#3626;&#3634;&#3617;&#3623;&#3634;\22102563228\1&#3648;&#3629;&#3585;&#3626;&#3634;&#3619;&#3607;&#3633;&#3656;&#3623;&#3652;&#3611;\22102563228_01.pdf.pdf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7.png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tm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6.tm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1019687" y="2008120"/>
            <a:ext cx="9967627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6 / 2566 วันพุธที่ 21 มิถุนายน 2566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เวลา 13.30 - 16.00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72330"/>
              </p:ext>
            </p:extLst>
          </p:nvPr>
        </p:nvGraphicFramePr>
        <p:xfrm>
          <a:off x="220638" y="911979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ตรัง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10,730,730.00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10,286,549.74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ระยอง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10,773,740.00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10,326,147.14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95.85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+18.85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มุกดาหาร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8,060,135.00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7,718,399.51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95.76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+18.76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สกลนคร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14,133,390.00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13,531,308.41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95.74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สระแก้ว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11,560,655.00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11,063,925.10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95.70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+18.70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เพชรบูรณ์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12,257,265.00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11,714,890.00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95.58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+18.58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บึงกาฬ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8,316,780.00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7,940,294.84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95.47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+18.47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ยโสธร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9,533,555.00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9,077,897.41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95.22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+18.22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แม่ฮ่องสอน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11,318,805.00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10,754,080.00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95.01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+18.01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นครสวรรค์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9,336,165.00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8,868,946.98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93888"/>
              </p:ext>
            </p:extLst>
          </p:nvPr>
        </p:nvGraphicFramePr>
        <p:xfrm>
          <a:off x="272832" y="907228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อุตรดิตถ์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8,719,805.00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8,277,650.10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94.93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+17.93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เชียงราย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13,383,390.00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12,703,633.00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ตาก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11,854,915.00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11,247,787.51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94.88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+17.88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ปัตตานี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10,725,247.00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10,162,718.05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94.76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หนองคาย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9,425,255.00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8,919,832.42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+17.64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สุพรรณบุรี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12,151,890.00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11,495,192.75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+17.60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พระนครศรีอยุธยา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11,682,190.00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11,047,579.94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94.57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+17.57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อำนาจเจริญ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7,236,505.00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6,837,874.73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ชลบุรี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9,861,490.00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9,296,032.56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94.27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+17.27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ลพบุรี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11,050,315.00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10,396,745.44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+17.09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89822"/>
              </p:ext>
            </p:extLst>
          </p:nvPr>
        </p:nvGraphicFramePr>
        <p:xfrm>
          <a:off x="311522" y="1003125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ราชบุรี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12,159,890.00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11,428,556.60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93.99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+16.99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บุรีรัมย์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15,887,765.00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14,914,853.50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93.88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+16.88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ปราจีนบุรี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8,269,305.00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7,750,592.21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93.73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+16.73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ชัยนาท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8,362,980.00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7,834,039.04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ประจวบคีรีขันธ์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9,329,380.00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8,737,572.44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+16.66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สระบุรี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11,226,215.00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10,505,147.50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+16.58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ศรีสะเกษ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13,784,890.00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12,897,065.00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+16.56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เพชรบุรี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9,328,195.00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8,725,305.83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+16.54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ร้อยเอ็ด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14,698,340.00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13,742,848.75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สมุทรสงคราม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5,258,869.00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4,902,145.95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93.22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+16.22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07342"/>
              </p:ext>
            </p:extLst>
          </p:nvPr>
        </p:nvGraphicFramePr>
        <p:xfrm>
          <a:off x="272832" y="926930"/>
          <a:ext cx="11646336" cy="5298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145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กาญจนบุรี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12,437,615.00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11,584,031.02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93.14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+16.14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ระนอง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6,865,755.00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6,382,208.24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92.96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+15.96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สตูล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5,876,170.00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5,451,831.00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92.78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+15.78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กำแพงเพชร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9,984,665.00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9,261,463.00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92.76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+15.76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พะเยา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8,143,441.00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7,545,281.51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92.65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+15.65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หนองบัวลำภู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9,146,030.00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8,469,452.00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92.60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+15.60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น่าน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11,253,605.00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10,333,987.44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91.83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+14.83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เชียงใหม่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18,196,515.00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16,687,599.03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91.71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+14.71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นราธิวาส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9,183,415.00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8,421,826.26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91.71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+14.71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ชุมพร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8,513,380.00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7,796,305.55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+14.58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07138"/>
              </p:ext>
            </p:extLst>
          </p:nvPr>
        </p:nvGraphicFramePr>
        <p:xfrm>
          <a:off x="272832" y="900971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นนทบุรี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5,198,158.00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4,756,017.00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91.49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+14.49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อุดรธานี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12,427,425.00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11,363,976.00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+14.44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นครศรีธรรมราช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13,792,565.00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12,596,900.50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91.33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+14.33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ฉะเชิงเทรา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8,450,537.00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7,685,957.42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90.95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+13.95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นครพนม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10,132,540.00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9,210,202.86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90.90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+13.90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ภูเก็ต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4,306,800.00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3,904,833.00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90.67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+13.67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ลำพูน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6,159,405.00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5,572,998.00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90.48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+13.48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นครราชสีมา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16,156,347.00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14,572,251.10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90.20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+13.20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กาฬสินธุ์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12,865,190.00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11,568,102.00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89.92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+12.92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นครปฐม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6,959,915.00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6,245,736.00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89.74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+12.74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71630"/>
              </p:ext>
            </p:extLst>
          </p:nvPr>
        </p:nvGraphicFramePr>
        <p:xfrm>
          <a:off x="192234" y="925573"/>
          <a:ext cx="11573299" cy="5206184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ลำปาง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9,362,696.00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8,351,496.06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89.20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+12.20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สุราษฎร์ธานี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9,613,885.00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8,536,124.30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+11.79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สิงห์บุรี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3,844,170.00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3,413,111.94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+11.79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สงขลา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7,477,546.00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6,638,078.88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88.77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+11.77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นครนายก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5,068,625.00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4,499,389.65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88.77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+11.77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ตราด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5,883,205.00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5,210,984.21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88.57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+11.57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กระบี่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4,884,745.00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4,324,668.66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88.53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+11.53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เลย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8,251,674.00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7,304,708.70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88.52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+11.52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ขอนแก่น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12,936,887.00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11,444,355.10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88.46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+11.46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อุบลราชธานี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12,934,405.00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11,316,296.44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87.49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+10.49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05483"/>
              </p:ext>
            </p:extLst>
          </p:nvPr>
        </p:nvGraphicFramePr>
        <p:xfrm>
          <a:off x="322548" y="1332446"/>
          <a:ext cx="11546903" cy="4538447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08331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19593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399563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2010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5533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5533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0919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0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พังงา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4,474,180.00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3,889,799.00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86.94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+9.94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ปทุมธานี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4,005,673.00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3,399,364.80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84.86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+7.86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ยะลา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3,728,780.00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3,162,497.55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84.81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+7.81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พัทลุง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3,992,100.00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3,366,831.21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84.34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+7.34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จันทบุรี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4,812,090.00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3,984,402.74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82.80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+5.80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สมุทรปราการ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4,826,368.00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3,969,320.44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82.24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+5.24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3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749,151,553.00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697,836,299.10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+</a:t>
                      </a:r>
                      <a:r>
                        <a:rPr lang="en-GB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(ต่อ)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6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7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7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3" name="AutoShape 4" descr="จบการนำเสนอ - สื่อสารการศึกษาซอฟแวร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4" name="กลุ่ม 63"/>
          <p:cNvGrpSpPr/>
          <p:nvPr/>
        </p:nvGrpSpPr>
        <p:grpSpPr>
          <a:xfrm>
            <a:off x="823677" y="1407450"/>
            <a:ext cx="6883573" cy="4650728"/>
            <a:chOff x="-502947" y="1014779"/>
            <a:chExt cx="12258103" cy="5755685"/>
          </a:xfrm>
          <a:solidFill>
            <a:srgbClr val="92D050"/>
          </a:solidFill>
        </p:grpSpPr>
        <p:sp>
          <p:nvSpPr>
            <p:cNvPr id="65" name="สี่เหลี่ยมผืนผ้ามุมมน 64"/>
            <p:cNvSpPr/>
            <p:nvPr/>
          </p:nvSpPr>
          <p:spPr>
            <a:xfrm>
              <a:off x="6633902" y="1014779"/>
              <a:ext cx="4781940" cy="15180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</a:p>
            <a:p>
              <a:pPr algn="ctr">
                <a:lnSpc>
                  <a:spcPct val="120000"/>
                </a:lnSpc>
              </a:pPr>
              <a:r>
                <a:rPr lang="en-GB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4,533,286,233.35 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(ฐาน ณ 1 ต.ค. 2565)</a:t>
              </a:r>
              <a:endPara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66" name="สี่เหลี่ยมผืนผ้ามุมมน 65"/>
            <p:cNvSpPr/>
            <p:nvPr/>
          </p:nvSpPr>
          <p:spPr>
            <a:xfrm>
              <a:off x="-502947" y="5208492"/>
              <a:ext cx="5545520" cy="15619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หนี้ยังไม่ถึงกำหนดชำระ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en-GB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2,258,926,863.63 </a:t>
              </a:r>
              <a:r>
                <a:rPr lang="th-TH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คิดเป็นร้อยละ  49.83</a:t>
              </a:r>
              <a:endPara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  </a:t>
              </a:r>
              <a:endPara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5599490" y="5208492"/>
              <a:ext cx="6155666" cy="156197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A8A8A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หนี้เกินกำหนดชำระ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en-GB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1,098,041,245.94 </a:t>
              </a:r>
              <a:r>
                <a:rPr lang="th-TH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าท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คิดเป็นร้อยละ  24.22</a:t>
              </a:r>
              <a:endPara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  <a:p>
              <a:pPr algn="ctr">
                <a:lnSpc>
                  <a:spcPct val="120000"/>
                </a:lnSpc>
              </a:pP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8831438" y="6419442"/>
            <a:ext cx="2977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มิถุนายน 2566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1498" y="5621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3.2 การบริหารจัดการหนี้กองทุนพัฒนาบทบาทสตรี     </a:t>
            </a:r>
          </a:p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ประจำปีงบระมาณ พ.ศ. 2556 - 2565 (ตัวชี้วัด พจ.)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5" name="สี่เหลี่ยมผืนผ้ามุมมน 74"/>
          <p:cNvSpPr/>
          <p:nvPr/>
        </p:nvSpPr>
        <p:spPr>
          <a:xfrm>
            <a:off x="8214980" y="4782421"/>
            <a:ext cx="2616443" cy="1275758"/>
          </a:xfrm>
          <a:prstGeom prst="roundRect">
            <a:avLst/>
          </a:prstGeom>
          <a:solidFill>
            <a:srgbClr val="FF9999">
              <a:alpha val="9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ดำเนินคดี</a:t>
            </a:r>
          </a:p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155,600,485.34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คิดเป็นร้อยละ  3.43</a:t>
            </a:r>
            <a:endParaRPr lang="en-US" sz="16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74" name="กลุ่ม 7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8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3" name="รูปห้าเหลี่ยม 9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94" name="รูปห้าเหลี่ยม 9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4" name="กลุ่ม 8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8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8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8" name="สี่เหลี่ยมผืนผ้ามุมมน 65"/>
          <p:cNvSpPr/>
          <p:nvPr/>
        </p:nvSpPr>
        <p:spPr>
          <a:xfrm>
            <a:off x="2636178" y="2959052"/>
            <a:ext cx="3114103" cy="103163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รับชำระคืน</a:t>
            </a:r>
          </a:p>
          <a:p>
            <a:pPr algn="ctr">
              <a:lnSpc>
                <a:spcPct val="130000"/>
              </a:lnSpc>
            </a:pP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1,020,717,638.44</a:t>
            </a:r>
            <a:r>
              <a:rPr lang="en-GB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  <a:endParaRPr lang="en-US" sz="1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คิดเป็นร้อยละ 22.52  </a:t>
            </a:r>
            <a:endParaRPr lang="th-TH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9" name="สี่เหลี่ยมผืนผ้ามุมมน 65"/>
          <p:cNvSpPr/>
          <p:nvPr/>
        </p:nvSpPr>
        <p:spPr>
          <a:xfrm>
            <a:off x="6514619" y="3000476"/>
            <a:ext cx="3114103" cy="1031635"/>
          </a:xfrm>
          <a:prstGeom prst="roundRect">
            <a:avLst/>
          </a:prstGeom>
          <a:solidFill>
            <a:srgbClr val="B7B7FF">
              <a:alpha val="9294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ลูกหนี้คงเหลือ ณ ปัจจุบัน</a:t>
            </a:r>
          </a:p>
          <a:p>
            <a:pPr algn="ctr">
              <a:lnSpc>
                <a:spcPct val="130000"/>
              </a:lnSpc>
            </a:pPr>
            <a:r>
              <a:rPr lang="en-GB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3,512,568,594.91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คิดเป็นร้อยละ 49.83    </a:t>
            </a:r>
          </a:p>
        </p:txBody>
      </p:sp>
      <p:cxnSp>
        <p:nvCxnSpPr>
          <p:cNvPr id="55" name="ตัวเชื่อมต่อตรง 33"/>
          <p:cNvCxnSpPr/>
          <p:nvPr/>
        </p:nvCxnSpPr>
        <p:spPr>
          <a:xfrm>
            <a:off x="9826311" y="4313496"/>
            <a:ext cx="0" cy="51469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33"/>
          <p:cNvCxnSpPr/>
          <p:nvPr/>
        </p:nvCxnSpPr>
        <p:spPr>
          <a:xfrm>
            <a:off x="2292044" y="4296937"/>
            <a:ext cx="1" cy="48548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34"/>
          <p:cNvCxnSpPr>
            <a:endCxn id="67" idx="0"/>
          </p:cNvCxnSpPr>
          <p:nvPr/>
        </p:nvCxnSpPr>
        <p:spPr>
          <a:xfrm>
            <a:off x="5978884" y="4330999"/>
            <a:ext cx="0" cy="46506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32"/>
          <p:cNvCxnSpPr/>
          <p:nvPr/>
        </p:nvCxnSpPr>
        <p:spPr>
          <a:xfrm>
            <a:off x="2292044" y="4321602"/>
            <a:ext cx="7556301" cy="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ตัวเชื่อมต่อตรง 38"/>
          <p:cNvCxnSpPr/>
          <p:nvPr/>
        </p:nvCxnSpPr>
        <p:spPr>
          <a:xfrm flipH="1">
            <a:off x="8126629" y="4048970"/>
            <a:ext cx="1" cy="261195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1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42587"/>
              </p:ext>
            </p:extLst>
          </p:nvPr>
        </p:nvGraphicFramePr>
        <p:xfrm>
          <a:off x="144078" y="951387"/>
          <a:ext cx="11875468" cy="522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54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2157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42401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974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709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478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45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39672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786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8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84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6,280,347.95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30,642,887.64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879,946.71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1,302,257.95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9,382,417.88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25,375,516.42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8,408,126.83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2,784,975.71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5.93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28,310,266.44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29,203,024.70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1,048,968.00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5,532,377.33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140,632,865.00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15,982,018.53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24,893,066.08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789,915.20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4,057,670.57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9,821,393.92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21,896,151.95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3,479,064.24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9.68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16,040,715.04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26,968,631.03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1,616,614.47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4,834,713.43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2,771,830.97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24,497,073.70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41,496.58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3,633,975.22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11,748,535.90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32,839,574.01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5,806,357.91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10,346,298.47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27,774,843.52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3,948,188.48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6,710,150.92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14,431,740.41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25,416,509.81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708,904.43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5,741,276.88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11.90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2698"/>
              </p:ext>
            </p:extLst>
          </p:nvPr>
        </p:nvGraphicFramePr>
        <p:xfrm>
          <a:off x="216568" y="951387"/>
          <a:ext cx="11823433" cy="5274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577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50274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6500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008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613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373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4454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1068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99275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3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415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17,932,846.23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27,409,670.54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6,593,656.05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29,967,104.37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41,267,077.44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12,759,301.03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13.67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9,850,823.61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23,421,350.56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4,517,529.09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5,996,454.73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15,835,549.69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28,312,029.02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839,913.00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7,565,187.90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17,225,638.19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25,310,132.55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1,389,771.15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7,545,303.60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14.66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12,010,921.72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18,219,441.07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38,908.00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5,397,617.36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15.13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15,169,919.08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17,230,614.90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5,979,636.54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8,285,602.54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14,037,876.82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1,290,000.00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4,524,627.05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16.08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13,130,669.01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40,149,415.87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10,846,658.66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16.11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183,302,513.00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11,688,365.04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27,887,227.19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7,685,966.18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207879" y="1220494"/>
            <a:ext cx="11839634" cy="42098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2 เรื่อง รับรองรายงานการประชุม ครั้งที่ 5/2566 เมื่อวันที่ 18</a:t>
            </a:r>
            <a:r>
              <a:rPr lang="th-TH" sz="16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th-TH" sz="16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เป็นการประชุมผ่านระบบวีดิทัศน์ทางไกล (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3 เรื่อง สืบเนื่องจากการประชุม ครั้งที่ 5/2566 เมื่อวันที่ 18</a:t>
            </a:r>
            <a:r>
              <a:rPr lang="th-TH" sz="16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 2566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         	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(กลุ่มนโยบายและยุทธศาสตร์)</a:t>
            </a:r>
            <a:b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3.2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/>
                <a:cs typeface="Chulabhorn Likit Text Light๙" panose="00000400000000000000" pitchFamily="2" charset="-34"/>
              </a:rPr>
              <a:t>การบริหารจัดการหนี้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(กลุ่มนโยบายและยุทธศาสตร์) </a:t>
            </a:r>
            <a:endParaRPr lang="th-TH" sz="14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4 เรื่อง เพื่อทราบ	 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           	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มาตรการลดความเดือดร้อนให้แก่ลูกหนี้กองทุนพัฒนาบทบาทสตรี พ.ศ.2566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(กลุ่มกฎหมาย)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4.2 </a:t>
            </a:r>
            <a:r>
              <a:rPr lang="th-TH" sz="14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แอปพลิเคชั่น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ระบบวิเคราะห์หนี้เกินกำหนดชำระตามตัวชี้วัดพัฒนาการจังหวัด ปีงบประมาณ พ.ศ. 2566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(กลุ่มนโยบายและยุทธศาสตร์)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                             4.3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การยืนยันข้อมูลความมีอยู่จริงของลูกหนี้ (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                             4.4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การกำหนดข้อมูลผู้ใช้งานระบบบัญชีการเงิน (</a:t>
            </a:r>
            <a:r>
              <a:rPr lang="en-US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r>
              <a:rPr lang="en-US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และโปรแกรมทะเบียนลูกหนี้ (</a:t>
            </a:r>
            <a:r>
              <a:rPr lang="en-US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LM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(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  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4.5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การบันทึกข้อมูลบัญชีการเงินปีงบประมาณ 2566 ในระบบบัญชีการเงิน (</a:t>
            </a:r>
            <a:r>
              <a:rPr lang="en-US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(</a:t>
            </a:r>
            <a:r>
              <a:rPr lang="th-TH" sz="14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 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 เรื่อง อื่นๆ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1" y="-304555"/>
            <a:ext cx="12252566" cy="1638279"/>
            <a:chOff x="4831" y="-304555"/>
            <a:chExt cx="12252566" cy="1638279"/>
          </a:xfrm>
        </p:grpSpPr>
        <p:grpSp>
          <p:nvGrpSpPr>
            <p:cNvPr id="32" name="Group 70"/>
            <p:cNvGrpSpPr/>
            <p:nvPr/>
          </p:nvGrpSpPr>
          <p:grpSpPr>
            <a:xfrm>
              <a:off x="4831" y="-304555"/>
              <a:ext cx="12245731" cy="1638279"/>
              <a:chOff x="-23581" y="-272268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533168"/>
                <a:chOff x="-29746" y="-164553"/>
                <a:chExt cx="9173747" cy="479851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2500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423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169695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2"/>
                  <a:ext cx="9173747" cy="33538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977536" y="-272268"/>
                <a:ext cx="1466312" cy="1495013"/>
                <a:chOff x="5658159" y="-481870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58159" y="-481870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20818" y="-211296"/>
                  <a:ext cx="834261" cy="598312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74146" y="-5990"/>
              <a:ext cx="298325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5" name="TextBox 64"/>
          <p:cNvSpPr txBox="1"/>
          <p:nvPr/>
        </p:nvSpPr>
        <p:spPr>
          <a:xfrm>
            <a:off x="88509" y="634457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ระเบียบวาระการประชุมครั้งที่ 6/2566</a:t>
            </a: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69034"/>
              </p:ext>
            </p:extLst>
          </p:nvPr>
        </p:nvGraphicFramePr>
        <p:xfrm>
          <a:off x="216568" y="951386"/>
          <a:ext cx="11827042" cy="529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960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2382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824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130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29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29266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8252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935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146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14,154,668.56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31,208,072.04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634,921.51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9,011,183.72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21,163,848.92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31,547,644.65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744,086.00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12,116,653.46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13,209,350.85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13,958,313.60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12,364,941.47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7,808,250.49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32,424,014.38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48,079,242.61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16,084,044.31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19,979,629.32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27,380,892.05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785,312.56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14,215,777.31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17.18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12,222,276.39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11,594,184.73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319,147.53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5,046,457.34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17.29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8,799,706.60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41,913,145.53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2,529,884.71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12,336,451.36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17.62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14,721,115.00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28,912,400.00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1,046,606.00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10,334,831.00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17.68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10,380,469.65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22,060,129.38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7,657,568.93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11,400,094.37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54,357,384.78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14,281,778.30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58193"/>
              </p:ext>
            </p:extLst>
          </p:nvPr>
        </p:nvGraphicFramePr>
        <p:xfrm>
          <a:off x="216568" y="951387"/>
          <a:ext cx="11766886" cy="5249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58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5967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179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353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9410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1152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2657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770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54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9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05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15,726,923.85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27,767,968.73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390,271.86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9,679,721.45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18.04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23,748,368.23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24,280,971.00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1,850,308.47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10,981,185.74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18.04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4,725,678.39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21,466,392.67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1,271,885.87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7,706,398.97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18.09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6,005,110.77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35,218,428.96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20,569,362.56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14,419,368.31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8,076,599.98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14,421,010.12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1,263,490.92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5,570,251.46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18.99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15,085,515.74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41,946,696.31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14,733,388.22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20.00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11,535,360.31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31,054,159.25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1,198,330.56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14,353,206.64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20.89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15,259,941.12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46,912,998.59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249,166.65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16,712,377.58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21.12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23,129,827.35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60,649,770.96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619,378.45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22,641,012.83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21.15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14,423,957.80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19,201,696.76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2,545,350.00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9,802,843.11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21.32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7589"/>
              </p:ext>
            </p:extLst>
          </p:nvPr>
        </p:nvGraphicFramePr>
        <p:xfrm>
          <a:off x="88684" y="1094874"/>
          <a:ext cx="11870703" cy="5120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99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3882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0163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35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9531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146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8519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487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862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1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589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10,424,720.81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14,541,888.28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6,805,248.77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13,938,440.81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21,295,207.13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9,750,292.80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7,012,956.53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22,808,267.25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2,695,172.67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9,058,187.00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21.79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9,398,778.74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21,308,850.21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9,769,053.39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22.52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10,523,196.42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16,690,258.29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5,139,568.62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10,497,499.30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23.50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5,595,986.67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16,228,050.44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2,270,260.52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7,416,906.66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10,581,461.98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31,499,524.03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192,974.00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13,351,270.86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24.00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21,307,552.22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33,287,463.13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18,731,441.68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24.77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433,095,200.00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21,672,855.40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25,419,538.90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1,334,273.88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16,163,175.74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6,075,570.22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16,083,427.98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4,955,053.89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11,637,099.24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26.21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67290"/>
              </p:ext>
            </p:extLst>
          </p:nvPr>
        </p:nvGraphicFramePr>
        <p:xfrm>
          <a:off x="120466" y="963623"/>
          <a:ext cx="11951067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693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4259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595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7180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9513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953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76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9,103,941.87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23,747,169.37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11,915,899.37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26.50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16,803,111.54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32,092,888.34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18,410,822.56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27.35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25,036,335.10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43,267,966.83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3,894,321.52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27,368,795.71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10,806,483.71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34,208,004.79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1,275,402.00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18,528,130.53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6,908,278.12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26,152,304.64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5,645,255.43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15,579,705.21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378,043,128.00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25,229,937.23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32,077,761.38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1,437,273.82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25,142,652.72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29.52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12,198,771.46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25,279,446.92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6,883,518.75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19,015,037.53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30.00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8,251,127.44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17,268,755.09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2,273,426.61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18,977,681.47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30.10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14,794,945.69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20,655,383.94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2,607,871.17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16,703,244.91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16,061,963.97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27,671,875.68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1,725,423.00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20,001,584.23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30.56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40938"/>
              </p:ext>
            </p:extLst>
          </p:nvPr>
        </p:nvGraphicFramePr>
        <p:xfrm>
          <a:off x="88685" y="951387"/>
          <a:ext cx="11978991" cy="5283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0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2481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672390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71526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28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6121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5081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262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8348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90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20,325,447.55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46,451,828.81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12,513,116.31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35,821,441.19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30.59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11,684,296.08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20,110,608.03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636,672.07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15,062,030.43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6,901,279.81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19,454,912.72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252,954.73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12,441,933.16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12,818,761.38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9,831,869.78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1,044,080.00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11,365,615.97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7,699,717.07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21,490,601.32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3,921,361.75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16,554,586.95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10,362,957.98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28,909,014.68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245,667.15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19,896,576.31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9,159,635.86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36,328,438.25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2,802,555.09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27,056,549.35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9,313,640.52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32,648,729.39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90,785.00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23,890,102.30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113,906,898.00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5,976,583.51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13,497,568.16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3,023,150.40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12,681,171.25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36.05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11,323,517.16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16,661,895.01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124,443.79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16,099,376.60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85523"/>
              </p:ext>
            </p:extLst>
          </p:nvPr>
        </p:nvGraphicFramePr>
        <p:xfrm>
          <a:off x="88684" y="1048670"/>
          <a:ext cx="11906800" cy="517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20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9792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64105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636271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77004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71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19 มิถุนายน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552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12,063,892.61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29,393,039.39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1,317,748.76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26,502,883.50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14,348,946.21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40,924,676.60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1,437,950.00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37,505,178.45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14,092,042.10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17,502,752.39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261,603.88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22,731,990.09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41.64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15,130,138.64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32,877,185.07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3,417,357.96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38,719,050.18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4,654,062.61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13,215,255.65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3,064,762.03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15,808,901.00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43.03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12,574,331.36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29,445,319.78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334,159.60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42,857,146.91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50.17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8,176,509.49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25,268,042.48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63,953,002.83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65.66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71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16,409,911,840.69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4,533,286,233.35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1,020,717,638.44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2,102,279,387.67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155,600,485.34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1,098,041,245.94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38799"/>
              </p:ext>
            </p:extLst>
          </p:nvPr>
        </p:nvGraphicFramePr>
        <p:xfrm>
          <a:off x="228600" y="1077229"/>
          <a:ext cx="11802980" cy="5581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42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27447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3605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14946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729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8750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1098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954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25320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521681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528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เปรียบเทียบผลต่างร้อยละของหนี้เกินกำหนดชำระ ณ 15 พฤษภาคม 2566 เทียบกับ 19 มิถุนายน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07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19 มิ.ย.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15 พ.ค.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8,251,127.44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17,268,755.09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2,273,426.61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18,977,681.47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▼6.65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15,130,138.64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32,877,185.07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3,417,357.96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38,719,050.18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▼5.89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14,794,945.69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20,655,383.94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2,607,871.17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16,703,244.91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10,362,957.98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28,909,014.68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245,667.15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19,896,576.31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▼5.11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9,313,640.52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32,648,729.39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90,785.00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23,890,102.30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▼4.32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32,424,014.38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48,079,242.61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16,084,044.31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▼3.87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16,061,963.97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27,671,875.68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1,725,423.00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20,001,584.23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▼3.59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15,726,923.85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27,767,968.73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390,271.86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9,679,721.45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▼3.20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219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28,310,266.44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29,203,024.70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1,048,968.00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5,532,377.33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▼3.17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6,908,278.12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26,152,304.64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5,645,255.43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15,579,705.21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▼2.51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04113"/>
              </p:ext>
            </p:extLst>
          </p:nvPr>
        </p:nvGraphicFramePr>
        <p:xfrm>
          <a:off x="146384" y="970769"/>
          <a:ext cx="11899232" cy="5798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05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900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8363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709864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13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เปรียบเทียบผลต่างร้อยละของหนี้เกินกำหนดชำระ ณ 15 พฤษภาคม 2566 เทียบกับ 19 มิถุนายน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41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19 มิ.ย.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15 พ.ค.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378,043,128.00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25,229,937.23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32,077,761.38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1,437,273.82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25,142,652.72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▲(3.36)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7,012,956.53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22,808,267.25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2,695,172.67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9,058,187.00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▲(2.50)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23,129,827.35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60,649,770.96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619,378.45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22,641,012.83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▲(2.44)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11,400,094.37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54,357,384.78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14,281,778.30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10,806,483.71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34,208,004.79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1,275,402.00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18,528,130.53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▲(1.85)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14,092,042.10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17,502,752.39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261,603.88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22,731,990.09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▲(1.75)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8,076,599.98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14,421,010.12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1,263,490.92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5,570,251.46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▲(1.73)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9,103,941.87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23,747,169.37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11,915,899.37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▲(1.63)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9,159,635.86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36,328,438.25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2,802,555.09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27,056,549.35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▲(1.58)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12,574,331.36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29,445,319.78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334,159.60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42,857,146.91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▲(1.55)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04830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24,854,975.14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232,172.69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21,307,552.22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164,299.00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21,471,851.22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85.73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18,766,826.13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61,456.00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15,169,919.08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53,028.00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15,222,947.08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80.83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37,936,311.81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188,917.53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29,967,104.37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118,598.91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30,085,703.28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78.99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26,574,751.70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117,203.49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19,979,629.32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91,284.27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20,070,913.59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14,636,165.37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72,548.50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10,424,720.81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33,756.59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10,458,477.40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18,026,149.04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123,694.00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12,818,761.38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70,821.00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12,889,582.38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30,809,127.61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92,348.85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21,672,855.40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85,420.33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21,758,275.73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11,740,833.47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60,495.80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8,251,127.44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29,897.10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8,281,024.54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46,316,526.50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309,058.27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32,424,014.38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124,811.46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32,548,825.84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41,385,157.13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109,866.00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28,310,266.44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79,627.60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28,389,894.04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25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9734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14,476,003.34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40,953.00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9,821,393.92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28,549.89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9,849,943.81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24,003,511.08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108,292.95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15,982,018.53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73,969.35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16,055,987.88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31,944,164.99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129,714.00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21,163,848.92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54,813.53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21,218,662.45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66.25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15,642,408.49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253,963.73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10,346,298.47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96,422.79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10,442,721.26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12,583,234.37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60,719.00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8,285,602.54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42,767.00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8,328,369.54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22,021,280.20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135,798.00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14,423,957.80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82,194.00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14,506,151.80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17,986,317.50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96,325.00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11,748,535.90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45,123.29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11,793,659.19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20,318,779.88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76,432.71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13,209,350.85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34,492.09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13,243,842.94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19,245,091.08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60,350.00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12,222,276.39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32,699.00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12,254,975.39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12,758,235.00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55,781.00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8,076,599.98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27,961.00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8,104,560.98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63.30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1" name="สี่เหลี่ยมผืนผ้า 1">
            <a:extLst>
              <a:ext uri="{FF2B5EF4-FFF2-40B4-BE49-F238E27FC236}">
                <a16:creationId xmlns:a16="http://schemas.microsoft.com/office/drawing/2014/main" id="{51C9DA6C-41B0-446A-9C71-613DD63DFDBE}"/>
              </a:ext>
            </a:extLst>
          </p:cNvPr>
          <p:cNvSpPr/>
          <p:nvPr/>
        </p:nvSpPr>
        <p:spPr>
          <a:xfrm>
            <a:off x="8267701" y="630174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0937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16,607,713.75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73,497.00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10,380,469.65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39,290.00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10,419,759.65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27,851,815.96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104,200.71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17,225,638.19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46,516.76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17,272,154.95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24,081,953.26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145,940.16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14,794,945.69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75,165.98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14,870,111.67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29,200,263.00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142,194.00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17,932,846.23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65,160.00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17,998,006.23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39,097,985.00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105,957.00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23,748,368.23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51,983.00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23,800,351.23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25,925,494.64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54,518.85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15,726,923.85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25,022.57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15,751,946.42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41,371,483.96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488,345.63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25,036,335.10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158,054.26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25,194,389.36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26,534,909.86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151,771.86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16,040,715.04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68,993.96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16,109,709.00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21,734,617.14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126,626.66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13,130,669.01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48,875.37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13,179,544.38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10,404,328.00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19,948.99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6,280,347.95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9,857.95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6,290,205.90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7C746877-0F21-4646-BE9C-2C17D5F8B16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92428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19,932,098.00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67,458.38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12,010,921.72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30,839.96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12,041,761.68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60.26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16,453,242.70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104,308.56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9,850,823.61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34,359.99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9,885,183.60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15,883,038.63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73,073.35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9,382,417.88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34,939.58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9,417,357.46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24,643,497.00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50,828.00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14,431,740.41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28,969.00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14,460,709.41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28,998,734.82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194,420.61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16,803,111.54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58,386.73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16,861,498.27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57.94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40,689,042.42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339,317.00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23,129,827.35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103,068.00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23,232,895.35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26,436,458.00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122,835.40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14,721,115.00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53,909.00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14,775,024.00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28,528,055.00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135,755.00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15,835,549.69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64,966.00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15,900,515.69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25,690,384.42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330,284.09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14,154,668.56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121,611.51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14,276,280.07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27,526,481.00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232,349.00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15,085,515.74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92,024.00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15,177,539.74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84DE3F00-7FC6-41D0-A5EE-F8B5534E758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2096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11,126,335.00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138,929.68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6,075,570.22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27,370.14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6,102,940.36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21,458,753.15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266,564.88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11,684,296.08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129,054.50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11,813,350.58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26,001,517.23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218,823.15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14,092,042.10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75,264.43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14,167,306.53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37,539,695.39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444,712.91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20,325,447.55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132,694.40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20,458,141.95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10,383,539.39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86,204.00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5,595,986.67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21,411.00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5,617,397.67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17,462,875.64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133,317.00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9,398,778.74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64,334.08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9,463,112.82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25,899,178.88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100,208.45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13,938,440.81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40,260.88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13,978,701.69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29,864,692.80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191,807.00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16,061,963.97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84,794.69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16,146,758.66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8,786,815.14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91,093.27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4,725,678.39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28,681.25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4,754,359.64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47,042,945.55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313,781.00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25,229,937.23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129,646.15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25,359,583.38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5E1A58F6-A1EF-4F23-9A6A-549ABC095FD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2831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22,990,965.36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295,734.33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12,198,771.46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122,896.83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12,321,668.29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21,413,128.44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86,320.00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11,323,517.16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47,087.77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11,370,604.93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22,437,816.76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226,411.16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11,535,360.31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109,974.74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11,645,335.05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21,097,217.12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194,704.25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10,523,196.42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78,863.25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10,602,059.67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13,861,419.44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111,235.64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6,901,279.81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51,352.80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6,952,632.61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49.79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31,247,821.33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541,878.46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15,259,941.12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109,741.04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15,369,682.16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48.84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18,083,451.59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100,953.00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8,799,706.60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20,188.00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8,819,894.60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24,308,148.74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195,382.00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11,688,365.04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88,557.50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11,776,922.54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48.08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23,588,162.25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57,962.05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10,581,461.98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27,000.45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10,608,462.43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20,853,650.64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257,482.70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9,313,640.52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60,895.60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9,374,536.12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E538E166-D44B-4CB7-8205-EBFE6757A09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42330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13,440,610.82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126,041.35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5,976,583.51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39,762.21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6,016,345.72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34,269,716.71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222,359.86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15,130,138.64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53,753.66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15,183,892.30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19,051,296.80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160,591.50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7,699,717.07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55,908.00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7,755,625.07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40.42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26,310,795.52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170,469.52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10,362,957.98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57,134.84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10,420,092.82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7,055,222.62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92,334.00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2,771,830.97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32,055.15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2,803,886.12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12,034,756.29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144,430.86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4,654,062.61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32,978.39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4,687,041.00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38.67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29,897,248.25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277,559.00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11,400,094.37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52,481.00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11,452,575.37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38.13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24,283,259.15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222,476.72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9,159,635.86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35,306.53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9,194,942.39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18,486,574.75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163,853.99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6,908,278.12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29,112.73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6,937,390.85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37.37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25,098,074.25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90,830.00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9,103,941.87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19,277.72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9,123,219.59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36.27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3F00ABBD-8A33-4326-A8E8-B5715DFA6C6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55284"/>
              </p:ext>
            </p:extLst>
          </p:nvPr>
        </p:nvGraphicFramePr>
        <p:xfrm>
          <a:off x="196320" y="844696"/>
          <a:ext cx="11644579" cy="496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2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16,633,766.52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301,179.00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6,005,110.77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57,490.63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6,062,601.40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31,280,193.33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401,346.00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10,806,483.71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91,940.00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10,898,423.71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34.55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36,952,694.96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531,122.38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12,574,331.36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134,834.20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12,709,165.56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35,494,796.75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279,850.23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12,063,892.61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81,208.89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12,145,101.50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42,917,702.05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515,760.50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14,348,946.21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120,441.75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14,469,387.96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21,487,273.20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377,617.54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7,012,956.53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54,371.01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7,067,327.54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32.64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31,004,612.32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747,555.02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8,176,509.49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69,979.19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8,246,488.68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26.37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1,860,764,170.52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14,328,603.17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1,020,717,638.44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5,050,635.22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1,025,768,273.66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F03138FE-CF83-4C46-834A-2A202A570062}"/>
              </a:ext>
            </a:extLst>
          </p:cNvPr>
          <p:cNvSpPr/>
          <p:nvPr/>
        </p:nvSpPr>
        <p:spPr>
          <a:xfrm>
            <a:off x="7698192" y="6090564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มิถุนายน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36131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4.1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มาตรการลดความเดือดร้อนให้แก่ลูกหนี้กองทุนพัฒนาบทบาทสตรี พ.ศ. 2566 </a:t>
            </a:r>
            <a:endParaRPr lang="en-US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630B052-F1A2-CE1F-6B0D-3203DCC27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4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5974EC4-ADCF-7F8D-D870-2C5D0D5B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 ครั้งที่ 5/2566</a:t>
            </a:r>
            <a:r>
              <a:rPr lang="th-TH" sz="34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เมื่อวันที่ 18</a:t>
            </a:r>
            <a:r>
              <a:rPr lang="th-TH" sz="34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th-TH" sz="34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2566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4E7C428-488A-5383-065E-38D845834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138156" y="42697"/>
            <a:ext cx="7487389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4.1 </a:t>
            </a:r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มาตรการลดความเดือดร้อนให้แก่ลูกหนี้กองทุนพัฒนาบทบาทสตรี </a:t>
            </a:r>
          </a:p>
          <a:p>
            <a:pPr algn="thaiDist">
              <a:defRPr/>
            </a:pPr>
            <a:r>
              <a:rPr lang="th-TH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2566 </a:t>
            </a:r>
            <a:endParaRPr lang="en-US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C3E16777-03E5-02B0-8595-C823131E97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661"/>
            <a:ext cx="12192000" cy="55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2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4.1 มาตรการลดความเดือดร้อนให้แก่ลูกหนี้กองทุนพัฒนาบทบาทสตรี </a:t>
            </a:r>
          </a:p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2566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381D630-34CB-C2E4-8536-7B68A42399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662"/>
            <a:ext cx="12192000" cy="55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1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7472" y="278725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4.2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3200" b="1" dirty="0" err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แอปพลิเคชั่น</a:t>
            </a:r>
            <a:r>
              <a:rPr lang="th-TH" sz="3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ระบบวิเคราะห์หนี้เกินกำหนดชำระตามตัวชี้วัดพัฒนาการจังหวัด ปีงบประมาณ พ.ศ. 2566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53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3751" y="569353"/>
            <a:ext cx="795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800" b="1" u="sng" dirty="0">
                <a:latin typeface="Times New Roman" panose="02020603050405020304" pitchFamily="18" charset="0"/>
                <a:ea typeface="Malgun Gothic" panose="020B0503020000020004" pitchFamily="34" charset="-127"/>
                <a:cs typeface="Chulabhorn Likit Text Light๙" panose="00000400000000000000" pitchFamily="2" charset="-34"/>
              </a:rPr>
              <a:t>วิธีการเข้าใช้งานบนโทรศัพท์มือถือ (สร้าง </a:t>
            </a:r>
            <a:r>
              <a:rPr lang="en-US" sz="1800" b="1" u="sng" dirty="0">
                <a:latin typeface="Chulabhorn Likit Text Light๙" panose="00000400000000000000" pitchFamily="2" charset="-34"/>
                <a:ea typeface="Malgun Gothic" panose="020B0503020000020004" pitchFamily="34" charset="-127"/>
                <a:cs typeface="Angsana New" panose="02020603050405020304" pitchFamily="18" charset="-34"/>
              </a:rPr>
              <a:t>Shortcut)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3953" y="1286541"/>
            <a:ext cx="3978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1. ระบบ </a:t>
            </a:r>
            <a:r>
              <a:rPr lang="en-US" sz="1200" dirty="0" err="1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Andriod</a:t>
            </a: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 เปิดด้วย 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Browser Chrome </a:t>
            </a:r>
            <a:b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</a:b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    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ระบบ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IOS 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เข้าผ่าน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Browser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Safari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 แล้วพิมพ์ชื่อลิงค์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   </a:t>
            </a:r>
            <a:b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</a:b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    https://shorturl.at/dkpA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1 หรือ สแกน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QR Code 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 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 </a:t>
            </a:r>
            <a:endParaRPr lang="th-TH" sz="1200" dirty="0">
              <a:latin typeface="Chulabhorn Likit Text" panose="00000800000000000000" pitchFamily="2" charset="-34"/>
              <a:cs typeface="Chulabhorn Likit Text" panose="000008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81" y="2059415"/>
            <a:ext cx="1703126" cy="1703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0481" y="1284031"/>
            <a:ext cx="18966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2. จะปรากฏหน้าเว็บระบบ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 </a:t>
            </a:r>
            <a:endParaRPr lang="th-TH" sz="1200" dirty="0">
              <a:latin typeface="Chulabhorn Likit Text" panose="00000800000000000000" pitchFamily="2" charset="-34"/>
              <a:cs typeface="Chulabhorn Likit Text" panose="000008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86" y="1717793"/>
            <a:ext cx="1283166" cy="2777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95597" y="1298071"/>
            <a:ext cx="2677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3</a:t>
            </a:r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. คลิกที่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Add to Home screen </a:t>
            </a:r>
            <a:endParaRPr lang="th-TH" sz="1200" dirty="0">
              <a:latin typeface="Chulabhorn Likit Text" panose="00000800000000000000" pitchFamily="2" charset="-34"/>
              <a:cs typeface="Chulabhorn Likit Text" panose="000008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48" y="1782539"/>
            <a:ext cx="1645810" cy="25759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72114" y="4809424"/>
            <a:ext cx="5000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4. จะปรากฏชื่อไอคอนระบบ จากนั้นกดปุ่ม </a:t>
            </a:r>
            <a:r>
              <a:rPr lang="en-US" sz="1200" dirty="0">
                <a:latin typeface="Chulabhorn Likit Text" panose="00000800000000000000" pitchFamily="2" charset="-34"/>
                <a:cs typeface="Chulabhorn Likit Text" panose="00000800000000000000" pitchFamily="2" charset="-34"/>
              </a:rPr>
              <a:t>add</a:t>
            </a:r>
            <a:endParaRPr lang="th-TH" sz="1200" dirty="0">
              <a:latin typeface="Chulabhorn Likit Text" panose="00000800000000000000" pitchFamily="2" charset="-34"/>
              <a:cs typeface="Chulabhorn Likit Text" panose="00000800000000000000" pitchFamily="2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5" y="5254214"/>
            <a:ext cx="1942200" cy="11245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18215" y="4803452"/>
            <a:ext cx="5666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5. จะได้ปุ่ม 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Shortcut </a:t>
            </a: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ไอคอนระบบบนโทรศัพท์ สามารถกดที่ปุ่มไอคอนเมื่อเข้าใช้งาน</a:t>
            </a:r>
            <a:endParaRPr lang="en-US" sz="1200" dirty="0">
              <a:effectLst/>
              <a:latin typeface="Chulabhorn Likit Text" panose="00000800000000000000" pitchFamily="2" charset="-34"/>
              <a:ea typeface="SimSun" panose="02010600030101010101" pitchFamily="2" charset="-122"/>
              <a:cs typeface="Chulabhorn Likit Text" panose="00000800000000000000" pitchFamily="2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66" y="5237111"/>
            <a:ext cx="1601274" cy="13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3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7994" y="929307"/>
            <a:ext cx="795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u="sng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วิธีการเข้าใช้งานผ่านเครื่องคอมพิวเตอร์</a:t>
            </a:r>
            <a:endParaRPr lang="en-US" sz="18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8142" y="1593782"/>
            <a:ext cx="9843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1. คลิกที่ </a:t>
            </a:r>
            <a:r>
              <a:rPr lang="en-US" sz="1200" dirty="0">
                <a:solidFill>
                  <a:srgbClr val="0070C0"/>
                </a:solidFill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https://shorturl.at/dkpA1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 </a:t>
            </a: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หรือ สแกน </a:t>
            </a:r>
            <a:r>
              <a:rPr lang="en-US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QR Code </a:t>
            </a:r>
            <a:r>
              <a:rPr lang="th-TH" sz="1200" dirty="0">
                <a:latin typeface="Chulabhorn Likit Text" panose="00000800000000000000" pitchFamily="2" charset="-34"/>
                <a:ea typeface="Malgun Gothic" panose="020B0503020000020004" pitchFamily="34" charset="-127"/>
                <a:cs typeface="Chulabhorn Likit Text" panose="00000800000000000000" pitchFamily="2" charset="-34"/>
              </a:rPr>
              <a:t>จะปรากฏหน้าระบบวิเคราะห์หนี้เกินกำหนดชำระตามตัวชี้วัดพัฒนาการจังหวัด</a:t>
            </a:r>
            <a:endParaRPr lang="en-US" sz="1200" dirty="0">
              <a:effectLst/>
              <a:latin typeface="Chulabhorn Likit Text" panose="00000800000000000000" pitchFamily="2" charset="-34"/>
              <a:ea typeface="SimSun" panose="02010600030101010101" pitchFamily="2" charset="-122"/>
              <a:cs typeface="Chulabhorn Likit Text" panose="000008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31" y="2307593"/>
            <a:ext cx="4270914" cy="2328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84" y="2307593"/>
            <a:ext cx="2442086" cy="24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5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7472" y="278725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4.3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การยืนยันข้อมูลความมีอยู่จริงของลูกหนี้</a:t>
            </a:r>
            <a:endParaRPr lang="th-TH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92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9" name="สี่เหลี่ยมผืนผ้ามุมมน 2">
            <a:extLst>
              <a:ext uri="{FF2B5EF4-FFF2-40B4-BE49-F238E27FC236}">
                <a16:creationId xmlns:a16="http://schemas.microsoft.com/office/drawing/2014/main" id="{33822B47-BA8E-D16F-035F-795485BF507C}"/>
              </a:ext>
            </a:extLst>
          </p:cNvPr>
          <p:cNvSpPr/>
          <p:nvPr/>
        </p:nvSpPr>
        <p:spPr>
          <a:xfrm>
            <a:off x="1158238" y="2284398"/>
            <a:ext cx="10039003" cy="3459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แนวทางการยืนยันข้อมูลความมีอยู่จริงของลูกหนี้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(ดำเนินการ </a:t>
            </a:r>
            <a:r>
              <a:rPr lang="th-TH" sz="3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กรกฏาคม</a:t>
            </a: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– กันยายน 2566)</a:t>
            </a:r>
            <a:endParaRPr lang="en-US" sz="3600" b="1" i="0" u="none" strike="noStrike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ea typeface="Lato"/>
              <a:cs typeface="Chulabhorn Likit Text Light๙" panose="00000400000000000000" pitchFamily="2" charset="-34"/>
              <a:sym typeface="Lato"/>
            </a:endParaRPr>
          </a:p>
        </p:txBody>
      </p:sp>
      <p:pic>
        <p:nvPicPr>
          <p:cNvPr id="30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31C141F-2B3A-6804-94C1-8D664DF79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74" y="910546"/>
            <a:ext cx="3226502" cy="881558"/>
          </a:xfrm>
          <a:prstGeom prst="rect">
            <a:avLst/>
          </a:prstGeom>
        </p:spPr>
      </p:pic>
      <p:pic>
        <p:nvPicPr>
          <p:cNvPr id="31" name="Picture 10" descr="Logo&#10;&#10;Description automatically generated">
            <a:extLst>
              <a:ext uri="{FF2B5EF4-FFF2-40B4-BE49-F238E27FC236}">
                <a16:creationId xmlns:a16="http://schemas.microsoft.com/office/drawing/2014/main" id="{9F757874-661B-F988-C128-50D047DC87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9" y="779437"/>
            <a:ext cx="1030439" cy="10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0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แนวทางการยืนยันข้อมูลความมีอยู่จริงของลูกหนี้</a:t>
            </a:r>
          </a:p>
          <a:p>
            <a:pPr algn="thaiDist">
              <a:defRPr/>
            </a:pP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8" name="กล่องข้อความ 13">
            <a:extLst>
              <a:ext uri="{FF2B5EF4-FFF2-40B4-BE49-F238E27FC236}">
                <a16:creationId xmlns:a16="http://schemas.microsoft.com/office/drawing/2014/main" id="{6660216E-A5AE-C058-1CA8-BA06812904E9}"/>
              </a:ext>
            </a:extLst>
          </p:cNvPr>
          <p:cNvSpPr txBox="1"/>
          <p:nvPr/>
        </p:nvSpPr>
        <p:spPr>
          <a:xfrm>
            <a:off x="1083092" y="982070"/>
            <a:ext cx="11108908" cy="677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th-TH" sz="3800" b="1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หัวข้อการดำเนินการ</a:t>
            </a:r>
            <a:endParaRPr lang="en-US" sz="3800" b="1" i="0" u="none" strike="noStrike" cap="none" dirty="0">
              <a:solidFill>
                <a:schemeClr val="accent6">
                  <a:lumMod val="25000"/>
                </a:schemeClr>
              </a:solidFill>
              <a:latin typeface="TH Sarabun New" panose="020B0500040200020003" pitchFamily="34" charset="-34"/>
              <a:ea typeface="Lato"/>
              <a:cs typeface="TH Sarabun New" panose="020B0500040200020003" pitchFamily="34" charset="-34"/>
              <a:sym typeface="Lato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D2855C09-8604-9022-A4D9-7F1C944BA3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36496" r="29060" b="27875"/>
          <a:stretch/>
        </p:blipFill>
        <p:spPr>
          <a:xfrm>
            <a:off x="326703" y="625058"/>
            <a:ext cx="1164436" cy="1105027"/>
          </a:xfrm>
          <a:prstGeom prst="rect">
            <a:avLst/>
          </a:prstGeom>
        </p:spPr>
      </p:pic>
      <p:sp>
        <p:nvSpPr>
          <p:cNvPr id="30" name="สี่เหลี่ยมผืนผ้ามุมมน 2">
            <a:extLst>
              <a:ext uri="{FF2B5EF4-FFF2-40B4-BE49-F238E27FC236}">
                <a16:creationId xmlns:a16="http://schemas.microsoft.com/office/drawing/2014/main" id="{F6B5275B-BB30-FA10-4234-7297F4431811}"/>
              </a:ext>
            </a:extLst>
          </p:cNvPr>
          <p:cNvSpPr/>
          <p:nvPr/>
        </p:nvSpPr>
        <p:spPr>
          <a:xfrm>
            <a:off x="1076498" y="1913921"/>
            <a:ext cx="10039003" cy="41422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6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  <a:sym typeface="Lato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การตรวจเช็คข้อมูลลูกหนี้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การสแกนเอกสาร การตั้งชื่อไฟล์ และการจัด </a:t>
            </a:r>
            <a:r>
              <a:rPr lang="en-US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Folder </a:t>
            </a: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ข้อมูลลูกหนี้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การส่งไฟล์เอกสารเข้า </a:t>
            </a:r>
            <a:r>
              <a:rPr lang="en-US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Share Drive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การตรวจสอบความถูกต้องและไฟล์สแกนข้อมูลลูกหนี้</a:t>
            </a:r>
            <a:endParaRPr lang="en-US" sz="36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  <a:sym typeface="Lato"/>
            </a:endParaRPr>
          </a:p>
          <a:p>
            <a:pPr marL="571500" marR="0" lvl="0" indent="-571500" algn="ctr" rtl="0">
              <a:spcBef>
                <a:spcPts val="0"/>
              </a:spcBef>
              <a:buSzPct val="25000"/>
              <a:buFont typeface="Wingdings" panose="05000000000000000000" pitchFamily="2" charset="2"/>
              <a:buChar char="v"/>
            </a:pPr>
            <a:endParaRPr lang="en-US" sz="3600" b="1" i="0" u="none" strike="noStrike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ea typeface="Lato"/>
              <a:cs typeface="Chulabhorn Likit Text Light๙" panose="00000400000000000000" pitchFamily="2" charset="-34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833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2" name="Google Shape;285;p20">
            <a:extLst>
              <a:ext uri="{FF2B5EF4-FFF2-40B4-BE49-F238E27FC236}">
                <a16:creationId xmlns:a16="http://schemas.microsoft.com/office/drawing/2014/main" id="{A1FEC888-003F-E013-B605-A1FB415C6BDB}"/>
              </a:ext>
            </a:extLst>
          </p:cNvPr>
          <p:cNvSpPr/>
          <p:nvPr/>
        </p:nvSpPr>
        <p:spPr>
          <a:xfrm>
            <a:off x="643019" y="1025553"/>
            <a:ext cx="723317" cy="641601"/>
          </a:xfrm>
          <a:custGeom>
            <a:avLst/>
            <a:gdLst/>
            <a:ahLst/>
            <a:cxnLst/>
            <a:rect l="l" t="t" r="r" b="b"/>
            <a:pathLst>
              <a:path w="24028" h="21891" extrusionOk="0">
                <a:moveTo>
                  <a:pt x="12014" y="1"/>
                </a:moveTo>
                <a:cubicBezTo>
                  <a:pt x="9213" y="1"/>
                  <a:pt x="6412" y="1069"/>
                  <a:pt x="4275" y="3206"/>
                </a:cubicBezTo>
                <a:cubicBezTo>
                  <a:pt x="1" y="7481"/>
                  <a:pt x="1" y="14410"/>
                  <a:pt x="4275" y="18685"/>
                </a:cubicBezTo>
                <a:cubicBezTo>
                  <a:pt x="6412" y="20822"/>
                  <a:pt x="9213" y="21890"/>
                  <a:pt x="12014" y="21890"/>
                </a:cubicBezTo>
                <a:cubicBezTo>
                  <a:pt x="14815" y="21890"/>
                  <a:pt x="17616" y="20822"/>
                  <a:pt x="19753" y="18685"/>
                </a:cubicBezTo>
                <a:cubicBezTo>
                  <a:pt x="24027" y="14410"/>
                  <a:pt x="24027" y="7481"/>
                  <a:pt x="19753" y="3206"/>
                </a:cubicBezTo>
                <a:cubicBezTo>
                  <a:pt x="17616" y="1069"/>
                  <a:pt x="14815" y="1"/>
                  <a:pt x="12014" y="1"/>
                </a:cubicBezTo>
                <a:close/>
              </a:path>
            </a:pathLst>
          </a:custGeom>
          <a:solidFill>
            <a:srgbClr val="F6BC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 b="1" dirty="0">
                <a:solidFill>
                  <a:srgbClr val="D2185F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1</a:t>
            </a:r>
            <a:r>
              <a:rPr lang="th-TH" sz="2000" b="1" dirty="0">
                <a:solidFill>
                  <a:srgbClr val="D2185F"/>
                </a:solidFill>
                <a:latin typeface="Chulabhorn Likit Text Light" panose="00000400000000000000" pitchFamily="2" charset="-34"/>
                <a:ea typeface="Fira Sans Extra Condensed Medium"/>
                <a:cs typeface="Chulabhorn Likit Text Light" panose="00000400000000000000" pitchFamily="2" charset="-34"/>
                <a:sym typeface="Fira Sans Extra Condensed Medium"/>
              </a:rPr>
              <a:t>.</a:t>
            </a:r>
            <a:endParaRPr sz="2000" b="1" dirty="0">
              <a:solidFill>
                <a:srgbClr val="D2185F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10704E06-67CB-47C2-7752-7A70685E9302}"/>
              </a:ext>
            </a:extLst>
          </p:cNvPr>
          <p:cNvSpPr/>
          <p:nvPr/>
        </p:nvSpPr>
        <p:spPr>
          <a:xfrm>
            <a:off x="1476369" y="1025553"/>
            <a:ext cx="9005031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th-TH" sz="3600" b="1" i="0" u="none" strike="noStrike" cap="none" dirty="0">
                <a:solidFill>
                  <a:srgbClr val="FF6969"/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การตรวจเช็คข้อมูลลูกหนี้</a:t>
            </a:r>
            <a:endParaRPr lang="en-US" sz="3600" dirty="0">
              <a:solidFill>
                <a:srgbClr val="FF6969"/>
              </a:solidFill>
              <a:effectLst/>
              <a:latin typeface="Chulabhorn Likit Text Light" panose="00000400000000000000" pitchFamily="2" charset="-34"/>
              <a:ea typeface="Calibri" panose="020F0502020204030204" pitchFamily="34" charset="0"/>
              <a:cs typeface="Chulabhorn Likit Text Light" panose="00000400000000000000" pitchFamily="2" charset="-34"/>
            </a:endParaRPr>
          </a:p>
        </p:txBody>
      </p:sp>
      <p:sp>
        <p:nvSpPr>
          <p:cNvPr id="36" name="สี่เหลี่ยมผืนผ้ามุมมน 2">
            <a:extLst>
              <a:ext uri="{FF2B5EF4-FFF2-40B4-BE49-F238E27FC236}">
                <a16:creationId xmlns:a16="http://schemas.microsoft.com/office/drawing/2014/main" id="{D821F0C5-899B-D783-A818-9043297CD503}"/>
              </a:ext>
            </a:extLst>
          </p:cNvPr>
          <p:cNvSpPr/>
          <p:nvPr/>
        </p:nvSpPr>
        <p:spPr>
          <a:xfrm>
            <a:off x="1154550" y="1772325"/>
            <a:ext cx="10039003" cy="41422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Export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ข้อมูลจากฐานข้อมูลลูกหนี้ในระบบ 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SARA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ให้อยู่ในรูปแบบไฟล์ 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MS Excel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จัดส่งให้จังหวัด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</a:p>
          <a:p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โดยแยกข้อมูลเป็นรายจังหวัด ประกอบด้วย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1)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ข้อมูลผู้ขอกู้ ได้แก่ ชื่อ-นามสกุล เลขบัตรประชาชน ที่อยู่ เบอร์โทรศัพท์ 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email (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ถ้ามี)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2)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วงเงินที่ขอกู้และอัตราดอกเบี้ย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3)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งวดการชำระเงิน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4)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ประวัติการชำระเงิน 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5)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การขอปรับโครงสร้างหนี้ตามมาตรการ</a:t>
            </a:r>
          </a:p>
        </p:txBody>
      </p:sp>
    </p:spTree>
    <p:extLst>
      <p:ext uri="{BB962C8B-B14F-4D97-AF65-F5344CB8AC3E}">
        <p14:creationId xmlns:p14="http://schemas.microsoft.com/office/powerpoint/2010/main" val="30890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5/2566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 18</a:t>
            </a:r>
            <a:r>
              <a:rPr lang="th-TH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 2566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endParaRPr lang="th-TH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D2D1C0A-ABAD-F091-F43F-3426B4837C5C}"/>
              </a:ext>
            </a:extLst>
          </p:cNvPr>
          <p:cNvSpPr txBox="1"/>
          <p:nvPr/>
        </p:nvSpPr>
        <p:spPr>
          <a:xfrm>
            <a:off x="6853" y="888914"/>
            <a:ext cx="701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24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1. การตรวจเช็คข้อมูลลูกหนี้</a:t>
            </a: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2255EEFC-4EA6-5F9A-1F60-55035AA40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84305"/>
              </p:ext>
            </p:extLst>
          </p:nvPr>
        </p:nvGraphicFramePr>
        <p:xfrm>
          <a:off x="562007" y="1901178"/>
          <a:ext cx="11067985" cy="396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204">
                  <a:extLst>
                    <a:ext uri="{9D8B030D-6E8A-4147-A177-3AD203B41FA5}">
                      <a16:colId xmlns:a16="http://schemas.microsoft.com/office/drawing/2014/main" val="944205136"/>
                    </a:ext>
                  </a:extLst>
                </a:gridCol>
                <a:gridCol w="4812452">
                  <a:extLst>
                    <a:ext uri="{9D8B030D-6E8A-4147-A177-3AD203B41FA5}">
                      <a16:colId xmlns:a16="http://schemas.microsoft.com/office/drawing/2014/main" val="2805200465"/>
                    </a:ext>
                  </a:extLst>
                </a:gridCol>
                <a:gridCol w="3689329">
                  <a:extLst>
                    <a:ext uri="{9D8B030D-6E8A-4147-A177-3AD203B41FA5}">
                      <a16:colId xmlns:a16="http://schemas.microsoft.com/office/drawing/2014/main" val="2463211123"/>
                    </a:ext>
                  </a:extLst>
                </a:gridCol>
              </a:tblGrid>
              <a:tr h="325554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ข้อมูลที่ต้องตรวจสอบกับเอกสารสัญญา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หลักฐานที่ต้องแนบเข้าระบบ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91470"/>
                  </a:ext>
                </a:extLst>
              </a:tr>
              <a:tr h="1289842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1. ข้อมูลโครงการ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เลขที่โครงการ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ชื่อโครงการ (ตามข้อ 6 ในสัญญา)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อากรแสตมป์ (สำหรับโครงการที่ทำสัญญาตั้งแต่ปี 2560 เป็นต้นไป)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  <a:hlinkClick r:id="rId9" action="ppaction://hlinkfile"/>
                        </a:rPr>
                        <a:t>ไฟล์สัญญาเงินกู้และเอกสารประกอบสัญญา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42393"/>
                  </a:ext>
                </a:extLst>
              </a:tr>
              <a:tr h="2138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ข้อมูลผู้ขอกู้และผู้กู้ร่วม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ชื่อ-นามสกุล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เลขบัตรประชาชน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ที่อยู่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เบอร์โทรศัพท์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ลายเซ็นของผู้กู้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ลายเซ็นเจ้าหน้าที่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ไฟล์สัญญาเงินกู้และเอกสารประกอบสัญญา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4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618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Shape 28">
            <a:extLst>
              <a:ext uri="{FF2B5EF4-FFF2-40B4-BE49-F238E27FC236}">
                <a16:creationId xmlns:a16="http://schemas.microsoft.com/office/drawing/2014/main" id="{2DBD6BD7-24E0-870A-AC44-444486019613}"/>
              </a:ext>
            </a:extLst>
          </p:cNvPr>
          <p:cNvSpPr txBox="1"/>
          <p:nvPr/>
        </p:nvSpPr>
        <p:spPr>
          <a:xfrm>
            <a:off x="141111" y="866935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24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1. การตรวจเช็คข้อมูลลูกหนี้</a:t>
            </a:r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EA10E7D2-600B-D175-0AB3-D55E1A418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95233"/>
              </p:ext>
            </p:extLst>
          </p:nvPr>
        </p:nvGraphicFramePr>
        <p:xfrm>
          <a:off x="651949" y="1349269"/>
          <a:ext cx="1081697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19">
                  <a:extLst>
                    <a:ext uri="{9D8B030D-6E8A-4147-A177-3AD203B41FA5}">
                      <a16:colId xmlns:a16="http://schemas.microsoft.com/office/drawing/2014/main" val="944205136"/>
                    </a:ext>
                  </a:extLst>
                </a:gridCol>
                <a:gridCol w="4381895">
                  <a:extLst>
                    <a:ext uri="{9D8B030D-6E8A-4147-A177-3AD203B41FA5}">
                      <a16:colId xmlns:a16="http://schemas.microsoft.com/office/drawing/2014/main" val="2805200465"/>
                    </a:ext>
                  </a:extLst>
                </a:gridCol>
                <a:gridCol w="3605657">
                  <a:extLst>
                    <a:ext uri="{9D8B030D-6E8A-4147-A177-3AD203B41FA5}">
                      <a16:colId xmlns:a16="http://schemas.microsoft.com/office/drawing/2014/main" val="2463211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ข้อมูลที่ต้องตรวจสอบกับเอกสารสัญญา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หลักฐานที่ต้องแนบเข้าระบบ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9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3.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วงเงินที่ขอกู้และอัตราดอกเบี้ย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สำหรับแบบฟอร์ม 2560-ปัจจุบัน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จำนวนเงินที่กู้ (ข้อ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ระยะเวลาการกู้ยืมเงิน (ข้อ 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อัตราดอกเบี้ยตามสัญญา (ข้อ 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อัตราดอกเบี้ยผิดนัดชำระ (ข้อ 5)</a:t>
                      </a:r>
                    </a:p>
                    <a:p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สำหรับแบบฟอร์ม ปี 2556-2559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จำนวนเงินที่กู้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ระยะเวลาการกู้ยืมเงิน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อัตราดอกเบี้ยตามสัญญา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อัตราดอกเบี้ยผิดนัดชำระ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ไฟล์สัญญาเงินกู้และเอกสารประกอบสัญญา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4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4.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งวดการชำระเงิน (ตารางในเอกสารรายละเอียดแนบท้ายการชำระคืนเงินกู้)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วัน เดือน ปี ที่ครบกำหนดชำระ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จำนวนงวดการชำระเงิน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จำนวนเงินที่ต้องผ่อนชำระต่องวด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จำนวนเงินต้น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จำนวนดอกเบี้ย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จำนวนดอกเบี้ยผิดนัด (ถ้ามี)</a:t>
                      </a:r>
                      <a:endParaRPr lang="th-TH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ไฟล์สัญญาเงินกู้และเอกสารประกอบสัญญา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4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83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8" name="Table 5">
            <a:extLst>
              <a:ext uri="{FF2B5EF4-FFF2-40B4-BE49-F238E27FC236}">
                <a16:creationId xmlns:a16="http://schemas.microsoft.com/office/drawing/2014/main" id="{5B837987-FD9F-F197-ADB0-F6C6CDC69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20059"/>
              </p:ext>
            </p:extLst>
          </p:nvPr>
        </p:nvGraphicFramePr>
        <p:xfrm>
          <a:off x="570399" y="1971652"/>
          <a:ext cx="1081697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19">
                  <a:extLst>
                    <a:ext uri="{9D8B030D-6E8A-4147-A177-3AD203B41FA5}">
                      <a16:colId xmlns:a16="http://schemas.microsoft.com/office/drawing/2014/main" val="944205136"/>
                    </a:ext>
                  </a:extLst>
                </a:gridCol>
                <a:gridCol w="4381895">
                  <a:extLst>
                    <a:ext uri="{9D8B030D-6E8A-4147-A177-3AD203B41FA5}">
                      <a16:colId xmlns:a16="http://schemas.microsoft.com/office/drawing/2014/main" val="2805200465"/>
                    </a:ext>
                  </a:extLst>
                </a:gridCol>
                <a:gridCol w="3605657">
                  <a:extLst>
                    <a:ext uri="{9D8B030D-6E8A-4147-A177-3AD203B41FA5}">
                      <a16:colId xmlns:a16="http://schemas.microsoft.com/office/drawing/2014/main" val="2463211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ข้อมูลที่ต้องตรวจสอบกับเอกสารสัญญา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หลักฐานที่ต้องแนบเข้าระบบ</a:t>
                      </a:r>
                      <a:endParaRPr lang="en-US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9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ประวัติการชำระเงิน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ใบเสร็จรับเงินและลายเซ็นต์เจ้าหน้าที่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หลักฐานการจ่ายเงินผ่านทางธนาคาร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ไฟล์ใบเสร็จที่ดำเนินการชำระแล้วและมีลายเซ็นต์เจ้าหน้าที่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4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การขอปรับโครงสร้างหนี้ตามมาตรการ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ชื่อ-นามสกุล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เลขบัตรประชาชน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ที่อยู่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เบอร์โทรศัพท์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ลายเซ็นของผู้กู้และเจ้าหน้าที่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ไฟล์สัญญาการปรับโครงสร้างหนี้</a:t>
                      </a:r>
                      <a:endParaRPr lang="en-US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44609"/>
                  </a:ext>
                </a:extLst>
              </a:tr>
            </a:tbl>
          </a:graphicData>
        </a:graphic>
      </p:graphicFrame>
      <p:sp>
        <p:nvSpPr>
          <p:cNvPr id="29" name="Shape 28">
            <a:extLst>
              <a:ext uri="{FF2B5EF4-FFF2-40B4-BE49-F238E27FC236}">
                <a16:creationId xmlns:a16="http://schemas.microsoft.com/office/drawing/2014/main" id="{FDA48C14-7412-52C5-6BFB-19B998953BF7}"/>
              </a:ext>
            </a:extLst>
          </p:cNvPr>
          <p:cNvSpPr txBox="1"/>
          <p:nvPr/>
        </p:nvSpPr>
        <p:spPr>
          <a:xfrm>
            <a:off x="141111" y="866935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24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1. การตรวจเช็คข้อมูลลูกหนี้</a:t>
            </a:r>
          </a:p>
        </p:txBody>
      </p:sp>
    </p:spTree>
    <p:extLst>
      <p:ext uri="{BB962C8B-B14F-4D97-AF65-F5344CB8AC3E}">
        <p14:creationId xmlns:p14="http://schemas.microsoft.com/office/powerpoint/2010/main" val="2019701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A2E0B8D-1523-4E57-963F-8DD72C4F4E93}"/>
              </a:ext>
            </a:extLst>
          </p:cNvPr>
          <p:cNvSpPr txBox="1"/>
          <p:nvPr/>
        </p:nvSpPr>
        <p:spPr>
          <a:xfrm>
            <a:off x="186905" y="940190"/>
            <a:ext cx="10124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28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2.</a:t>
            </a:r>
            <a:r>
              <a:rPr lang="en-US" sz="28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</a:t>
            </a:r>
            <a:r>
              <a:rPr lang="th-TH" sz="28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การสแกนเอกสาร การตั้งชื่อไฟล์ และการจัด </a:t>
            </a:r>
            <a:r>
              <a:rPr lang="en-US" sz="28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Folder </a:t>
            </a:r>
            <a:r>
              <a:rPr lang="th-TH" sz="28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ข้อมูลลูกหนี้</a:t>
            </a:r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6400AD5F-948F-3B5A-7148-4625BFD02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75951"/>
              </p:ext>
            </p:extLst>
          </p:nvPr>
        </p:nvGraphicFramePr>
        <p:xfrm>
          <a:off x="1356085" y="1701672"/>
          <a:ext cx="924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659">
                  <a:extLst>
                    <a:ext uri="{9D8B030D-6E8A-4147-A177-3AD203B41FA5}">
                      <a16:colId xmlns:a16="http://schemas.microsoft.com/office/drawing/2014/main" val="1706707921"/>
                    </a:ext>
                  </a:extLst>
                </a:gridCol>
                <a:gridCol w="4840941">
                  <a:extLst>
                    <a:ext uri="{9D8B030D-6E8A-4147-A177-3AD203B41FA5}">
                      <a16:colId xmlns:a16="http://schemas.microsoft.com/office/drawing/2014/main" val="2072225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หัวข้อ</a:t>
                      </a:r>
                      <a:endParaRPr lang="en-US" sz="24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รายละเอียด</a:t>
                      </a:r>
                      <a:endParaRPr lang="en-US" sz="24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67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การตั้งค่าสี</a:t>
                      </a: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(Color Mode)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สี</a:t>
                      </a:r>
                      <a:endParaRPr lang="en-US" sz="24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81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ความละเอียด</a:t>
                      </a: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(Resolution)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300 DPI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28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รูปแบบการไฟล์ที่บันทึก (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File Format)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PDF (.pdf)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48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 </a:t>
                      </a: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Folder </a:t>
                      </a:r>
                      <a:r>
                        <a:rPr lang="th-TH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จัดเก็บไฟล์สแกน</a:t>
                      </a:r>
                      <a:endParaRPr lang="en-US" sz="24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Folder: </a:t>
                      </a:r>
                      <a:r>
                        <a:rPr lang="th-TH" sz="24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ชื่อจังหวัด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Sub-Folder Level 1: </a:t>
                      </a:r>
                      <a:r>
                        <a:rPr lang="th-TH" sz="24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ชื่ออำเภอ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Sub-Folder Level 2: </a:t>
                      </a:r>
                      <a:r>
                        <a:rPr lang="th-TH" sz="24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endParaRPr lang="en-US" sz="24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87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540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">
            <a:extLst>
              <a:ext uri="{FF2B5EF4-FFF2-40B4-BE49-F238E27FC236}">
                <a16:creationId xmlns:a16="http://schemas.microsoft.com/office/drawing/2014/main" id="{6CAE4F2A-FA46-418A-A06E-304A1FC66719}"/>
              </a:ext>
            </a:extLst>
          </p:cNvPr>
          <p:cNvSpPr txBox="1"/>
          <p:nvPr/>
        </p:nvSpPr>
        <p:spPr>
          <a:xfrm>
            <a:off x="235453" y="610752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2.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การสแกนเอกสาร การตั้งชื่อไฟล์ และการจัด 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Folder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ข้อมูลลูกหนี้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3679C-5875-BB0C-BC13-B63952E78CE2}"/>
              </a:ext>
            </a:extLst>
          </p:cNvPr>
          <p:cNvCxnSpPr/>
          <p:nvPr/>
        </p:nvCxnSpPr>
        <p:spPr>
          <a:xfrm>
            <a:off x="0" y="596040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7F61F44-C0BB-AD68-864D-6B135D1D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4" y="6122121"/>
            <a:ext cx="2194606" cy="59961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4D0D066-ECFF-59FA-E5A1-8C1F42F04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7" y="6045159"/>
            <a:ext cx="736717" cy="753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455E5-51D0-8D12-9933-0E861B69E78B}"/>
              </a:ext>
            </a:extLst>
          </p:cNvPr>
          <p:cNvSpPr txBox="1"/>
          <p:nvPr/>
        </p:nvSpPr>
        <p:spPr>
          <a:xfrm>
            <a:off x="5029200" y="6122121"/>
            <a:ext cx="7044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25000"/>
            </a:pPr>
            <a:r>
              <a:rPr lang="th-TH" sz="28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แนวทางการยืนยันข้อมูลความมีอยู่จริงของลูกหนี้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85C3D-B98B-ADC8-08E9-52976C34BA62}"/>
              </a:ext>
            </a:extLst>
          </p:cNvPr>
          <p:cNvSpPr txBox="1"/>
          <p:nvPr/>
        </p:nvSpPr>
        <p:spPr>
          <a:xfrm>
            <a:off x="890934" y="1227789"/>
            <a:ext cx="2178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Folder: </a:t>
            </a:r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ชื่อจังหวัด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7A80E-166A-2475-7797-B39951217459}"/>
              </a:ext>
            </a:extLst>
          </p:cNvPr>
          <p:cNvSpPr txBox="1"/>
          <p:nvPr/>
        </p:nvSpPr>
        <p:spPr>
          <a:xfrm>
            <a:off x="699246" y="2634903"/>
            <a:ext cx="3503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Sub Folder Level 1: </a:t>
            </a:r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ชื่ออำเภอ</a:t>
            </a:r>
            <a:r>
              <a:rPr lang="en-US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/</a:t>
            </a:r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เขต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7" name="Picture 1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E07EC8BE-75FE-D5E9-5FB8-75E693EA6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60" y="2103154"/>
            <a:ext cx="2202363" cy="1831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F9B92E-70E4-E77C-FC89-219B202C5463}"/>
              </a:ext>
            </a:extLst>
          </p:cNvPr>
          <p:cNvSpPr txBox="1"/>
          <p:nvPr/>
        </p:nvSpPr>
        <p:spPr>
          <a:xfrm>
            <a:off x="763700" y="4616088"/>
            <a:ext cx="357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Sub Folder Level 2: </a:t>
            </a:r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เลขที่สัญญา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0" name="Picture 1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B2792FA-E9A7-6EFE-CF04-4CEC62E3D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4" y="4025239"/>
            <a:ext cx="1738433" cy="19203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548278-8C48-53D0-CA8C-A70346C88876}"/>
              </a:ext>
            </a:extLst>
          </p:cNvPr>
          <p:cNvCxnSpPr/>
          <p:nvPr/>
        </p:nvCxnSpPr>
        <p:spPr>
          <a:xfrm>
            <a:off x="699247" y="2088349"/>
            <a:ext cx="1065903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7320E2-E035-6528-852C-2AFBFBC6AA34}"/>
              </a:ext>
            </a:extLst>
          </p:cNvPr>
          <p:cNvCxnSpPr/>
          <p:nvPr/>
        </p:nvCxnSpPr>
        <p:spPr>
          <a:xfrm>
            <a:off x="699246" y="3920121"/>
            <a:ext cx="1065903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Picture 24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888CECD-A6AD-9F33-B647-C192D40123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7"/>
          <a:stretch/>
        </p:blipFill>
        <p:spPr>
          <a:xfrm>
            <a:off x="4022573" y="1168050"/>
            <a:ext cx="3872675" cy="8080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64A4D6-9F4B-5595-916F-C7B0A2AE0DB5}"/>
              </a:ext>
            </a:extLst>
          </p:cNvPr>
          <p:cNvSpPr/>
          <p:nvPr/>
        </p:nvSpPr>
        <p:spPr>
          <a:xfrm>
            <a:off x="3917576" y="1187969"/>
            <a:ext cx="210670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50D4CE-ED87-0EE9-9D4C-F63EDAF78A3F}"/>
              </a:ext>
            </a:extLst>
          </p:cNvPr>
          <p:cNvSpPr/>
          <p:nvPr/>
        </p:nvSpPr>
        <p:spPr>
          <a:xfrm>
            <a:off x="4202351" y="2137853"/>
            <a:ext cx="210670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FD181F-EC5F-FE2D-98C7-5C3A0453C046}"/>
              </a:ext>
            </a:extLst>
          </p:cNvPr>
          <p:cNvSpPr/>
          <p:nvPr/>
        </p:nvSpPr>
        <p:spPr>
          <a:xfrm>
            <a:off x="4434317" y="4042016"/>
            <a:ext cx="202027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B57A9402-88A7-4C4F-644A-6A51C4D551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4" b="11198"/>
          <a:stretch/>
        </p:blipFill>
        <p:spPr>
          <a:xfrm>
            <a:off x="7496131" y="4171650"/>
            <a:ext cx="2020271" cy="129752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FFA289-2CCC-CBC4-D9CA-911F33EF37FC}"/>
              </a:ext>
            </a:extLst>
          </p:cNvPr>
          <p:cNvCxnSpPr>
            <a:stCxn id="28" idx="3"/>
          </p:cNvCxnSpPr>
          <p:nvPr/>
        </p:nvCxnSpPr>
        <p:spPr>
          <a:xfrm>
            <a:off x="6454588" y="4226682"/>
            <a:ext cx="936812" cy="507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B3635B7C-EDE6-CF26-942C-FA5C47C8C927}"/>
              </a:ext>
            </a:extLst>
          </p:cNvPr>
          <p:cNvSpPr/>
          <p:nvPr/>
        </p:nvSpPr>
        <p:spPr>
          <a:xfrm rot="10800000">
            <a:off x="-740879" y="-192392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6" name="กลุ่ม 77">
            <a:extLst>
              <a:ext uri="{FF2B5EF4-FFF2-40B4-BE49-F238E27FC236}">
                <a16:creationId xmlns:a16="http://schemas.microsoft.com/office/drawing/2014/main" id="{46664790-3C87-A1BD-1043-EB6CA25A5540}"/>
              </a:ext>
            </a:extLst>
          </p:cNvPr>
          <p:cNvGrpSpPr/>
          <p:nvPr/>
        </p:nvGrpSpPr>
        <p:grpSpPr>
          <a:xfrm>
            <a:off x="7391400" y="-162686"/>
            <a:ext cx="5833221" cy="773004"/>
            <a:chOff x="5597684" y="-24227"/>
            <a:chExt cx="4374916" cy="579753"/>
          </a:xfrm>
        </p:grpSpPr>
        <p:sp>
          <p:nvSpPr>
            <p:cNvPr id="7" name="รูปห้าเหลี่ยม 78">
              <a:extLst>
                <a:ext uri="{FF2B5EF4-FFF2-40B4-BE49-F238E27FC236}">
                  <a16:creationId xmlns:a16="http://schemas.microsoft.com/office/drawing/2014/main" id="{0CC2B569-DEEA-94C6-A7EB-A0F617F02A5D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9" name="กลุ่ม 79">
              <a:extLst>
                <a:ext uri="{FF2B5EF4-FFF2-40B4-BE49-F238E27FC236}">
                  <a16:creationId xmlns:a16="http://schemas.microsoft.com/office/drawing/2014/main" id="{B506A812-1A10-00F1-2B2C-E8460F9833E6}"/>
                </a:ext>
              </a:extLst>
            </p:cNvPr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10" name="กลุ่ม 80">
                <a:extLst>
                  <a:ext uri="{FF2B5EF4-FFF2-40B4-BE49-F238E27FC236}">
                    <a16:creationId xmlns:a16="http://schemas.microsoft.com/office/drawing/2014/main" id="{CE78DDA7-64E6-80DC-F94A-F750CF4684BA}"/>
                  </a:ext>
                </a:extLst>
              </p:cNvPr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6" name="รูปห้าเหลี่ยม 83">
                  <a:extLst>
                    <a:ext uri="{FF2B5EF4-FFF2-40B4-BE49-F238E27FC236}">
                      <a16:creationId xmlns:a16="http://schemas.microsoft.com/office/drawing/2014/main" id="{3D5F5BB7-5C53-0EC4-5848-FC0C82D26595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9" name="รูปห้าเหลี่ยม 84">
                  <a:extLst>
                    <a:ext uri="{FF2B5EF4-FFF2-40B4-BE49-F238E27FC236}">
                      <a16:creationId xmlns:a16="http://schemas.microsoft.com/office/drawing/2014/main" id="{499EA961-C6DE-2551-52B5-6DE04495957D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14" name="Picture 2" descr="C:\Users\Administrator\Desktop\Untitled-1.png">
                <a:extLst>
                  <a:ext uri="{FF2B5EF4-FFF2-40B4-BE49-F238E27FC236}">
                    <a16:creationId xmlns:a16="http://schemas.microsoft.com/office/drawing/2014/main" id="{F9F94BB5-3600-058E-5AE9-7A5FDB71F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1C368C88-60F2-27E5-9194-26355AEA9A9E}"/>
                  </a:ext>
                </a:extLst>
              </p:cNvPr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21" name="Rectangle 114">
            <a:extLst>
              <a:ext uri="{FF2B5EF4-FFF2-40B4-BE49-F238E27FC236}">
                <a16:creationId xmlns:a16="http://schemas.microsoft.com/office/drawing/2014/main" id="{DAFD8662-BBDD-F638-D68F-4E841B9B2A5A}"/>
              </a:ext>
            </a:extLst>
          </p:cNvPr>
          <p:cNvSpPr/>
          <p:nvPr/>
        </p:nvSpPr>
        <p:spPr>
          <a:xfrm>
            <a:off x="-68978" y="-76925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2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8" name="Shape 28">
            <a:extLst>
              <a:ext uri="{FF2B5EF4-FFF2-40B4-BE49-F238E27FC236}">
                <a16:creationId xmlns:a16="http://schemas.microsoft.com/office/drawing/2014/main" id="{3A882423-06CD-2018-FA02-BEDDE0CFDE48}"/>
              </a:ext>
            </a:extLst>
          </p:cNvPr>
          <p:cNvSpPr txBox="1"/>
          <p:nvPr/>
        </p:nvSpPr>
        <p:spPr>
          <a:xfrm>
            <a:off x="0" y="801085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2.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การสแกนเอกสาร การตั้งชื่อไฟล์ และการจัด 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Folder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ข้อมูลลูกหนี้</a:t>
            </a:r>
          </a:p>
        </p:txBody>
      </p:sp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E293762A-A540-CC71-FB1C-C478AD14D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27526"/>
              </p:ext>
            </p:extLst>
          </p:nvPr>
        </p:nvGraphicFramePr>
        <p:xfrm>
          <a:off x="605301" y="1372353"/>
          <a:ext cx="10981397" cy="484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430">
                  <a:extLst>
                    <a:ext uri="{9D8B030D-6E8A-4147-A177-3AD203B41FA5}">
                      <a16:colId xmlns:a16="http://schemas.microsoft.com/office/drawing/2014/main" val="3266050004"/>
                    </a:ext>
                  </a:extLst>
                </a:gridCol>
                <a:gridCol w="2984325">
                  <a:extLst>
                    <a:ext uri="{9D8B030D-6E8A-4147-A177-3AD203B41FA5}">
                      <a16:colId xmlns:a16="http://schemas.microsoft.com/office/drawing/2014/main" val="487668147"/>
                    </a:ext>
                  </a:extLst>
                </a:gridCol>
                <a:gridCol w="3912642">
                  <a:extLst>
                    <a:ext uri="{9D8B030D-6E8A-4147-A177-3AD203B41FA5}">
                      <a16:colId xmlns:a16="http://schemas.microsoft.com/office/drawing/2014/main" val="2287194758"/>
                    </a:ext>
                  </a:extLst>
                </a:gridCol>
              </a:tblGrid>
              <a:tr h="39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ประเภทเอกสาร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ตัวอย่างการตั้งชื่อไฟล์เอกสาร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999264775"/>
                  </a:ext>
                </a:extLst>
              </a:tr>
              <a:tr h="1793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เอกสารสัญญา 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สัญญา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รายละเอียดแนบท้ายการชำระเงินคืนเงินกู้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 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ใบสำคัญรับเงิน)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01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เอกสารที่มีเลขที่สัญญา</a:t>
                      </a:r>
                      <a:endParaRPr lang="en-US" sz="1400" b="1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2210256358_01.pdf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เอกสารที่ไม่มีเลขที่สัญญา</a:t>
                      </a:r>
                      <a:endParaRPr lang="en-US" sz="1400" b="1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ไม่มีเลขสัญญา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  null_01.pdf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1303380814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เอกสารประกอบสัญญา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02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2210256358_02.pdf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534742897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เอกสารการชำระเงิน</a:t>
                      </a:r>
                      <a:endParaRPr lang="en-US" sz="1800" kern="10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03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งวดที่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2210256358_03.pdf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594124301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เอกสารขอปรับโครงสร้างหนี้ตามมาตรการ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04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2210256358_04.pdf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2994499496"/>
                  </a:ext>
                </a:extLst>
              </a:tr>
              <a:tr h="632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เอกสารอื่นๆ 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(แบบ ส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01 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และอื่นๆ ที่ไม่อยู่ในรายการด้านบน)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05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2210256358_05.pdf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77955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31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8" name="Shape 28">
            <a:extLst>
              <a:ext uri="{FF2B5EF4-FFF2-40B4-BE49-F238E27FC236}">
                <a16:creationId xmlns:a16="http://schemas.microsoft.com/office/drawing/2014/main" id="{3A882423-06CD-2018-FA02-BEDDE0CFDE48}"/>
              </a:ext>
            </a:extLst>
          </p:cNvPr>
          <p:cNvSpPr txBox="1"/>
          <p:nvPr/>
        </p:nvSpPr>
        <p:spPr>
          <a:xfrm>
            <a:off x="0" y="801085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2.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การสแกนเอกสาร การตั้งชื่อไฟล์ และการจัด 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Folder 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TH Sarabun New" panose="020B0500040200020003" pitchFamily="34" charset="-34"/>
                <a:ea typeface="Lato"/>
                <a:cs typeface="TH Sarabun New" panose="020B0500040200020003" pitchFamily="34" charset="-34"/>
                <a:sym typeface="Lato"/>
              </a:rPr>
              <a:t>ข้อมูลลูกหนี้</a:t>
            </a:r>
          </a:p>
        </p:txBody>
      </p:sp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E293762A-A540-CC71-FB1C-C478AD14D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56121"/>
              </p:ext>
            </p:extLst>
          </p:nvPr>
        </p:nvGraphicFramePr>
        <p:xfrm>
          <a:off x="605301" y="1372353"/>
          <a:ext cx="10981397" cy="484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430">
                  <a:extLst>
                    <a:ext uri="{9D8B030D-6E8A-4147-A177-3AD203B41FA5}">
                      <a16:colId xmlns:a16="http://schemas.microsoft.com/office/drawing/2014/main" val="3266050004"/>
                    </a:ext>
                  </a:extLst>
                </a:gridCol>
                <a:gridCol w="2984325">
                  <a:extLst>
                    <a:ext uri="{9D8B030D-6E8A-4147-A177-3AD203B41FA5}">
                      <a16:colId xmlns:a16="http://schemas.microsoft.com/office/drawing/2014/main" val="487668147"/>
                    </a:ext>
                  </a:extLst>
                </a:gridCol>
                <a:gridCol w="3912642">
                  <a:extLst>
                    <a:ext uri="{9D8B030D-6E8A-4147-A177-3AD203B41FA5}">
                      <a16:colId xmlns:a16="http://schemas.microsoft.com/office/drawing/2014/main" val="2287194758"/>
                    </a:ext>
                  </a:extLst>
                </a:gridCol>
              </a:tblGrid>
              <a:tr h="39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ประเภทเอกสาร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ตัวอย่างการตั้งชื่อไฟล์เอกสาร</a:t>
                      </a:r>
                      <a:endParaRPr lang="en-US" sz="16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999264775"/>
                  </a:ext>
                </a:extLst>
              </a:tr>
              <a:tr h="1793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เอกสารสัญญา 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สัญญา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รายละเอียดแนบท้ายการชำระเงินคืนเงินกู้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 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ใบสำคัญรับเงิน)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01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เอกสารที่มีเลขที่สัญญา</a:t>
                      </a:r>
                      <a:endParaRPr lang="en-US" sz="1400" b="1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2210256358_01.pdf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b="1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เอกสารที่ไม่มีเลขที่สัญญา</a:t>
                      </a:r>
                      <a:endParaRPr lang="en-US" sz="1400" b="1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ไม่มีเลขสัญญา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  null_01.pdf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1303380814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เอกสารประกอบสัญญา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02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2210256358_02.pdf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534742897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เอกสารการชำระเงิน</a:t>
                      </a:r>
                      <a:endParaRPr lang="en-US" sz="1800" kern="10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03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งวดที่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2210256358_03.pdf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594124301"/>
                  </a:ext>
                </a:extLst>
              </a:tr>
              <a:tr h="5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เอกสารขอปรับโครงสร้างหนี้ตามมาตรการ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04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2210256358_04.pdf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2994499496"/>
                  </a:ext>
                </a:extLst>
              </a:tr>
              <a:tr h="632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เอกสารอื่นๆ 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(แบบ ส</a:t>
                      </a: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01 </a:t>
                      </a:r>
                      <a:r>
                        <a:rPr lang="th-TH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และอื่นๆ ที่ไม่อยู่ในรายการด้านบน)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05</a:t>
                      </a:r>
                      <a:endParaRPr lang="en-US" sz="18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เลขที่สัญญา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_</a:t>
                      </a:r>
                      <a:r>
                        <a:rPr lang="th-TH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รหัสประเภทเอกสาร</a:t>
                      </a: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.pdf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2210256358_05.pdf</a:t>
                      </a:r>
                      <a:endParaRPr lang="en-US" sz="1400" kern="10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41582" marR="41582" marT="0" marB="0"/>
                </a:tc>
                <a:extLst>
                  <a:ext uri="{0D108BD9-81ED-4DB2-BD59-A6C34878D82A}">
                    <a16:rowId xmlns:a16="http://schemas.microsoft.com/office/drawing/2014/main" val="377955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768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Shape 28">
            <a:extLst>
              <a:ext uri="{FF2B5EF4-FFF2-40B4-BE49-F238E27FC236}">
                <a16:creationId xmlns:a16="http://schemas.microsoft.com/office/drawing/2014/main" id="{10650127-59A3-CE68-AAE7-327A989CC277}"/>
              </a:ext>
            </a:extLst>
          </p:cNvPr>
          <p:cNvSpPr txBox="1"/>
          <p:nvPr/>
        </p:nvSpPr>
        <p:spPr>
          <a:xfrm>
            <a:off x="0" y="811768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3</a:t>
            </a:r>
            <a:r>
              <a:rPr lang="th-TH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. การส่งไฟล์เอกสารเข้า </a:t>
            </a:r>
            <a:r>
              <a:rPr lang="en-US" sz="32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Share Drive</a:t>
            </a: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85332048-39F1-461A-8493-8B9A9CB55500}"/>
              </a:ext>
            </a:extLst>
          </p:cNvPr>
          <p:cNvGrpSpPr/>
          <p:nvPr/>
        </p:nvGrpSpPr>
        <p:grpSpPr>
          <a:xfrm>
            <a:off x="883194" y="1432832"/>
            <a:ext cx="3843092" cy="4822591"/>
            <a:chOff x="984794" y="969588"/>
            <a:chExt cx="3843092" cy="4822591"/>
          </a:xfrm>
        </p:grpSpPr>
        <p:pic>
          <p:nvPicPr>
            <p:cNvPr id="29" name="Picture 5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1B71D3E-66B7-2F2C-5BAD-C85AC12F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94" y="969588"/>
              <a:ext cx="3843092" cy="4822591"/>
            </a:xfrm>
            <a:prstGeom prst="rect">
              <a:avLst/>
            </a:prstGeom>
          </p:spPr>
        </p:pic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0A757018-E31B-4373-4028-BD5B476D0078}"/>
                </a:ext>
              </a:extLst>
            </p:cNvPr>
            <p:cNvSpPr/>
            <p:nvPr/>
          </p:nvSpPr>
          <p:spPr>
            <a:xfrm>
              <a:off x="1128077" y="2115366"/>
              <a:ext cx="385219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1" name="Picture 1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9C014E69-C83B-0B46-13DE-BEE9B2C7F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60" y="1445696"/>
            <a:ext cx="3307340" cy="33073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047F8A62-F0C6-61C1-CCA6-24470E18DC1B}"/>
              </a:ext>
            </a:extLst>
          </p:cNvPr>
          <p:cNvSpPr txBox="1"/>
          <p:nvPr/>
        </p:nvSpPr>
        <p:spPr>
          <a:xfrm>
            <a:off x="5231085" y="4916685"/>
            <a:ext cx="701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QR Code </a:t>
            </a:r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สำหรับลงทะเบียนขอใช้งาน </a:t>
            </a:r>
            <a:r>
              <a:rPr lang="en-US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Share Drive</a:t>
            </a:r>
            <a:endParaRPr lang="th-TH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91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Shape 28">
            <a:extLst>
              <a:ext uri="{FF2B5EF4-FFF2-40B4-BE49-F238E27FC236}">
                <a16:creationId xmlns:a16="http://schemas.microsoft.com/office/drawing/2014/main" id="{10650127-59A3-CE68-AAE7-327A989CC277}"/>
              </a:ext>
            </a:extLst>
          </p:cNvPr>
          <p:cNvSpPr txBox="1"/>
          <p:nvPr/>
        </p:nvSpPr>
        <p:spPr>
          <a:xfrm>
            <a:off x="0" y="811768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3</a:t>
            </a:r>
            <a:r>
              <a:rPr lang="th-TH" sz="36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. การส่งไฟล์เอกสารเข้า </a:t>
            </a:r>
            <a:r>
              <a:rPr lang="en-US" sz="3600" b="1" i="0" u="none" strike="noStrike" cap="none" dirty="0">
                <a:solidFill>
                  <a:schemeClr val="accent6">
                    <a:lumMod val="25000"/>
                  </a:schemeClr>
                </a:solidFill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Share Drive</a:t>
            </a:r>
          </a:p>
        </p:txBody>
      </p:sp>
      <p:pic>
        <p:nvPicPr>
          <p:cNvPr id="2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41E42EE-D632-6CC4-CB16-2A1810AB30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9" y="1455172"/>
            <a:ext cx="10732232" cy="47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26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Shape 28">
            <a:extLst>
              <a:ext uri="{FF2B5EF4-FFF2-40B4-BE49-F238E27FC236}">
                <a16:creationId xmlns:a16="http://schemas.microsoft.com/office/drawing/2014/main" id="{10650127-59A3-CE68-AAE7-327A989CC277}"/>
              </a:ext>
            </a:extLst>
          </p:cNvPr>
          <p:cNvSpPr txBox="1"/>
          <p:nvPr/>
        </p:nvSpPr>
        <p:spPr>
          <a:xfrm>
            <a:off x="0" y="811768"/>
            <a:ext cx="11838648" cy="890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4. </a:t>
            </a:r>
            <a:r>
              <a:rPr lang="th-TH" sz="32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sym typeface="Lato"/>
              </a:rPr>
              <a:t>การตรวจสอบความถูกต้องและไฟล์สแกนข้อมูลลูกหนี้</a:t>
            </a:r>
            <a:endParaRPr lang="en-US" sz="32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  <a:sym typeface="Lato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3ACBB8A3-1B22-7ED7-2A6C-625E3D6B1401}"/>
              </a:ext>
            </a:extLst>
          </p:cNvPr>
          <p:cNvSpPr txBox="1"/>
          <p:nvPr/>
        </p:nvSpPr>
        <p:spPr>
          <a:xfrm>
            <a:off x="797919" y="1583472"/>
            <a:ext cx="11181840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</a:t>
            </a: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กรณีข้อมูลและไฟล์สแกนถูกต้องครบถ้วน 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จะแสดงข้อมูลของโครงการนั้นๆ ในระบบโปรแกรมทะเบียนลูกหนี้ใหม่ (</a:t>
            </a: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LM)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4.2 </a:t>
            </a:r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กรณีข้อมูลหรือไฟล์สแกนเอกสารไม่ถูกต้อง 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990600" indent="-104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เจ้าหน้าที่ส่วนกลางจะแจ้งไปยังเจ้าหน้าที่จังหวัดผ่านทาง </a:t>
            </a: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email </a:t>
            </a:r>
          </a:p>
          <a:p>
            <a:pPr marL="990600" indent="-104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เจ้าหน้าที่จังหวัดทำการแก้ไขและส่งกลับ</a:t>
            </a:r>
            <a:endParaRPr lang="en-US" sz="28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990600" indent="-104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เจ้าหน้าที่ส่วนกลางตรวจสอบอีกครั้งก่อนนำเข้าระบบโปรแกรมทะเบียนลูกหนี้ใหม่ (</a:t>
            </a: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LM)</a:t>
            </a:r>
          </a:p>
        </p:txBody>
      </p:sp>
    </p:spTree>
    <p:extLst>
      <p:ext uri="{BB962C8B-B14F-4D97-AF65-F5344CB8AC3E}">
        <p14:creationId xmlns:p14="http://schemas.microsoft.com/office/powerpoint/2010/main" val="418425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เรื่องสืบเนื่องจากการประชุมครั้งที่ 5/2566</a:t>
            </a:r>
            <a:b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เมื่อวันที่ 18 พฤษภาคม 2566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7472" y="278725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2.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การกำหนดข้อมูลผู้ใช้งานระบบบัญชีการเงิน (</a:t>
            </a:r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</a:t>
            </a:r>
            <a:b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และโปรแกรมทะเบียนลูกหนี้ (</a:t>
            </a:r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LM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986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AD9ADDD4-3489-09EB-0A2F-CD856B0FE662}"/>
              </a:ext>
            </a:extLst>
          </p:cNvPr>
          <p:cNvSpPr txBox="1"/>
          <p:nvPr/>
        </p:nvSpPr>
        <p:spPr>
          <a:xfrm>
            <a:off x="88684" y="901516"/>
            <a:ext cx="11308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รายละเอียดกำหนดข้อมูลผู้ใช้งาน มีดังนี้</a:t>
            </a:r>
          </a:p>
        </p:txBody>
      </p:sp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22628468-581D-1257-A1DB-5BAB5C522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03957"/>
              </p:ext>
            </p:extLst>
          </p:nvPr>
        </p:nvGraphicFramePr>
        <p:xfrm>
          <a:off x="296624" y="1643564"/>
          <a:ext cx="7635134" cy="446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03278647"/>
                    </a:ext>
                  </a:extLst>
                </a:gridCol>
                <a:gridCol w="2216468">
                  <a:extLst>
                    <a:ext uri="{9D8B030D-6E8A-4147-A177-3AD203B41FA5}">
                      <a16:colId xmlns:a16="http://schemas.microsoft.com/office/drawing/2014/main" val="3707127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420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ชื่อ – นามสกุล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เลขที่บัตรประจำตัวประชาชน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ตำแหน่ง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9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AAAAA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AAAAA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1111111111111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ผู้อำนวยการกลุ่มงานประสานฯ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7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BBBBB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BBBBB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2222222222222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นักวิชาการที่รับผิดชอบงานกองทุนสตรีฯ ระดับจังหวัด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5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BAAAA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BAAAA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2121212121212</a:t>
                      </a: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นักวิชาการที่รับผิดชอบงานกองทุนสตรีฯ ระดับอำเภอ</a:t>
                      </a:r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แยกผู้ใช้ตามอำเภอ</a:t>
                      </a:r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6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CCCCC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CCCCC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3333333333333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นักวิชาการเงินและบัญชี (พนักงานกองทุนสตรีฯ)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4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DDDDD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DDDDD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4444444444444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นักจัดการงานทั่วไป (พนักงานกองทุนสตรีฯ)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0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EEEEE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EEEEE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5555555555555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เจ้าหน้าที่บันทึกข้อมูล (พนักงานกองทุนสตรีฯ)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FFFFF </a:t>
                      </a:r>
                      <a:r>
                        <a:rPr lang="en-US" sz="1600" dirty="0" err="1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FFFFF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6666666666666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นิติกร (พนักงานกองทุนสตรีฯ)</a:t>
                      </a:r>
                      <a:endParaRPr lang="en-US" sz="16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534562"/>
                  </a:ext>
                </a:extLst>
              </a:tr>
            </a:tbl>
          </a:graphicData>
        </a:graphic>
      </p:graphicFrame>
      <p:sp>
        <p:nvSpPr>
          <p:cNvPr id="31" name="TextBox 2">
            <a:extLst>
              <a:ext uri="{FF2B5EF4-FFF2-40B4-BE49-F238E27FC236}">
                <a16:creationId xmlns:a16="http://schemas.microsoft.com/office/drawing/2014/main" id="{C3A7AEDA-F44C-4FC7-219E-67FEBB379068}"/>
              </a:ext>
            </a:extLst>
          </p:cNvPr>
          <p:cNvSpPr txBox="1"/>
          <p:nvPr/>
        </p:nvSpPr>
        <p:spPr>
          <a:xfrm>
            <a:off x="8495530" y="1531736"/>
            <a:ext cx="3394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ขั้นตอนการดำเนินการ</a:t>
            </a:r>
          </a:p>
          <a:p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1.ส่งแบบฟอร์ม (</a:t>
            </a:r>
            <a:r>
              <a:rPr lang="en-US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Google Form</a:t>
            </a:r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ให้จังหวัด ใส่รายละเอียดของผู้ใช้งาน และอีเมล์สำหรับรับข้อมูลผู้ใช้งาน</a:t>
            </a:r>
          </a:p>
          <a:p>
            <a:endParaRPr lang="th-TH" sz="20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2.ส่งข้อมูลให้บริษัทดำเนินการสร้างผู้ใช้งานในระบบ</a:t>
            </a:r>
          </a:p>
          <a:p>
            <a:endParaRPr lang="th-TH" sz="20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3.แจ้งรายละเอียดผู้ใช้งานให้จังหวัด ผ่านอีเมล์</a:t>
            </a:r>
          </a:p>
          <a:p>
            <a:endParaRPr lang="th-TH" sz="20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0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กรณีมีการเปลี่ยนแปลงผู้ใช้งาน ให้จังหวัดแจ้งมาทางผู้ดูแลระบบส่วนกลาง	</a:t>
            </a:r>
            <a:endParaRPr lang="en-US" sz="20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104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062940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7472" y="278725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3.การบันทึกข้อมูลบัญชีการเงิน ปีงบประมาณ 2566 ในระบบบัญชีการเงิน (</a:t>
            </a:r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r>
              <a:rPr lang="en-US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endParaRPr lang="th-TH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04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FE218EF9-7755-E82E-5101-A177E956B495}"/>
              </a:ext>
            </a:extLst>
          </p:cNvPr>
          <p:cNvSpPr txBox="1"/>
          <p:nvPr/>
        </p:nvSpPr>
        <p:spPr>
          <a:xfrm>
            <a:off x="88684" y="904548"/>
            <a:ext cx="11684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เพื่อเป็นข้อมูลประกอบในการออกรายงานงบการเงินจากระบบบัญชีการเงิน (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E2145D09-5B80-6C89-DE87-D1C4F4A5A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004" y="3199590"/>
            <a:ext cx="11580952" cy="304761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3F3F71D-52D1-8A49-68F8-97344FB67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3918" y="1443157"/>
            <a:ext cx="8103030" cy="292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2952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6" y="-46477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>
              <a:solidFill>
                <a:schemeClr val="bg1"/>
              </a:solidFill>
            </a:endParaRPr>
          </a:p>
        </p:txBody>
      </p:sp>
      <p:grpSp>
        <p:nvGrpSpPr>
          <p:cNvPr id="3" name="กลุ่ม 77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4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5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6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9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6491" y="76378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1" name="กลุ่ม 53"/>
          <p:cNvGrpSpPr/>
          <p:nvPr/>
        </p:nvGrpSpPr>
        <p:grpSpPr>
          <a:xfrm>
            <a:off x="0" y="6280823"/>
            <a:ext cx="6867499" cy="633959"/>
            <a:chOff x="-425532" y="4710612"/>
            <a:chExt cx="5576155" cy="475468"/>
          </a:xfrm>
        </p:grpSpPr>
        <p:grpSp>
          <p:nvGrpSpPr>
            <p:cNvPr id="12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4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5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53834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Rectangle 114">
            <a:extLst>
              <a:ext uri="{FF2B5EF4-FFF2-40B4-BE49-F238E27FC236}">
                <a16:creationId xmlns:a16="http://schemas.microsoft.com/office/drawing/2014/main" id="{21A2D3FF-828C-DAA8-189C-30815340436C}"/>
              </a:ext>
            </a:extLst>
          </p:cNvPr>
          <p:cNvSpPr/>
          <p:nvPr/>
        </p:nvSpPr>
        <p:spPr>
          <a:xfrm>
            <a:off x="0" y="42697"/>
            <a:ext cx="7625545" cy="6477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latin typeface="Chulabhorn Likit Text Light๙" panose="00000400000000000000" pitchFamily="2" charset="-34"/>
                <a:ea typeface="Lato"/>
                <a:cs typeface="Chulabhorn Likit Text Light๙" panose="00000400000000000000" pitchFamily="2" charset="-34"/>
                <a:sym typeface="Lato"/>
              </a:rPr>
              <a:t> แนวทางการยืนยันข้อมูลความมีอยู่จริงของลูกหนี้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022EFFC5-8648-E7B1-7D81-1B7C4801EF93}"/>
              </a:ext>
            </a:extLst>
          </p:cNvPr>
          <p:cNvSpPr txBox="1"/>
          <p:nvPr/>
        </p:nvSpPr>
        <p:spPr>
          <a:xfrm>
            <a:off x="525780" y="1668780"/>
            <a:ext cx="11029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ขั้นตอนการดำเนินการ</a:t>
            </a:r>
          </a:p>
          <a:p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1.ส่วนกลางแจ้งแนวทางการบันทึกข้อมูลในระบบบัญชีการเงิน (</a:t>
            </a: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ERP)</a:t>
            </a:r>
            <a:endParaRPr lang="th-TH" sz="28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endParaRPr lang="th-TH" sz="28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2.จังหวัดดำเนินการบันทึกข้อมูลในระบบบัญชีการเงิน (</a:t>
            </a:r>
            <a:r>
              <a:rPr lang="en-US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ERP)</a:t>
            </a:r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โดยเป็นข้อมูลในปีงบประมาณ 2566 (ตุลาคม-กันยายน)   </a:t>
            </a:r>
          </a:p>
          <a:p>
            <a:endParaRPr lang="th-TH" sz="28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r>
              <a:rPr lang="th-TH" sz="28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3.สรุปผลการออกรายงานประกอบงบการเงิน </a:t>
            </a:r>
            <a:endParaRPr lang="en-US" sz="28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767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7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1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1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1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31" y="-216933"/>
            <a:ext cx="12245731" cy="1638280"/>
            <a:chOff x="4831" y="-216933"/>
            <a:chExt cx="12245731" cy="1638280"/>
          </a:xfrm>
        </p:grpSpPr>
        <p:grpSp>
          <p:nvGrpSpPr>
            <p:cNvPr id="51" name="Group 70"/>
            <p:cNvGrpSpPr/>
            <p:nvPr/>
          </p:nvGrpSpPr>
          <p:grpSpPr>
            <a:xfrm>
              <a:off x="4831" y="-216933"/>
              <a:ext cx="12245731" cy="1638280"/>
              <a:chOff x="-23581" y="-192311"/>
              <a:chExt cx="10193050" cy="1495014"/>
            </a:xfrm>
          </p:grpSpPr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43329" y="-192311"/>
                <a:ext cx="1466312" cy="1495014"/>
                <a:chOff x="5717373" y="-409911"/>
                <a:chExt cx="1319681" cy="1345513"/>
              </a:xfrm>
            </p:grpSpPr>
            <p:sp>
              <p:nvSpPr>
                <p:cNvPr id="5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717373" y="-409911"/>
                  <a:ext cx="1319681" cy="1345513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งบประมาณ จำนวน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961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432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จัดสรรงบประมาณให้ส่วนภูมิภาค จำนวน 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749,151,553.00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151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,036,300.00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งบเงินอุดหนุน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</a:t>
            </a:r>
            <a:r>
              <a:rPr lang="th-TH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295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276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.00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งบเงินทุนหมุนเวียน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516,819,977.0</a:t>
            </a:r>
            <a:r>
              <a:rPr lang="th-TH" sz="1800" b="1" i="0" u="none" strike="noStrike" dirty="0">
                <a:solidFill>
                  <a:srgbClr val="002060"/>
                </a:solidFill>
                <a:effectLst/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0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52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52254"/>
              </p:ext>
            </p:extLst>
          </p:nvPr>
        </p:nvGraphicFramePr>
        <p:xfrm>
          <a:off x="54118" y="1095138"/>
          <a:ext cx="11997117" cy="4359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2630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061029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720855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79778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324195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151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,036,300.00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	</a:t>
                      </a:r>
                      <a:r>
                        <a:rPr lang="th-TH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</a:t>
                      </a:r>
                      <a:r>
                        <a:rPr lang="en-US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,773,546.10</a:t>
                      </a:r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66.06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-</a:t>
                      </a:r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10.94</a:t>
                      </a:r>
                    </a:p>
                    <a:p>
                      <a:pPr algn="ctr" fontAlgn="ctr"/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51,262,753.90</a:t>
                      </a:r>
                    </a:p>
                    <a:p>
                      <a:pPr algn="ctr" fontAlgn="ctr"/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295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276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.00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	81</a:t>
                      </a:r>
                      <a:r>
                        <a:rPr lang="en-US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242,776.00</a:t>
                      </a:r>
                    </a:p>
                    <a:p>
                      <a:pPr algn="ctr" fontAlgn="ctr"/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99.94</a:t>
                      </a: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	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+22.94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52,500</a:t>
                      </a:r>
                    </a:p>
                    <a:p>
                      <a:pPr algn="ctr" fontAlgn="ctr"/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3.</a:t>
                      </a:r>
                      <a:r>
                        <a:rPr lang="th-TH" sz="18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516,819,977.00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u="none" strike="noStrike" kern="1200" baseline="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	516,819,977.00</a:t>
                      </a:r>
                    </a:p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+23.00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749,151,553.00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697,836,299.10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93.15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+16.15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51,315,253.90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823946" y="6432381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มิถุนายน 2566</a:t>
            </a:r>
            <a:endParaRPr lang="th-TH" sz="1600" dirty="0"/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73573" y="2970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28632"/>
              </p:ext>
            </p:extLst>
          </p:nvPr>
        </p:nvGraphicFramePr>
        <p:xfrm>
          <a:off x="252334" y="950045"/>
          <a:ext cx="11750724" cy="5064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สุโขทัย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14,070,415.00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13,777,129.00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97.92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+20.92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พิษณุโลก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 9,605,590.00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9,390,829.50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97.76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+20.76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073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สมุทรสาคร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12,032,905.00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11,762,261.00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97.75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+20.75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994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มหาสารคาม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12,380,615.00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11,983,384.44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96.79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+19.79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อ่างทอง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13,686,705.00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13,237,067.62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96.71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+19.71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สุรินทร์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14,170,265.00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13,659,250.40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96.39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+19.39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พิจิตร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12,012,780.00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11,567,565.20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96.29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+19.29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ชัยภูมิ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18,294,765.00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17,603,127.00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96.22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+19.22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แพร่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10,520,580.00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10,104,269.88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96.04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+19.04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อุทัยธานี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  9,812,380.00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9,423,414.00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96.04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+ 19.04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ผลการเบิกจ่ายภาพรวม (ข้อมูล ณ  19 มิถุนายน 2566) </a:t>
            </a:r>
            <a:endParaRPr lang="th-TH" sz="200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1961</TotalTime>
  <Words>8200</Words>
  <Application>Microsoft Office PowerPoint</Application>
  <PresentationFormat>แบบจอกว้าง</PresentationFormat>
  <Paragraphs>2924</Paragraphs>
  <Slides>66</Slides>
  <Notes>66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66</vt:i4>
      </vt:variant>
    </vt:vector>
  </HeadingPairs>
  <TitlesOfParts>
    <vt:vector size="77" baseType="lpstr">
      <vt:lpstr>Arial</vt:lpstr>
      <vt:lpstr>Calibri</vt:lpstr>
      <vt:lpstr>Chulabhorn Likit Text</vt:lpstr>
      <vt:lpstr>Chulabhorn Likit Text Light</vt:lpstr>
      <vt:lpstr>Chulabhorn Likit Text Light๙</vt:lpstr>
      <vt:lpstr>TH Sarabun New</vt:lpstr>
      <vt:lpstr>TH SarabunPSK</vt:lpstr>
      <vt:lpstr>Times New Roman</vt:lpstr>
      <vt:lpstr>Tw Cen MT</vt:lpstr>
      <vt:lpstr>Wingdings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wachaira</cp:lastModifiedBy>
  <cp:revision>333</cp:revision>
  <cp:lastPrinted>2023-06-21T03:58:15Z</cp:lastPrinted>
  <dcterms:created xsi:type="dcterms:W3CDTF">2023-03-14T08:31:54Z</dcterms:created>
  <dcterms:modified xsi:type="dcterms:W3CDTF">2023-06-21T04:24:35Z</dcterms:modified>
</cp:coreProperties>
</file>