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67"/>
  </p:notesMasterIdLst>
  <p:sldIdLst>
    <p:sldId id="256" r:id="rId2"/>
    <p:sldId id="257" r:id="rId3"/>
    <p:sldId id="258" r:id="rId4"/>
    <p:sldId id="259" r:id="rId5"/>
    <p:sldId id="260" r:id="rId6"/>
    <p:sldId id="317" r:id="rId7"/>
    <p:sldId id="318" r:id="rId8"/>
    <p:sldId id="319" r:id="rId9"/>
    <p:sldId id="320" r:id="rId10"/>
    <p:sldId id="321" r:id="rId11"/>
    <p:sldId id="322" r:id="rId12"/>
    <p:sldId id="323" r:id="rId13"/>
    <p:sldId id="324" r:id="rId14"/>
    <p:sldId id="325" r:id="rId15"/>
    <p:sldId id="326" r:id="rId16"/>
    <p:sldId id="1835" r:id="rId17"/>
    <p:sldId id="1836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1834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1831" r:id="rId36"/>
    <p:sldId id="1832" r:id="rId37"/>
    <p:sldId id="1833" r:id="rId38"/>
    <p:sldId id="288" r:id="rId39"/>
    <p:sldId id="289" r:id="rId40"/>
    <p:sldId id="293" r:id="rId41"/>
    <p:sldId id="294" r:id="rId42"/>
    <p:sldId id="295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09" r:id="rId54"/>
    <p:sldId id="310" r:id="rId55"/>
    <p:sldId id="311" r:id="rId56"/>
    <p:sldId id="312" r:id="rId57"/>
    <p:sldId id="313" r:id="rId58"/>
    <p:sldId id="314" r:id="rId59"/>
    <p:sldId id="315" r:id="rId60"/>
    <p:sldId id="316" r:id="rId61"/>
    <p:sldId id="329" r:id="rId62"/>
    <p:sldId id="330" r:id="rId63"/>
    <p:sldId id="331" r:id="rId64"/>
    <p:sldId id="332" r:id="rId65"/>
    <p:sldId id="327" r:id="rId66"/>
  </p:sldIdLst>
  <p:sldSz cx="18288000" cy="10287000"/>
  <p:notesSz cx="6889750" cy="10018713"/>
  <p:embeddedFontLst>
    <p:embeddedFont>
      <p:font typeface="Brittany" panose="020B0604020202020204" charset="0"/>
      <p:regular r:id="rId68"/>
    </p:embeddedFont>
    <p:embeddedFont>
      <p:font typeface="Chulabhorn Likit Text" panose="00000500000000000000" pitchFamily="50" charset="-34"/>
      <p:regular r:id="rId69"/>
      <p:bold r:id="rId70"/>
    </p:embeddedFont>
    <p:embeddedFont>
      <p:font typeface="Chulabhorn Likit Text Light" panose="00000400000000000000" pitchFamily="50" charset="-34"/>
      <p:regular r:id="rId71"/>
    </p:embeddedFont>
    <p:embeddedFont>
      <p:font typeface="Chulabhorn Likit Text Light๙" panose="00000400000000000000" pitchFamily="2" charset="-34"/>
      <p:regular r:id="rId72"/>
    </p:embeddedFont>
    <p:embeddedFont>
      <p:font typeface="CkDollarBold" panose="020B0604020202020204" charset="-34"/>
      <p:regular r:id="rId73"/>
    </p:embeddedFont>
    <p:embeddedFont>
      <p:font typeface="CkDollarPremium2" panose="020B0604020202020204" charset="-34"/>
      <p:regular r:id="rId74"/>
    </p:embeddedFont>
    <p:embeddedFont>
      <p:font typeface="CkDollarRegular" panose="020B0604020202020204" charset="-34"/>
      <p:regular r:id="rId75"/>
    </p:embeddedFont>
    <p:embeddedFont>
      <p:font typeface="Opun Mai Bold" panose="020B0604020202020204" charset="0"/>
      <p:regular r:id="rId76"/>
    </p:embeddedFont>
    <p:embeddedFont>
      <p:font typeface="TH SarabunIT๙" panose="020B0500040200020003" pitchFamily="34" charset="-34"/>
      <p:regular r:id="rId77"/>
      <p:bold r:id="rId78"/>
      <p:italic r:id="rId79"/>
      <p:boldItalic r:id="rId8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7474"/>
    <a:srgbClr val="5C5D76"/>
    <a:srgbClr val="00916E"/>
    <a:srgbClr val="D01716"/>
    <a:srgbClr val="0086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>
        <p:scale>
          <a:sx n="50" d="100"/>
          <a:sy n="50" d="100"/>
        </p:scale>
        <p:origin x="186" y="-21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font" Target="fonts/font1.fntdata"/><Relationship Id="rId84" Type="http://schemas.openxmlformats.org/officeDocument/2006/relationships/tableStyles" Target="tableStyle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font" Target="fonts/font7.fntdata"/><Relationship Id="rId79" Type="http://schemas.openxmlformats.org/officeDocument/2006/relationships/font" Target="fonts/font12.fntdata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font" Target="fonts/font2.fntdata"/><Relationship Id="rId77" Type="http://schemas.openxmlformats.org/officeDocument/2006/relationships/font" Target="fonts/font10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font" Target="fonts/font5.fntdata"/><Relationship Id="rId80" Type="http://schemas.openxmlformats.org/officeDocument/2006/relationships/font" Target="fonts/font13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font" Target="fonts/font3.fntdata"/><Relationship Id="rId75" Type="http://schemas.openxmlformats.org/officeDocument/2006/relationships/font" Target="fonts/font8.fntdata"/><Relationship Id="rId83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font" Target="fonts/font6.fntdata"/><Relationship Id="rId78" Type="http://schemas.openxmlformats.org/officeDocument/2006/relationships/font" Target="fonts/font11.fntdata"/><Relationship Id="rId8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font" Target="fonts/font9.fntdata"/><Relationship Id="rId7" Type="http://schemas.openxmlformats.org/officeDocument/2006/relationships/slide" Target="slides/slide6.xml"/><Relationship Id="rId71" Type="http://schemas.openxmlformats.org/officeDocument/2006/relationships/font" Target="fonts/font4.fntdata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h-TH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rgbClr val="00B05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0696-4468-8D91-C93ACB4F1D3D}"/>
              </c:ext>
            </c:extLst>
          </c:dPt>
          <c:dPt>
            <c:idx val="1"/>
            <c:bubble3D val="0"/>
            <c:spPr>
              <a:solidFill>
                <a:srgbClr val="87BF6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0696-4468-8D91-C93ACB4F1D3D}"/>
              </c:ext>
            </c:extLst>
          </c:dPt>
          <c:dPt>
            <c:idx val="2"/>
            <c:bubble3D val="0"/>
            <c:spPr>
              <a:solidFill>
                <a:srgbClr val="FFFF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0696-4468-8D91-C93ACB4F1D3D}"/>
              </c:ext>
            </c:extLst>
          </c:dPt>
          <c:dPt>
            <c:idx val="3"/>
            <c:bubble3D val="0"/>
            <c:spPr>
              <a:solidFill>
                <a:srgbClr val="FF212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0696-4468-8D91-C93ACB4F1D3D}"/>
              </c:ext>
            </c:extLst>
          </c:dPt>
          <c:cat>
            <c:strRef>
              <c:f>Sheet1!$A$2:$A$5</c:f>
              <c:strCache>
                <c:ptCount val="4"/>
                <c:pt idx="0">
                  <c:v>A</c:v>
                </c:pt>
                <c:pt idx="1">
                  <c:v>B</c:v>
                </c:pt>
                <c:pt idx="2">
                  <c:v>C</c:v>
                </c:pt>
                <c:pt idx="3">
                  <c:v>D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30.26</c:v>
                </c:pt>
                <c:pt idx="1">
                  <c:v>17.11</c:v>
                </c:pt>
                <c:pt idx="2">
                  <c:v>11.84</c:v>
                </c:pt>
                <c:pt idx="3">
                  <c:v>40.79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0696-4468-8D91-C93ACB4F1D3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Chulabhorn Likit Text Light" panose="00000400000000000000"/>
              </a:defRPr>
            </a:pPr>
            <a:endParaRPr lang="en-US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Chulabhorn Likit Text Light" panose="00000400000000000000"/>
              </a:defRPr>
            </a:pPr>
            <a:endParaRPr lang="en-US"/>
          </a:p>
        </c:txPr>
      </c:legendEntry>
      <c:legendEntry>
        <c:idx val="2"/>
        <c:txPr>
          <a:bodyPr rot="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egendEntry>
        <c:idx val="3"/>
        <c:txPr>
          <a:bodyPr rot="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Chulabhorn Likit Text Light" panose="00000400000000000000"/>
              </a:defRPr>
            </a:pPr>
            <a:endParaRPr lang="en-US"/>
          </a:p>
        </c:txPr>
      </c:legendEntry>
      <c:layout>
        <c:manualLayout>
          <c:xMode val="edge"/>
          <c:yMode val="edge"/>
          <c:x val="0.28900355671459094"/>
          <c:y val="0.82194130696887691"/>
          <c:w val="0.41561960192457548"/>
          <c:h val="0.1424349521553698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0.50745</cdr:x>
      <cdr:y>0.25154</cdr:y>
    </cdr:from>
    <cdr:to>
      <cdr:x>0.86382</cdr:x>
      <cdr:y>0.52273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3558984" y="755026"/>
          <a:ext cx="2499400" cy="81400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l"/>
          <a:r>
            <a:rPr lang="th-TH" sz="900" b="1" dirty="0">
              <a:solidFill>
                <a:schemeClr val="tx1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rPr>
            <a:t>ระดับ </a:t>
          </a:r>
          <a:r>
            <a:rPr lang="en-US" sz="900" b="1" dirty="0">
              <a:solidFill>
                <a:schemeClr val="tx1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rPr>
            <a:t>A</a:t>
          </a:r>
        </a:p>
        <a:p xmlns:a="http://schemas.openxmlformats.org/drawingml/2006/main">
          <a:pPr algn="l"/>
          <a:r>
            <a:rPr lang="th-TH" sz="900" b="1" dirty="0">
              <a:solidFill>
                <a:schemeClr val="tx1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rPr>
            <a:t>ร้อย</a:t>
          </a:r>
          <a:r>
            <a:rPr lang="en-US" sz="900" b="1" dirty="0">
              <a:solidFill>
                <a:schemeClr val="tx1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rPr>
            <a:t> 30.26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80744" cy="375702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l">
              <a:defRPr sz="13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03995" y="0"/>
            <a:ext cx="3980744" cy="375702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r">
              <a:defRPr sz="1300"/>
            </a:lvl1pPr>
          </a:lstStyle>
          <a:p>
            <a:fld id="{B7268E1E-0E44-426D-905E-8AD9B19D2182}" type="datetimeFigureOut">
              <a:rPr lang="cs-CZ" smtClean="0"/>
              <a:t>18.04.2024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092325" y="561975"/>
            <a:ext cx="5000625" cy="28130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16" tIns="48308" rIns="96616" bIns="48308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8633" y="3562209"/>
            <a:ext cx="7349067" cy="3376098"/>
          </a:xfrm>
          <a:prstGeom prst="rect">
            <a:avLst/>
          </a:prstGeom>
        </p:spPr>
        <p:txBody>
          <a:bodyPr vert="horz" lIns="96616" tIns="48308" rIns="96616" bIns="48308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7124419"/>
            <a:ext cx="3980744" cy="373963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l">
              <a:defRPr sz="13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03995" y="7124419"/>
            <a:ext cx="3980744" cy="373963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r">
              <a:defRPr sz="1300"/>
            </a:lvl1pPr>
          </a:lstStyle>
          <a:p>
            <a:fld id="{871B2431-D351-4C6E-A3CF-9DFAC0E3E0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B37D75-8E03-4D2E-BD16-1EB358B55F6A}" type="slidenum">
              <a:rPr lang="th-TH" smtClean="0"/>
              <a:t>7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0033836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0A6429-441A-46F1-A6B7-A49EF6F282B9}" type="slidenum">
              <a:rPr lang="th-TH" smtClean="0"/>
              <a:t>8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2693938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20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617460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80744" cy="375702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l">
              <a:defRPr sz="13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03995" y="0"/>
            <a:ext cx="3980744" cy="375702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r">
              <a:defRPr sz="13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092325" y="561975"/>
            <a:ext cx="5000625" cy="28130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16" tIns="48308" rIns="96616" bIns="48308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8633" y="3562209"/>
            <a:ext cx="7349067" cy="3376098"/>
          </a:xfrm>
          <a:prstGeom prst="rect">
            <a:avLst/>
          </a:prstGeom>
        </p:spPr>
        <p:txBody>
          <a:bodyPr vert="horz" lIns="96616" tIns="48308" rIns="96616" bIns="48308" rtlCol="0"/>
          <a:lstStyle/>
          <a:p>
            <a:r>
              <a:rPr lang="en-US"/>
              <a:t>41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7124419"/>
            <a:ext cx="3980744" cy="373963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l">
              <a:defRPr sz="13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03995" y="7124419"/>
            <a:ext cx="3980744" cy="373963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r">
              <a:defRPr sz="13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80744" cy="375702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l">
              <a:defRPr sz="13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03995" y="0"/>
            <a:ext cx="3980744" cy="375702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r">
              <a:defRPr sz="13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092325" y="561975"/>
            <a:ext cx="5000625" cy="28130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16" tIns="48308" rIns="96616" bIns="48308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8633" y="3562209"/>
            <a:ext cx="7349067" cy="3376098"/>
          </a:xfrm>
          <a:prstGeom prst="rect">
            <a:avLst/>
          </a:prstGeom>
        </p:spPr>
        <p:txBody>
          <a:bodyPr vert="horz" lIns="96616" tIns="48308" rIns="96616" bIns="48308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7124419"/>
            <a:ext cx="3980744" cy="373963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l">
              <a:defRPr sz="13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03995" y="7124419"/>
            <a:ext cx="3980744" cy="373963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r">
              <a:defRPr sz="13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80744" cy="375702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l">
              <a:defRPr sz="13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03995" y="0"/>
            <a:ext cx="3980744" cy="375702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r">
              <a:defRPr sz="13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093913" y="561975"/>
            <a:ext cx="4999037" cy="28130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16" tIns="48308" rIns="96616" bIns="48308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8633" y="3562209"/>
            <a:ext cx="7349067" cy="3376098"/>
          </a:xfrm>
          <a:prstGeom prst="rect">
            <a:avLst/>
          </a:prstGeom>
        </p:spPr>
        <p:txBody>
          <a:bodyPr vert="horz" lIns="96616" tIns="48308" rIns="96616" bIns="48308" rtlCol="0"/>
          <a:lstStyle/>
          <a:p>
            <a:r>
              <a:rPr lang="en-US"/>
              <a:t>43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7124419"/>
            <a:ext cx="3980744" cy="373963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l">
              <a:defRPr sz="13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03995" y="7124419"/>
            <a:ext cx="3980744" cy="373963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r">
              <a:defRPr sz="1300"/>
            </a:lvl1pPr>
          </a:lstStyle>
          <a:p>
            <a:r>
              <a:rPr lang="cs-CZ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937940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80744" cy="375702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l">
              <a:defRPr sz="13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03995" y="0"/>
            <a:ext cx="3980744" cy="375702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r">
              <a:defRPr sz="13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093913" y="561975"/>
            <a:ext cx="4999037" cy="28130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16" tIns="48308" rIns="96616" bIns="48308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8633" y="3562209"/>
            <a:ext cx="7349067" cy="3376098"/>
          </a:xfrm>
          <a:prstGeom prst="rect">
            <a:avLst/>
          </a:prstGeom>
        </p:spPr>
        <p:txBody>
          <a:bodyPr vert="horz" lIns="96616" tIns="48308" rIns="96616" bIns="48308" rtlCol="0"/>
          <a:lstStyle/>
          <a:p>
            <a:r>
              <a:rPr lang="en-US"/>
              <a:t>43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7124419"/>
            <a:ext cx="3980744" cy="373963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l">
              <a:defRPr sz="13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03995" y="7124419"/>
            <a:ext cx="3980744" cy="373963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r">
              <a:defRPr sz="1300"/>
            </a:lvl1pPr>
          </a:lstStyle>
          <a:p>
            <a:r>
              <a:rPr lang="cs-CZ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19151044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F3AB80-C9EA-4CD6-9173-612E29188583}" type="slidenum">
              <a:rPr lang="th-TH" smtClean="0"/>
              <a:t>65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29006694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sv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7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7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7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7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7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7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5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7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6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7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svg"/><Relationship Id="rId18" Type="http://schemas.openxmlformats.org/officeDocument/2006/relationships/image" Target="../media/image33.png"/><Relationship Id="rId26" Type="http://schemas.openxmlformats.org/officeDocument/2006/relationships/image" Target="../media/image10.png"/><Relationship Id="rId3" Type="http://schemas.openxmlformats.org/officeDocument/2006/relationships/image" Target="../media/image18.svg"/><Relationship Id="rId21" Type="http://schemas.openxmlformats.org/officeDocument/2006/relationships/image" Target="../media/image36.svg"/><Relationship Id="rId7" Type="http://schemas.openxmlformats.org/officeDocument/2006/relationships/image" Target="../media/image22.svg"/><Relationship Id="rId12" Type="http://schemas.openxmlformats.org/officeDocument/2006/relationships/image" Target="../media/image27.png"/><Relationship Id="rId17" Type="http://schemas.openxmlformats.org/officeDocument/2006/relationships/image" Target="../media/image32.svg"/><Relationship Id="rId25" Type="http://schemas.openxmlformats.org/officeDocument/2006/relationships/image" Target="../media/image9.svg"/><Relationship Id="rId2" Type="http://schemas.openxmlformats.org/officeDocument/2006/relationships/image" Target="../media/image17.png"/><Relationship Id="rId16" Type="http://schemas.openxmlformats.org/officeDocument/2006/relationships/image" Target="../media/image31.png"/><Relationship Id="rId20" Type="http://schemas.openxmlformats.org/officeDocument/2006/relationships/image" Target="../media/image35.png"/><Relationship Id="rId29" Type="http://schemas.openxmlformats.org/officeDocument/2006/relationships/image" Target="../media/image13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26.svg"/><Relationship Id="rId24" Type="http://schemas.openxmlformats.org/officeDocument/2006/relationships/image" Target="../media/image8.png"/><Relationship Id="rId5" Type="http://schemas.openxmlformats.org/officeDocument/2006/relationships/image" Target="../media/image20.svg"/><Relationship Id="rId15" Type="http://schemas.openxmlformats.org/officeDocument/2006/relationships/image" Target="../media/image30.svg"/><Relationship Id="rId23" Type="http://schemas.openxmlformats.org/officeDocument/2006/relationships/image" Target="../media/image7.svg"/><Relationship Id="rId28" Type="http://schemas.openxmlformats.org/officeDocument/2006/relationships/image" Target="../media/image12.png"/><Relationship Id="rId10" Type="http://schemas.openxmlformats.org/officeDocument/2006/relationships/image" Target="../media/image25.png"/><Relationship Id="rId19" Type="http://schemas.openxmlformats.org/officeDocument/2006/relationships/image" Target="../media/image34.svg"/><Relationship Id="rId4" Type="http://schemas.openxmlformats.org/officeDocument/2006/relationships/image" Target="../media/image19.png"/><Relationship Id="rId9" Type="http://schemas.openxmlformats.org/officeDocument/2006/relationships/image" Target="../media/image24.svg"/><Relationship Id="rId14" Type="http://schemas.openxmlformats.org/officeDocument/2006/relationships/image" Target="../media/image29.png"/><Relationship Id="rId22" Type="http://schemas.openxmlformats.org/officeDocument/2006/relationships/image" Target="../media/image6.png"/><Relationship Id="rId27" Type="http://schemas.openxmlformats.org/officeDocument/2006/relationships/image" Target="../media/image11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4.png"/><Relationship Id="rId3" Type="http://schemas.openxmlformats.org/officeDocument/2006/relationships/image" Target="../media/image7.svg"/><Relationship Id="rId7" Type="http://schemas.openxmlformats.org/officeDocument/2006/relationships/image" Target="../media/image11.svg"/><Relationship Id="rId12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2.png"/><Relationship Id="rId5" Type="http://schemas.openxmlformats.org/officeDocument/2006/relationships/image" Target="../media/image9.svg"/><Relationship Id="rId10" Type="http://schemas.openxmlformats.org/officeDocument/2006/relationships/image" Target="../media/image1.png"/><Relationship Id="rId4" Type="http://schemas.openxmlformats.org/officeDocument/2006/relationships/image" Target="../media/image8.png"/><Relationship Id="rId9" Type="http://schemas.openxmlformats.org/officeDocument/2006/relationships/image" Target="../media/image13.svg"/><Relationship Id="rId1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4.png"/><Relationship Id="rId3" Type="http://schemas.openxmlformats.org/officeDocument/2006/relationships/image" Target="../media/image7.svg"/><Relationship Id="rId7" Type="http://schemas.openxmlformats.org/officeDocument/2006/relationships/image" Target="../media/image11.svg"/><Relationship Id="rId12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2.png"/><Relationship Id="rId5" Type="http://schemas.openxmlformats.org/officeDocument/2006/relationships/image" Target="../media/image9.svg"/><Relationship Id="rId10" Type="http://schemas.openxmlformats.org/officeDocument/2006/relationships/image" Target="../media/image1.png"/><Relationship Id="rId4" Type="http://schemas.openxmlformats.org/officeDocument/2006/relationships/image" Target="../media/image8.png"/><Relationship Id="rId9" Type="http://schemas.openxmlformats.org/officeDocument/2006/relationships/image" Target="../media/image13.svg"/><Relationship Id="rId1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13" Type="http://schemas.openxmlformats.org/officeDocument/2006/relationships/image" Target="../media/image3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svg"/><Relationship Id="rId11" Type="http://schemas.openxmlformats.org/officeDocument/2006/relationships/image" Target="../media/image1.png"/><Relationship Id="rId5" Type="http://schemas.openxmlformats.org/officeDocument/2006/relationships/image" Target="../media/image8.png"/><Relationship Id="rId15" Type="http://schemas.openxmlformats.org/officeDocument/2006/relationships/image" Target="../media/image5.png"/><Relationship Id="rId10" Type="http://schemas.openxmlformats.org/officeDocument/2006/relationships/image" Target="../media/image13.svg"/><Relationship Id="rId4" Type="http://schemas.openxmlformats.org/officeDocument/2006/relationships/image" Target="../media/image7.svg"/><Relationship Id="rId9" Type="http://schemas.openxmlformats.org/officeDocument/2006/relationships/image" Target="../media/image12.png"/><Relationship Id="rId1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4.png"/><Relationship Id="rId3" Type="http://schemas.openxmlformats.org/officeDocument/2006/relationships/image" Target="../media/image7.svg"/><Relationship Id="rId7" Type="http://schemas.openxmlformats.org/officeDocument/2006/relationships/image" Target="../media/image11.svg"/><Relationship Id="rId12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2.png"/><Relationship Id="rId5" Type="http://schemas.openxmlformats.org/officeDocument/2006/relationships/image" Target="../media/image9.svg"/><Relationship Id="rId10" Type="http://schemas.openxmlformats.org/officeDocument/2006/relationships/image" Target="../media/image1.png"/><Relationship Id="rId4" Type="http://schemas.openxmlformats.org/officeDocument/2006/relationships/image" Target="../media/image8.png"/><Relationship Id="rId9" Type="http://schemas.openxmlformats.org/officeDocument/2006/relationships/image" Target="../media/image13.svg"/><Relationship Id="rId14" Type="http://schemas.openxmlformats.org/officeDocument/2006/relationships/image" Target="../media/image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4.png"/><Relationship Id="rId3" Type="http://schemas.openxmlformats.org/officeDocument/2006/relationships/image" Target="../media/image7.svg"/><Relationship Id="rId7" Type="http://schemas.openxmlformats.org/officeDocument/2006/relationships/image" Target="../media/image11.svg"/><Relationship Id="rId12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2.png"/><Relationship Id="rId5" Type="http://schemas.openxmlformats.org/officeDocument/2006/relationships/image" Target="../media/image9.svg"/><Relationship Id="rId10" Type="http://schemas.openxmlformats.org/officeDocument/2006/relationships/image" Target="../media/image1.png"/><Relationship Id="rId4" Type="http://schemas.openxmlformats.org/officeDocument/2006/relationships/image" Target="../media/image8.png"/><Relationship Id="rId9" Type="http://schemas.openxmlformats.org/officeDocument/2006/relationships/image" Target="../media/image13.svg"/><Relationship Id="rId14" Type="http://schemas.openxmlformats.org/officeDocument/2006/relationships/image" Target="../media/image5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4.png"/><Relationship Id="rId3" Type="http://schemas.openxmlformats.org/officeDocument/2006/relationships/image" Target="../media/image7.svg"/><Relationship Id="rId7" Type="http://schemas.openxmlformats.org/officeDocument/2006/relationships/image" Target="../media/image11.svg"/><Relationship Id="rId12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2.png"/><Relationship Id="rId5" Type="http://schemas.openxmlformats.org/officeDocument/2006/relationships/image" Target="../media/image9.svg"/><Relationship Id="rId10" Type="http://schemas.openxmlformats.org/officeDocument/2006/relationships/image" Target="../media/image1.png"/><Relationship Id="rId4" Type="http://schemas.openxmlformats.org/officeDocument/2006/relationships/image" Target="../media/image8.png"/><Relationship Id="rId9" Type="http://schemas.openxmlformats.org/officeDocument/2006/relationships/image" Target="../media/image13.svg"/><Relationship Id="rId14" Type="http://schemas.openxmlformats.org/officeDocument/2006/relationships/image" Target="../media/image5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4.png"/><Relationship Id="rId3" Type="http://schemas.openxmlformats.org/officeDocument/2006/relationships/image" Target="../media/image7.svg"/><Relationship Id="rId7" Type="http://schemas.openxmlformats.org/officeDocument/2006/relationships/image" Target="../media/image11.svg"/><Relationship Id="rId12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2.png"/><Relationship Id="rId5" Type="http://schemas.openxmlformats.org/officeDocument/2006/relationships/image" Target="../media/image9.svg"/><Relationship Id="rId10" Type="http://schemas.openxmlformats.org/officeDocument/2006/relationships/image" Target="../media/image1.png"/><Relationship Id="rId4" Type="http://schemas.openxmlformats.org/officeDocument/2006/relationships/image" Target="../media/image8.png"/><Relationship Id="rId9" Type="http://schemas.openxmlformats.org/officeDocument/2006/relationships/image" Target="../media/image13.svg"/><Relationship Id="rId14" Type="http://schemas.openxmlformats.org/officeDocument/2006/relationships/image" Target="../media/image5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4.png"/><Relationship Id="rId3" Type="http://schemas.openxmlformats.org/officeDocument/2006/relationships/image" Target="../media/image7.svg"/><Relationship Id="rId7" Type="http://schemas.openxmlformats.org/officeDocument/2006/relationships/image" Target="../media/image11.svg"/><Relationship Id="rId12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2.png"/><Relationship Id="rId5" Type="http://schemas.openxmlformats.org/officeDocument/2006/relationships/image" Target="../media/image9.svg"/><Relationship Id="rId10" Type="http://schemas.openxmlformats.org/officeDocument/2006/relationships/image" Target="../media/image1.png"/><Relationship Id="rId4" Type="http://schemas.openxmlformats.org/officeDocument/2006/relationships/image" Target="../media/image8.png"/><Relationship Id="rId9" Type="http://schemas.openxmlformats.org/officeDocument/2006/relationships/image" Target="../media/image13.svg"/><Relationship Id="rId14" Type="http://schemas.openxmlformats.org/officeDocument/2006/relationships/image" Target="../media/image5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4.png"/><Relationship Id="rId3" Type="http://schemas.openxmlformats.org/officeDocument/2006/relationships/image" Target="../media/image7.svg"/><Relationship Id="rId7" Type="http://schemas.openxmlformats.org/officeDocument/2006/relationships/image" Target="../media/image11.svg"/><Relationship Id="rId12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2.png"/><Relationship Id="rId5" Type="http://schemas.openxmlformats.org/officeDocument/2006/relationships/image" Target="../media/image9.svg"/><Relationship Id="rId10" Type="http://schemas.openxmlformats.org/officeDocument/2006/relationships/image" Target="../media/image1.png"/><Relationship Id="rId4" Type="http://schemas.openxmlformats.org/officeDocument/2006/relationships/image" Target="../media/image8.png"/><Relationship Id="rId9" Type="http://schemas.openxmlformats.org/officeDocument/2006/relationships/image" Target="../media/image13.svg"/><Relationship Id="rId14" Type="http://schemas.openxmlformats.org/officeDocument/2006/relationships/image" Target="../media/image5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4.png"/><Relationship Id="rId3" Type="http://schemas.openxmlformats.org/officeDocument/2006/relationships/image" Target="../media/image7.svg"/><Relationship Id="rId7" Type="http://schemas.openxmlformats.org/officeDocument/2006/relationships/image" Target="../media/image11.svg"/><Relationship Id="rId12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2.png"/><Relationship Id="rId5" Type="http://schemas.openxmlformats.org/officeDocument/2006/relationships/image" Target="../media/image9.svg"/><Relationship Id="rId10" Type="http://schemas.openxmlformats.org/officeDocument/2006/relationships/image" Target="../media/image1.png"/><Relationship Id="rId4" Type="http://schemas.openxmlformats.org/officeDocument/2006/relationships/image" Target="../media/image8.png"/><Relationship Id="rId9" Type="http://schemas.openxmlformats.org/officeDocument/2006/relationships/image" Target="../media/image13.svg"/><Relationship Id="rId14" Type="http://schemas.openxmlformats.org/officeDocument/2006/relationships/image" Target="../media/image5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4.png"/><Relationship Id="rId3" Type="http://schemas.openxmlformats.org/officeDocument/2006/relationships/image" Target="../media/image7.svg"/><Relationship Id="rId7" Type="http://schemas.openxmlformats.org/officeDocument/2006/relationships/image" Target="../media/image11.svg"/><Relationship Id="rId12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2.png"/><Relationship Id="rId5" Type="http://schemas.openxmlformats.org/officeDocument/2006/relationships/image" Target="../media/image9.svg"/><Relationship Id="rId10" Type="http://schemas.openxmlformats.org/officeDocument/2006/relationships/image" Target="../media/image1.png"/><Relationship Id="rId4" Type="http://schemas.openxmlformats.org/officeDocument/2006/relationships/image" Target="../media/image8.png"/><Relationship Id="rId9" Type="http://schemas.openxmlformats.org/officeDocument/2006/relationships/image" Target="../media/image13.svg"/><Relationship Id="rId14" Type="http://schemas.openxmlformats.org/officeDocument/2006/relationships/image" Target="../media/image5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4.png"/><Relationship Id="rId3" Type="http://schemas.openxmlformats.org/officeDocument/2006/relationships/image" Target="../media/image7.svg"/><Relationship Id="rId7" Type="http://schemas.openxmlformats.org/officeDocument/2006/relationships/image" Target="../media/image11.svg"/><Relationship Id="rId12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2.png"/><Relationship Id="rId5" Type="http://schemas.openxmlformats.org/officeDocument/2006/relationships/image" Target="../media/image9.svg"/><Relationship Id="rId10" Type="http://schemas.openxmlformats.org/officeDocument/2006/relationships/image" Target="../media/image1.png"/><Relationship Id="rId4" Type="http://schemas.openxmlformats.org/officeDocument/2006/relationships/image" Target="../media/image8.png"/><Relationship Id="rId9" Type="http://schemas.openxmlformats.org/officeDocument/2006/relationships/image" Target="../media/image13.svg"/><Relationship Id="rId1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4.png"/><Relationship Id="rId3" Type="http://schemas.openxmlformats.org/officeDocument/2006/relationships/image" Target="../media/image7.svg"/><Relationship Id="rId7" Type="http://schemas.openxmlformats.org/officeDocument/2006/relationships/image" Target="../media/image11.svg"/><Relationship Id="rId12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2.png"/><Relationship Id="rId5" Type="http://schemas.openxmlformats.org/officeDocument/2006/relationships/image" Target="../media/image9.svg"/><Relationship Id="rId10" Type="http://schemas.openxmlformats.org/officeDocument/2006/relationships/image" Target="../media/image1.png"/><Relationship Id="rId4" Type="http://schemas.openxmlformats.org/officeDocument/2006/relationships/image" Target="../media/image8.png"/><Relationship Id="rId9" Type="http://schemas.openxmlformats.org/officeDocument/2006/relationships/image" Target="../media/image13.svg"/><Relationship Id="rId1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4.png"/><Relationship Id="rId3" Type="http://schemas.openxmlformats.org/officeDocument/2006/relationships/image" Target="../media/image7.svg"/><Relationship Id="rId7" Type="http://schemas.openxmlformats.org/officeDocument/2006/relationships/image" Target="../media/image11.svg"/><Relationship Id="rId12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2.png"/><Relationship Id="rId5" Type="http://schemas.openxmlformats.org/officeDocument/2006/relationships/image" Target="../media/image9.svg"/><Relationship Id="rId10" Type="http://schemas.openxmlformats.org/officeDocument/2006/relationships/image" Target="../media/image1.png"/><Relationship Id="rId4" Type="http://schemas.openxmlformats.org/officeDocument/2006/relationships/image" Target="../media/image8.png"/><Relationship Id="rId9" Type="http://schemas.openxmlformats.org/officeDocument/2006/relationships/image" Target="../media/image13.svg"/><Relationship Id="rId14" Type="http://schemas.openxmlformats.org/officeDocument/2006/relationships/image" Target="../media/image5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4.png"/><Relationship Id="rId3" Type="http://schemas.openxmlformats.org/officeDocument/2006/relationships/image" Target="../media/image7.svg"/><Relationship Id="rId7" Type="http://schemas.openxmlformats.org/officeDocument/2006/relationships/image" Target="../media/image11.svg"/><Relationship Id="rId12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2.png"/><Relationship Id="rId5" Type="http://schemas.openxmlformats.org/officeDocument/2006/relationships/image" Target="../media/image9.svg"/><Relationship Id="rId10" Type="http://schemas.openxmlformats.org/officeDocument/2006/relationships/image" Target="../media/image1.png"/><Relationship Id="rId4" Type="http://schemas.openxmlformats.org/officeDocument/2006/relationships/image" Target="../media/image8.png"/><Relationship Id="rId9" Type="http://schemas.openxmlformats.org/officeDocument/2006/relationships/image" Target="../media/image13.svg"/><Relationship Id="rId14" Type="http://schemas.openxmlformats.org/officeDocument/2006/relationships/image" Target="../media/image5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4.png"/><Relationship Id="rId3" Type="http://schemas.openxmlformats.org/officeDocument/2006/relationships/image" Target="../media/image7.svg"/><Relationship Id="rId7" Type="http://schemas.openxmlformats.org/officeDocument/2006/relationships/image" Target="../media/image11.svg"/><Relationship Id="rId12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2.png"/><Relationship Id="rId5" Type="http://schemas.openxmlformats.org/officeDocument/2006/relationships/image" Target="../media/image9.svg"/><Relationship Id="rId10" Type="http://schemas.openxmlformats.org/officeDocument/2006/relationships/image" Target="../media/image1.png"/><Relationship Id="rId4" Type="http://schemas.openxmlformats.org/officeDocument/2006/relationships/image" Target="../media/image8.png"/><Relationship Id="rId9" Type="http://schemas.openxmlformats.org/officeDocument/2006/relationships/image" Target="../media/image13.svg"/><Relationship Id="rId14" Type="http://schemas.openxmlformats.org/officeDocument/2006/relationships/image" Target="../media/image5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4.png"/><Relationship Id="rId3" Type="http://schemas.openxmlformats.org/officeDocument/2006/relationships/image" Target="../media/image7.svg"/><Relationship Id="rId7" Type="http://schemas.openxmlformats.org/officeDocument/2006/relationships/image" Target="../media/image11.svg"/><Relationship Id="rId12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2.png"/><Relationship Id="rId5" Type="http://schemas.openxmlformats.org/officeDocument/2006/relationships/image" Target="../media/image9.svg"/><Relationship Id="rId10" Type="http://schemas.openxmlformats.org/officeDocument/2006/relationships/image" Target="../media/image1.png"/><Relationship Id="rId4" Type="http://schemas.openxmlformats.org/officeDocument/2006/relationships/image" Target="../media/image8.png"/><Relationship Id="rId9" Type="http://schemas.openxmlformats.org/officeDocument/2006/relationships/image" Target="../media/image13.svg"/><Relationship Id="rId14" Type="http://schemas.openxmlformats.org/officeDocument/2006/relationships/image" Target="../media/image5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4.png"/><Relationship Id="rId3" Type="http://schemas.openxmlformats.org/officeDocument/2006/relationships/image" Target="../media/image7.svg"/><Relationship Id="rId7" Type="http://schemas.openxmlformats.org/officeDocument/2006/relationships/image" Target="../media/image11.svg"/><Relationship Id="rId12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2.png"/><Relationship Id="rId5" Type="http://schemas.openxmlformats.org/officeDocument/2006/relationships/image" Target="../media/image9.svg"/><Relationship Id="rId10" Type="http://schemas.openxmlformats.org/officeDocument/2006/relationships/image" Target="../media/image1.png"/><Relationship Id="rId4" Type="http://schemas.openxmlformats.org/officeDocument/2006/relationships/image" Target="../media/image8.png"/><Relationship Id="rId9" Type="http://schemas.openxmlformats.org/officeDocument/2006/relationships/image" Target="../media/image13.svg"/><Relationship Id="rId14" Type="http://schemas.openxmlformats.org/officeDocument/2006/relationships/image" Target="../media/image5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svg"/><Relationship Id="rId3" Type="http://schemas.openxmlformats.org/officeDocument/2006/relationships/image" Target="../media/image37.png"/><Relationship Id="rId7" Type="http://schemas.openxmlformats.org/officeDocument/2006/relationships/chart" Target="../charts/chart1.xml"/><Relationship Id="rId12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11" Type="http://schemas.openxmlformats.org/officeDocument/2006/relationships/image" Target="../media/image9.svg"/><Relationship Id="rId5" Type="http://schemas.openxmlformats.org/officeDocument/2006/relationships/image" Target="../media/image5.png"/><Relationship Id="rId15" Type="http://schemas.openxmlformats.org/officeDocument/2006/relationships/image" Target="../media/image13.svg"/><Relationship Id="rId10" Type="http://schemas.openxmlformats.org/officeDocument/2006/relationships/image" Target="../media/image8.png"/><Relationship Id="rId4" Type="http://schemas.openxmlformats.org/officeDocument/2006/relationships/image" Target="../media/image38.png"/><Relationship Id="rId9" Type="http://schemas.openxmlformats.org/officeDocument/2006/relationships/image" Target="../media/image7.svg"/><Relationship Id="rId14" Type="http://schemas.openxmlformats.org/officeDocument/2006/relationships/image" Target="../media/image12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4.png"/><Relationship Id="rId3" Type="http://schemas.openxmlformats.org/officeDocument/2006/relationships/image" Target="../media/image7.svg"/><Relationship Id="rId7" Type="http://schemas.openxmlformats.org/officeDocument/2006/relationships/image" Target="../media/image11.svg"/><Relationship Id="rId12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2.png"/><Relationship Id="rId5" Type="http://schemas.openxmlformats.org/officeDocument/2006/relationships/image" Target="../media/image9.svg"/><Relationship Id="rId10" Type="http://schemas.openxmlformats.org/officeDocument/2006/relationships/image" Target="../media/image1.png"/><Relationship Id="rId4" Type="http://schemas.openxmlformats.org/officeDocument/2006/relationships/image" Target="../media/image8.png"/><Relationship Id="rId9" Type="http://schemas.openxmlformats.org/officeDocument/2006/relationships/image" Target="../media/image13.svg"/><Relationship Id="rId14" Type="http://schemas.openxmlformats.org/officeDocument/2006/relationships/image" Target="../media/image5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13" Type="http://schemas.openxmlformats.org/officeDocument/2006/relationships/image" Target="../media/image3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2.pn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svg"/><Relationship Id="rId11" Type="http://schemas.openxmlformats.org/officeDocument/2006/relationships/image" Target="../media/image1.png"/><Relationship Id="rId5" Type="http://schemas.openxmlformats.org/officeDocument/2006/relationships/image" Target="../media/image8.png"/><Relationship Id="rId15" Type="http://schemas.openxmlformats.org/officeDocument/2006/relationships/image" Target="../media/image5.png"/><Relationship Id="rId10" Type="http://schemas.openxmlformats.org/officeDocument/2006/relationships/image" Target="../media/image13.svg"/><Relationship Id="rId4" Type="http://schemas.openxmlformats.org/officeDocument/2006/relationships/image" Target="../media/image7.svg"/><Relationship Id="rId9" Type="http://schemas.openxmlformats.org/officeDocument/2006/relationships/image" Target="../media/image12.png"/><Relationship Id="rId14" Type="http://schemas.openxmlformats.org/officeDocument/2006/relationships/image" Target="../media/image4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4.png"/><Relationship Id="rId3" Type="http://schemas.openxmlformats.org/officeDocument/2006/relationships/image" Target="../media/image7.svg"/><Relationship Id="rId7" Type="http://schemas.openxmlformats.org/officeDocument/2006/relationships/image" Target="../media/image11.svg"/><Relationship Id="rId12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2.png"/><Relationship Id="rId5" Type="http://schemas.openxmlformats.org/officeDocument/2006/relationships/image" Target="../media/image9.svg"/><Relationship Id="rId10" Type="http://schemas.openxmlformats.org/officeDocument/2006/relationships/image" Target="../media/image1.png"/><Relationship Id="rId4" Type="http://schemas.openxmlformats.org/officeDocument/2006/relationships/image" Target="../media/image8.png"/><Relationship Id="rId9" Type="http://schemas.openxmlformats.org/officeDocument/2006/relationships/image" Target="../media/image13.svg"/><Relationship Id="rId14" Type="http://schemas.openxmlformats.org/officeDocument/2006/relationships/image" Target="../media/image5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2.svg"/><Relationship Id="rId18" Type="http://schemas.openxmlformats.org/officeDocument/2006/relationships/image" Target="../media/image57.png"/><Relationship Id="rId3" Type="http://schemas.openxmlformats.org/officeDocument/2006/relationships/image" Target="../media/image42.svg"/><Relationship Id="rId7" Type="http://schemas.openxmlformats.org/officeDocument/2006/relationships/image" Target="../media/image46.svg"/><Relationship Id="rId12" Type="http://schemas.openxmlformats.org/officeDocument/2006/relationships/image" Target="../media/image51.png"/><Relationship Id="rId17" Type="http://schemas.openxmlformats.org/officeDocument/2006/relationships/image" Target="../media/image56.png"/><Relationship Id="rId2" Type="http://schemas.openxmlformats.org/officeDocument/2006/relationships/image" Target="../media/image41.png"/><Relationship Id="rId16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11" Type="http://schemas.openxmlformats.org/officeDocument/2006/relationships/image" Target="../media/image50.svg"/><Relationship Id="rId5" Type="http://schemas.openxmlformats.org/officeDocument/2006/relationships/image" Target="../media/image44.svg"/><Relationship Id="rId15" Type="http://schemas.openxmlformats.org/officeDocument/2006/relationships/image" Target="../media/image54.png"/><Relationship Id="rId10" Type="http://schemas.openxmlformats.org/officeDocument/2006/relationships/image" Target="../media/image49.png"/><Relationship Id="rId19" Type="http://schemas.openxmlformats.org/officeDocument/2006/relationships/image" Target="../media/image58.png"/><Relationship Id="rId4" Type="http://schemas.openxmlformats.org/officeDocument/2006/relationships/image" Target="../media/image43.png"/><Relationship Id="rId9" Type="http://schemas.openxmlformats.org/officeDocument/2006/relationships/image" Target="../media/image48.svg"/><Relationship Id="rId14" Type="http://schemas.openxmlformats.org/officeDocument/2006/relationships/image" Target="../media/image5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13" Type="http://schemas.openxmlformats.org/officeDocument/2006/relationships/image" Target="../media/image3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2.png"/><Relationship Id="rId2" Type="http://schemas.openxmlformats.org/officeDocument/2006/relationships/hyperlink" Target="http://womenfund.in.th/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svg"/><Relationship Id="rId11" Type="http://schemas.openxmlformats.org/officeDocument/2006/relationships/image" Target="../media/image1.png"/><Relationship Id="rId5" Type="http://schemas.openxmlformats.org/officeDocument/2006/relationships/image" Target="../media/image8.png"/><Relationship Id="rId15" Type="http://schemas.openxmlformats.org/officeDocument/2006/relationships/image" Target="../media/image5.png"/><Relationship Id="rId10" Type="http://schemas.openxmlformats.org/officeDocument/2006/relationships/image" Target="../media/image13.svg"/><Relationship Id="rId4" Type="http://schemas.openxmlformats.org/officeDocument/2006/relationships/image" Target="../media/image7.svg"/><Relationship Id="rId9" Type="http://schemas.openxmlformats.org/officeDocument/2006/relationships/image" Target="../media/image12.png"/><Relationship Id="rId1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svg"/><Relationship Id="rId18" Type="http://schemas.openxmlformats.org/officeDocument/2006/relationships/image" Target="../media/image3.png"/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12" Type="http://schemas.openxmlformats.org/officeDocument/2006/relationships/image" Target="../media/image10.png"/><Relationship Id="rId17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1.png"/><Relationship Id="rId20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11" Type="http://schemas.openxmlformats.org/officeDocument/2006/relationships/image" Target="../media/image9.svg"/><Relationship Id="rId5" Type="http://schemas.openxmlformats.org/officeDocument/2006/relationships/image" Target="../media/image62.png"/><Relationship Id="rId15" Type="http://schemas.openxmlformats.org/officeDocument/2006/relationships/image" Target="../media/image13.svg"/><Relationship Id="rId10" Type="http://schemas.openxmlformats.org/officeDocument/2006/relationships/image" Target="../media/image8.png"/><Relationship Id="rId19" Type="http://schemas.openxmlformats.org/officeDocument/2006/relationships/image" Target="../media/image4.png"/><Relationship Id="rId4" Type="http://schemas.openxmlformats.org/officeDocument/2006/relationships/image" Target="../media/image61.svg"/><Relationship Id="rId9" Type="http://schemas.openxmlformats.org/officeDocument/2006/relationships/image" Target="../media/image7.svg"/><Relationship Id="rId14" Type="http://schemas.openxmlformats.org/officeDocument/2006/relationships/image" Target="../media/image12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svg"/><Relationship Id="rId18" Type="http://schemas.openxmlformats.org/officeDocument/2006/relationships/image" Target="../media/image5.png"/><Relationship Id="rId3" Type="http://schemas.openxmlformats.org/officeDocument/2006/relationships/image" Target="../media/image60.png"/><Relationship Id="rId7" Type="http://schemas.openxmlformats.org/officeDocument/2006/relationships/image" Target="../media/image7.svg"/><Relationship Id="rId12" Type="http://schemas.openxmlformats.org/officeDocument/2006/relationships/image" Target="../media/image12.png"/><Relationship Id="rId17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svg"/><Relationship Id="rId5" Type="http://schemas.openxmlformats.org/officeDocument/2006/relationships/image" Target="../media/image62.png"/><Relationship Id="rId15" Type="http://schemas.openxmlformats.org/officeDocument/2006/relationships/image" Target="../media/image2.png"/><Relationship Id="rId10" Type="http://schemas.openxmlformats.org/officeDocument/2006/relationships/image" Target="../media/image10.png"/><Relationship Id="rId4" Type="http://schemas.openxmlformats.org/officeDocument/2006/relationships/image" Target="../media/image61.svg"/><Relationship Id="rId9" Type="http://schemas.openxmlformats.org/officeDocument/2006/relationships/image" Target="../media/image9.svg"/><Relationship Id="rId14" Type="http://schemas.openxmlformats.org/officeDocument/2006/relationships/image" Target="../media/image1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svg"/><Relationship Id="rId18" Type="http://schemas.openxmlformats.org/officeDocument/2006/relationships/image" Target="../media/image3.png"/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12" Type="http://schemas.openxmlformats.org/officeDocument/2006/relationships/image" Target="../media/image10.png"/><Relationship Id="rId17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1.png"/><Relationship Id="rId20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11" Type="http://schemas.openxmlformats.org/officeDocument/2006/relationships/image" Target="../media/image9.svg"/><Relationship Id="rId5" Type="http://schemas.openxmlformats.org/officeDocument/2006/relationships/image" Target="../media/image62.png"/><Relationship Id="rId15" Type="http://schemas.openxmlformats.org/officeDocument/2006/relationships/image" Target="../media/image13.svg"/><Relationship Id="rId10" Type="http://schemas.openxmlformats.org/officeDocument/2006/relationships/image" Target="../media/image8.png"/><Relationship Id="rId19" Type="http://schemas.openxmlformats.org/officeDocument/2006/relationships/image" Target="../media/image4.png"/><Relationship Id="rId4" Type="http://schemas.openxmlformats.org/officeDocument/2006/relationships/image" Target="../media/image61.svg"/><Relationship Id="rId9" Type="http://schemas.openxmlformats.org/officeDocument/2006/relationships/image" Target="../media/image7.svg"/><Relationship Id="rId14" Type="http://schemas.openxmlformats.org/officeDocument/2006/relationships/image" Target="../media/image12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4.png"/><Relationship Id="rId3" Type="http://schemas.openxmlformats.org/officeDocument/2006/relationships/image" Target="../media/image7.svg"/><Relationship Id="rId7" Type="http://schemas.openxmlformats.org/officeDocument/2006/relationships/image" Target="../media/image11.svg"/><Relationship Id="rId12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11" Type="http://schemas.openxmlformats.org/officeDocument/2006/relationships/image" Target="../media/image2.png"/><Relationship Id="rId5" Type="http://schemas.openxmlformats.org/officeDocument/2006/relationships/image" Target="../media/image9.svg"/><Relationship Id="rId10" Type="http://schemas.openxmlformats.org/officeDocument/2006/relationships/image" Target="../media/image1.png"/><Relationship Id="rId4" Type="http://schemas.openxmlformats.org/officeDocument/2006/relationships/image" Target="../media/image8.png"/><Relationship Id="rId9" Type="http://schemas.openxmlformats.org/officeDocument/2006/relationships/image" Target="../media/image13.svg"/><Relationship Id="rId14" Type="http://schemas.openxmlformats.org/officeDocument/2006/relationships/image" Target="../media/image5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4.png"/><Relationship Id="rId3" Type="http://schemas.openxmlformats.org/officeDocument/2006/relationships/image" Target="../media/image7.svg"/><Relationship Id="rId7" Type="http://schemas.openxmlformats.org/officeDocument/2006/relationships/image" Target="../media/image11.svg"/><Relationship Id="rId12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2.png"/><Relationship Id="rId5" Type="http://schemas.openxmlformats.org/officeDocument/2006/relationships/image" Target="../media/image9.svg"/><Relationship Id="rId10" Type="http://schemas.openxmlformats.org/officeDocument/2006/relationships/image" Target="../media/image1.png"/><Relationship Id="rId4" Type="http://schemas.openxmlformats.org/officeDocument/2006/relationships/image" Target="../media/image8.png"/><Relationship Id="rId9" Type="http://schemas.openxmlformats.org/officeDocument/2006/relationships/image" Target="../media/image13.svg"/><Relationship Id="rId14" Type="http://schemas.openxmlformats.org/officeDocument/2006/relationships/image" Target="../media/image5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4.png"/><Relationship Id="rId3" Type="http://schemas.openxmlformats.org/officeDocument/2006/relationships/image" Target="../media/image7.svg"/><Relationship Id="rId7" Type="http://schemas.openxmlformats.org/officeDocument/2006/relationships/image" Target="../media/image11.svg"/><Relationship Id="rId12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2.png"/><Relationship Id="rId5" Type="http://schemas.openxmlformats.org/officeDocument/2006/relationships/image" Target="../media/image9.svg"/><Relationship Id="rId10" Type="http://schemas.openxmlformats.org/officeDocument/2006/relationships/image" Target="../media/image1.png"/><Relationship Id="rId4" Type="http://schemas.openxmlformats.org/officeDocument/2006/relationships/image" Target="../media/image8.png"/><Relationship Id="rId9" Type="http://schemas.openxmlformats.org/officeDocument/2006/relationships/image" Target="../media/image13.svg"/><Relationship Id="rId14" Type="http://schemas.openxmlformats.org/officeDocument/2006/relationships/image" Target="../media/image5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4.png"/><Relationship Id="rId3" Type="http://schemas.openxmlformats.org/officeDocument/2006/relationships/image" Target="../media/image7.svg"/><Relationship Id="rId7" Type="http://schemas.openxmlformats.org/officeDocument/2006/relationships/image" Target="../media/image11.svg"/><Relationship Id="rId12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2.png"/><Relationship Id="rId5" Type="http://schemas.openxmlformats.org/officeDocument/2006/relationships/image" Target="../media/image9.svg"/><Relationship Id="rId10" Type="http://schemas.openxmlformats.org/officeDocument/2006/relationships/image" Target="../media/image1.png"/><Relationship Id="rId4" Type="http://schemas.openxmlformats.org/officeDocument/2006/relationships/image" Target="../media/image8.png"/><Relationship Id="rId9" Type="http://schemas.openxmlformats.org/officeDocument/2006/relationships/image" Target="../media/image13.svg"/><Relationship Id="rId14" Type="http://schemas.openxmlformats.org/officeDocument/2006/relationships/image" Target="../media/image5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4.png"/><Relationship Id="rId3" Type="http://schemas.openxmlformats.org/officeDocument/2006/relationships/image" Target="../media/image7.svg"/><Relationship Id="rId7" Type="http://schemas.openxmlformats.org/officeDocument/2006/relationships/image" Target="../media/image11.svg"/><Relationship Id="rId12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2.png"/><Relationship Id="rId5" Type="http://schemas.openxmlformats.org/officeDocument/2006/relationships/image" Target="../media/image9.svg"/><Relationship Id="rId10" Type="http://schemas.openxmlformats.org/officeDocument/2006/relationships/image" Target="../media/image1.png"/><Relationship Id="rId4" Type="http://schemas.openxmlformats.org/officeDocument/2006/relationships/image" Target="../media/image8.png"/><Relationship Id="rId9" Type="http://schemas.openxmlformats.org/officeDocument/2006/relationships/image" Target="../media/image13.svg"/><Relationship Id="rId14" Type="http://schemas.openxmlformats.org/officeDocument/2006/relationships/image" Target="../media/image5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4.png"/><Relationship Id="rId3" Type="http://schemas.openxmlformats.org/officeDocument/2006/relationships/image" Target="../media/image7.svg"/><Relationship Id="rId7" Type="http://schemas.openxmlformats.org/officeDocument/2006/relationships/image" Target="../media/image11.svg"/><Relationship Id="rId12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2.png"/><Relationship Id="rId5" Type="http://schemas.openxmlformats.org/officeDocument/2006/relationships/image" Target="../media/image9.svg"/><Relationship Id="rId10" Type="http://schemas.openxmlformats.org/officeDocument/2006/relationships/image" Target="../media/image1.png"/><Relationship Id="rId4" Type="http://schemas.openxmlformats.org/officeDocument/2006/relationships/image" Target="../media/image8.png"/><Relationship Id="rId9" Type="http://schemas.openxmlformats.org/officeDocument/2006/relationships/image" Target="../media/image13.svg"/><Relationship Id="rId1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4.png"/><Relationship Id="rId3" Type="http://schemas.openxmlformats.org/officeDocument/2006/relationships/image" Target="../media/image7.svg"/><Relationship Id="rId7" Type="http://schemas.openxmlformats.org/officeDocument/2006/relationships/image" Target="../media/image11.svg"/><Relationship Id="rId12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2.png"/><Relationship Id="rId5" Type="http://schemas.openxmlformats.org/officeDocument/2006/relationships/image" Target="../media/image9.svg"/><Relationship Id="rId10" Type="http://schemas.openxmlformats.org/officeDocument/2006/relationships/image" Target="../media/image1.png"/><Relationship Id="rId4" Type="http://schemas.openxmlformats.org/officeDocument/2006/relationships/image" Target="../media/image8.png"/><Relationship Id="rId9" Type="http://schemas.openxmlformats.org/officeDocument/2006/relationships/image" Target="../media/image13.svg"/><Relationship Id="rId14" Type="http://schemas.openxmlformats.org/officeDocument/2006/relationships/image" Target="../media/image5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4.png"/><Relationship Id="rId3" Type="http://schemas.openxmlformats.org/officeDocument/2006/relationships/image" Target="../media/image7.svg"/><Relationship Id="rId7" Type="http://schemas.openxmlformats.org/officeDocument/2006/relationships/image" Target="../media/image11.svg"/><Relationship Id="rId12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2.png"/><Relationship Id="rId5" Type="http://schemas.openxmlformats.org/officeDocument/2006/relationships/image" Target="../media/image9.svg"/><Relationship Id="rId10" Type="http://schemas.openxmlformats.org/officeDocument/2006/relationships/image" Target="../media/image1.png"/><Relationship Id="rId4" Type="http://schemas.openxmlformats.org/officeDocument/2006/relationships/image" Target="../media/image8.png"/><Relationship Id="rId9" Type="http://schemas.openxmlformats.org/officeDocument/2006/relationships/image" Target="../media/image13.svg"/><Relationship Id="rId14" Type="http://schemas.openxmlformats.org/officeDocument/2006/relationships/image" Target="../media/image5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4.png"/><Relationship Id="rId3" Type="http://schemas.openxmlformats.org/officeDocument/2006/relationships/image" Target="../media/image7.svg"/><Relationship Id="rId7" Type="http://schemas.openxmlformats.org/officeDocument/2006/relationships/image" Target="../media/image11.svg"/><Relationship Id="rId12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2.png"/><Relationship Id="rId5" Type="http://schemas.openxmlformats.org/officeDocument/2006/relationships/image" Target="../media/image9.svg"/><Relationship Id="rId10" Type="http://schemas.openxmlformats.org/officeDocument/2006/relationships/image" Target="../media/image1.png"/><Relationship Id="rId4" Type="http://schemas.openxmlformats.org/officeDocument/2006/relationships/image" Target="../media/image8.png"/><Relationship Id="rId9" Type="http://schemas.openxmlformats.org/officeDocument/2006/relationships/image" Target="../media/image13.svg"/><Relationship Id="rId14" Type="http://schemas.openxmlformats.org/officeDocument/2006/relationships/image" Target="../media/image5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4.png"/><Relationship Id="rId3" Type="http://schemas.openxmlformats.org/officeDocument/2006/relationships/image" Target="../media/image7.svg"/><Relationship Id="rId7" Type="http://schemas.openxmlformats.org/officeDocument/2006/relationships/image" Target="../media/image11.svg"/><Relationship Id="rId12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2.png"/><Relationship Id="rId5" Type="http://schemas.openxmlformats.org/officeDocument/2006/relationships/image" Target="../media/image9.svg"/><Relationship Id="rId10" Type="http://schemas.openxmlformats.org/officeDocument/2006/relationships/image" Target="../media/image1.png"/><Relationship Id="rId4" Type="http://schemas.openxmlformats.org/officeDocument/2006/relationships/image" Target="../media/image8.png"/><Relationship Id="rId9" Type="http://schemas.openxmlformats.org/officeDocument/2006/relationships/image" Target="../media/image13.svg"/><Relationship Id="rId14" Type="http://schemas.openxmlformats.org/officeDocument/2006/relationships/image" Target="../media/image5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4.png"/><Relationship Id="rId3" Type="http://schemas.openxmlformats.org/officeDocument/2006/relationships/image" Target="../media/image7.svg"/><Relationship Id="rId7" Type="http://schemas.openxmlformats.org/officeDocument/2006/relationships/image" Target="../media/image11.svg"/><Relationship Id="rId12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2.png"/><Relationship Id="rId5" Type="http://schemas.openxmlformats.org/officeDocument/2006/relationships/image" Target="../media/image9.svg"/><Relationship Id="rId10" Type="http://schemas.openxmlformats.org/officeDocument/2006/relationships/image" Target="../media/image1.png"/><Relationship Id="rId4" Type="http://schemas.openxmlformats.org/officeDocument/2006/relationships/image" Target="../media/image8.png"/><Relationship Id="rId9" Type="http://schemas.openxmlformats.org/officeDocument/2006/relationships/image" Target="../media/image13.svg"/><Relationship Id="rId14" Type="http://schemas.openxmlformats.org/officeDocument/2006/relationships/image" Target="../media/image5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4.png"/><Relationship Id="rId3" Type="http://schemas.openxmlformats.org/officeDocument/2006/relationships/image" Target="../media/image7.svg"/><Relationship Id="rId7" Type="http://schemas.openxmlformats.org/officeDocument/2006/relationships/image" Target="../media/image11.svg"/><Relationship Id="rId12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2.png"/><Relationship Id="rId5" Type="http://schemas.openxmlformats.org/officeDocument/2006/relationships/image" Target="../media/image9.svg"/><Relationship Id="rId10" Type="http://schemas.openxmlformats.org/officeDocument/2006/relationships/image" Target="../media/image1.png"/><Relationship Id="rId4" Type="http://schemas.openxmlformats.org/officeDocument/2006/relationships/image" Target="../media/image8.png"/><Relationship Id="rId9" Type="http://schemas.openxmlformats.org/officeDocument/2006/relationships/image" Target="../media/image13.svg"/><Relationship Id="rId14" Type="http://schemas.openxmlformats.org/officeDocument/2006/relationships/image" Target="../media/image5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13" Type="http://schemas.openxmlformats.org/officeDocument/2006/relationships/image" Target="../media/image3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2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svg"/><Relationship Id="rId11" Type="http://schemas.openxmlformats.org/officeDocument/2006/relationships/image" Target="../media/image1.png"/><Relationship Id="rId5" Type="http://schemas.openxmlformats.org/officeDocument/2006/relationships/image" Target="../media/image8.png"/><Relationship Id="rId15" Type="http://schemas.openxmlformats.org/officeDocument/2006/relationships/image" Target="../media/image5.png"/><Relationship Id="rId10" Type="http://schemas.openxmlformats.org/officeDocument/2006/relationships/image" Target="../media/image13.svg"/><Relationship Id="rId4" Type="http://schemas.openxmlformats.org/officeDocument/2006/relationships/image" Target="../media/image7.svg"/><Relationship Id="rId9" Type="http://schemas.openxmlformats.org/officeDocument/2006/relationships/image" Target="../media/image12.png"/><Relationship Id="rId14" Type="http://schemas.openxmlformats.org/officeDocument/2006/relationships/image" Target="../media/image4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4.png"/><Relationship Id="rId3" Type="http://schemas.openxmlformats.org/officeDocument/2006/relationships/image" Target="../media/image7.svg"/><Relationship Id="rId7" Type="http://schemas.openxmlformats.org/officeDocument/2006/relationships/image" Target="../media/image11.svg"/><Relationship Id="rId12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2.png"/><Relationship Id="rId5" Type="http://schemas.openxmlformats.org/officeDocument/2006/relationships/image" Target="../media/image9.svg"/><Relationship Id="rId10" Type="http://schemas.openxmlformats.org/officeDocument/2006/relationships/image" Target="../media/image1.png"/><Relationship Id="rId4" Type="http://schemas.openxmlformats.org/officeDocument/2006/relationships/image" Target="../media/image8.png"/><Relationship Id="rId9" Type="http://schemas.openxmlformats.org/officeDocument/2006/relationships/image" Target="../media/image13.svg"/><Relationship Id="rId14" Type="http://schemas.openxmlformats.org/officeDocument/2006/relationships/image" Target="../media/image5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4.png"/><Relationship Id="rId3" Type="http://schemas.openxmlformats.org/officeDocument/2006/relationships/image" Target="../media/image7.svg"/><Relationship Id="rId7" Type="http://schemas.openxmlformats.org/officeDocument/2006/relationships/image" Target="../media/image11.svg"/><Relationship Id="rId12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2.png"/><Relationship Id="rId5" Type="http://schemas.openxmlformats.org/officeDocument/2006/relationships/image" Target="../media/image9.svg"/><Relationship Id="rId10" Type="http://schemas.openxmlformats.org/officeDocument/2006/relationships/image" Target="../media/image1.png"/><Relationship Id="rId4" Type="http://schemas.openxmlformats.org/officeDocument/2006/relationships/image" Target="../media/image8.png"/><Relationship Id="rId9" Type="http://schemas.openxmlformats.org/officeDocument/2006/relationships/image" Target="../media/image13.svg"/><Relationship Id="rId14" Type="http://schemas.openxmlformats.org/officeDocument/2006/relationships/image" Target="../media/image5.pn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4.png"/><Relationship Id="rId3" Type="http://schemas.openxmlformats.org/officeDocument/2006/relationships/image" Target="../media/image7.svg"/><Relationship Id="rId7" Type="http://schemas.openxmlformats.org/officeDocument/2006/relationships/image" Target="../media/image11.svg"/><Relationship Id="rId12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2.png"/><Relationship Id="rId5" Type="http://schemas.openxmlformats.org/officeDocument/2006/relationships/image" Target="../media/image9.svg"/><Relationship Id="rId10" Type="http://schemas.openxmlformats.org/officeDocument/2006/relationships/image" Target="../media/image1.png"/><Relationship Id="rId4" Type="http://schemas.openxmlformats.org/officeDocument/2006/relationships/image" Target="../media/image8.png"/><Relationship Id="rId9" Type="http://schemas.openxmlformats.org/officeDocument/2006/relationships/image" Target="../media/image13.svg"/><Relationship Id="rId14" Type="http://schemas.openxmlformats.org/officeDocument/2006/relationships/image" Target="../media/image5.pn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4.png"/><Relationship Id="rId3" Type="http://schemas.openxmlformats.org/officeDocument/2006/relationships/image" Target="../media/image7.svg"/><Relationship Id="rId7" Type="http://schemas.openxmlformats.org/officeDocument/2006/relationships/image" Target="../media/image11.svg"/><Relationship Id="rId12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2.png"/><Relationship Id="rId5" Type="http://schemas.openxmlformats.org/officeDocument/2006/relationships/image" Target="../media/image9.svg"/><Relationship Id="rId10" Type="http://schemas.openxmlformats.org/officeDocument/2006/relationships/image" Target="../media/image1.png"/><Relationship Id="rId4" Type="http://schemas.openxmlformats.org/officeDocument/2006/relationships/image" Target="../media/image8.png"/><Relationship Id="rId9" Type="http://schemas.openxmlformats.org/officeDocument/2006/relationships/image" Target="../media/image13.svg"/><Relationship Id="rId1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9.svg"/><Relationship Id="rId7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1.svg"/><Relationship Id="rId10" Type="http://schemas.openxmlformats.org/officeDocument/2006/relationships/image" Target="../media/image13.svg"/><Relationship Id="rId4" Type="http://schemas.openxmlformats.org/officeDocument/2006/relationships/image" Target="../media/image10.png"/><Relationship Id="rId9" Type="http://schemas.openxmlformats.org/officeDocument/2006/relationships/image" Target="../media/image12.png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4.png"/><Relationship Id="rId3" Type="http://schemas.openxmlformats.org/officeDocument/2006/relationships/image" Target="../media/image7.svg"/><Relationship Id="rId7" Type="http://schemas.openxmlformats.org/officeDocument/2006/relationships/image" Target="../media/image11.svg"/><Relationship Id="rId12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2.png"/><Relationship Id="rId5" Type="http://schemas.openxmlformats.org/officeDocument/2006/relationships/image" Target="../media/image9.svg"/><Relationship Id="rId10" Type="http://schemas.openxmlformats.org/officeDocument/2006/relationships/image" Target="../media/image1.png"/><Relationship Id="rId4" Type="http://schemas.openxmlformats.org/officeDocument/2006/relationships/image" Target="../media/image8.png"/><Relationship Id="rId9" Type="http://schemas.openxmlformats.org/officeDocument/2006/relationships/image" Target="../media/image13.svg"/><Relationship Id="rId14" Type="http://schemas.openxmlformats.org/officeDocument/2006/relationships/image" Target="../media/image5.pn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svg"/><Relationship Id="rId18" Type="http://schemas.openxmlformats.org/officeDocument/2006/relationships/image" Target="../media/image3.png"/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12" Type="http://schemas.openxmlformats.org/officeDocument/2006/relationships/image" Target="../media/image10.png"/><Relationship Id="rId17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1.png"/><Relationship Id="rId20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11" Type="http://schemas.openxmlformats.org/officeDocument/2006/relationships/image" Target="../media/image9.svg"/><Relationship Id="rId5" Type="http://schemas.openxmlformats.org/officeDocument/2006/relationships/image" Target="../media/image62.png"/><Relationship Id="rId15" Type="http://schemas.openxmlformats.org/officeDocument/2006/relationships/image" Target="../media/image13.svg"/><Relationship Id="rId10" Type="http://schemas.openxmlformats.org/officeDocument/2006/relationships/image" Target="../media/image8.png"/><Relationship Id="rId19" Type="http://schemas.openxmlformats.org/officeDocument/2006/relationships/image" Target="../media/image4.png"/><Relationship Id="rId4" Type="http://schemas.openxmlformats.org/officeDocument/2006/relationships/image" Target="../media/image61.svg"/><Relationship Id="rId9" Type="http://schemas.openxmlformats.org/officeDocument/2006/relationships/image" Target="../media/image7.svg"/><Relationship Id="rId14" Type="http://schemas.openxmlformats.org/officeDocument/2006/relationships/image" Target="../media/image12.pn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2.png"/><Relationship Id="rId3" Type="http://schemas.openxmlformats.org/officeDocument/2006/relationships/image" Target="../media/image67.jpeg"/><Relationship Id="rId7" Type="http://schemas.openxmlformats.org/officeDocument/2006/relationships/image" Target="../media/image9.svg"/><Relationship Id="rId12" Type="http://schemas.openxmlformats.org/officeDocument/2006/relationships/image" Target="../media/image1.png"/><Relationship Id="rId2" Type="http://schemas.openxmlformats.org/officeDocument/2006/relationships/image" Target="../media/image66.jpeg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image" Target="../media/image13.svg"/><Relationship Id="rId5" Type="http://schemas.openxmlformats.org/officeDocument/2006/relationships/image" Target="../media/image7.svg"/><Relationship Id="rId15" Type="http://schemas.openxmlformats.org/officeDocument/2006/relationships/image" Target="../media/image4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svg"/><Relationship Id="rId14" Type="http://schemas.openxmlformats.org/officeDocument/2006/relationships/image" Target="../media/image3.png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jpeg"/><Relationship Id="rId3" Type="http://schemas.openxmlformats.org/officeDocument/2006/relationships/image" Target="../media/image69.jpeg"/><Relationship Id="rId7" Type="http://schemas.openxmlformats.org/officeDocument/2006/relationships/image" Target="../media/image73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70.jpeg"/><Relationship Id="rId9" Type="http://schemas.openxmlformats.org/officeDocument/2006/relationships/image" Target="../media/image75.jpe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13" Type="http://schemas.openxmlformats.org/officeDocument/2006/relationships/image" Target="../media/image1.png"/><Relationship Id="rId3" Type="http://schemas.openxmlformats.org/officeDocument/2006/relationships/image" Target="../media/image77.jpeg"/><Relationship Id="rId7" Type="http://schemas.openxmlformats.org/officeDocument/2006/relationships/image" Target="../media/image8.png"/><Relationship Id="rId12" Type="http://schemas.openxmlformats.org/officeDocument/2006/relationships/image" Target="../media/image13.svg"/><Relationship Id="rId17" Type="http://schemas.openxmlformats.org/officeDocument/2006/relationships/image" Target="../media/image5.png"/><Relationship Id="rId2" Type="http://schemas.openxmlformats.org/officeDocument/2006/relationships/image" Target="../media/image76.jpeg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3.png"/><Relationship Id="rId10" Type="http://schemas.openxmlformats.org/officeDocument/2006/relationships/image" Target="../media/image11.svg"/><Relationship Id="rId4" Type="http://schemas.openxmlformats.org/officeDocument/2006/relationships/image" Target="../media/image78.jpeg"/><Relationship Id="rId9" Type="http://schemas.openxmlformats.org/officeDocument/2006/relationships/image" Target="../media/image10.png"/><Relationship Id="rId14" Type="http://schemas.openxmlformats.org/officeDocument/2006/relationships/image" Target="../media/image2.png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sv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openxmlformats.org/officeDocument/2006/relationships/image" Target="../media/image9.svg"/><Relationship Id="rId5" Type="http://schemas.openxmlformats.org/officeDocument/2006/relationships/image" Target="../media/image3.png"/><Relationship Id="rId15" Type="http://schemas.openxmlformats.org/officeDocument/2006/relationships/image" Target="../media/image13.sv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svg"/><Relationship Id="rId1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3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3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7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155232" y="3044267"/>
            <a:ext cx="11977535" cy="4077079"/>
            <a:chOff x="0" y="-95250"/>
            <a:chExt cx="15190976" cy="5436105"/>
          </a:xfrm>
        </p:grpSpPr>
        <p:sp>
          <p:nvSpPr>
            <p:cNvPr id="3" name="TextBox 3"/>
            <p:cNvSpPr txBox="1"/>
            <p:nvPr/>
          </p:nvSpPr>
          <p:spPr>
            <a:xfrm>
              <a:off x="1898963" y="-95250"/>
              <a:ext cx="10991272" cy="8258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040"/>
                </a:lnSpc>
                <a:spcBef>
                  <a:spcPct val="0"/>
                </a:spcBef>
              </a:pPr>
              <a:r>
                <a:rPr lang="en-US" sz="3200" b="1" spc="61" dirty="0" err="1">
                  <a:solidFill>
                    <a:srgbClr val="002060"/>
                  </a:solidFill>
                  <a:latin typeface="Chulabhorn Likit Text Light๙" panose="00000400000000000000" pitchFamily="2" charset="-34"/>
                  <a:cs typeface="Chulabhorn Likit Text Light๙" panose="00000400000000000000" pitchFamily="2" charset="-34"/>
                </a:rPr>
                <a:t>ประชุมชี้แจง</a:t>
              </a:r>
              <a:r>
                <a:rPr lang="en-US" sz="3200" b="1" spc="61" dirty="0">
                  <a:solidFill>
                    <a:srgbClr val="002060"/>
                  </a:solidFill>
                  <a:latin typeface="Chulabhorn Likit Text Light๙" panose="00000400000000000000" pitchFamily="2" charset="-34"/>
                  <a:cs typeface="Chulabhorn Likit Text Light๙" panose="00000400000000000000" pitchFamily="2" charset="-34"/>
                </a:rPr>
                <a:t> </a:t>
              </a:r>
              <a:r>
                <a:rPr lang="en-US" sz="3200" b="1" spc="61" dirty="0" err="1">
                  <a:solidFill>
                    <a:srgbClr val="002060"/>
                  </a:solidFill>
                  <a:latin typeface="Chulabhorn Likit Text Light๙" panose="00000400000000000000" pitchFamily="2" charset="-34"/>
                  <a:cs typeface="Chulabhorn Likit Text Light๙" panose="00000400000000000000" pitchFamily="2" charset="-34"/>
                </a:rPr>
                <a:t>เร่งรัด</a:t>
              </a:r>
              <a:r>
                <a:rPr lang="en-US" sz="3200" b="1" spc="61" dirty="0">
                  <a:solidFill>
                    <a:srgbClr val="002060"/>
                  </a:solidFill>
                  <a:latin typeface="Chulabhorn Likit Text Light๙" panose="00000400000000000000" pitchFamily="2" charset="-34"/>
                  <a:cs typeface="Chulabhorn Likit Text Light๙" panose="00000400000000000000" pitchFamily="2" charset="-34"/>
                </a:rPr>
                <a:t> </a:t>
              </a:r>
              <a:r>
                <a:rPr lang="en-US" sz="3200" b="1" spc="61" dirty="0" err="1">
                  <a:solidFill>
                    <a:srgbClr val="002060"/>
                  </a:solidFill>
                  <a:latin typeface="Chulabhorn Likit Text Light๙" panose="00000400000000000000" pitchFamily="2" charset="-34"/>
                  <a:cs typeface="Chulabhorn Likit Text Light๙" panose="00000400000000000000" pitchFamily="2" charset="-34"/>
                </a:rPr>
                <a:t>กำกับ</a:t>
              </a:r>
              <a:r>
                <a:rPr lang="en-US" sz="3200" b="1" spc="61" dirty="0">
                  <a:solidFill>
                    <a:srgbClr val="002060"/>
                  </a:solidFill>
                  <a:latin typeface="Chulabhorn Likit Text Light๙" panose="00000400000000000000" pitchFamily="2" charset="-34"/>
                  <a:cs typeface="Chulabhorn Likit Text Light๙" panose="00000400000000000000" pitchFamily="2" charset="-34"/>
                </a:rPr>
                <a:t> </a:t>
              </a:r>
              <a:r>
                <a:rPr lang="en-US" sz="3200" b="1" spc="61" dirty="0" err="1">
                  <a:solidFill>
                    <a:srgbClr val="002060"/>
                  </a:solidFill>
                  <a:latin typeface="Chulabhorn Likit Text Light๙" panose="00000400000000000000" pitchFamily="2" charset="-34"/>
                  <a:cs typeface="Chulabhorn Likit Text Light๙" panose="00000400000000000000" pitchFamily="2" charset="-34"/>
                </a:rPr>
                <a:t>ติดตาม</a:t>
              </a:r>
              <a:r>
                <a:rPr lang="en-US" sz="3200" b="1" spc="61" dirty="0">
                  <a:solidFill>
                    <a:srgbClr val="002060"/>
                  </a:solidFill>
                  <a:latin typeface="Chulabhorn Likit Text Light๙" panose="00000400000000000000" pitchFamily="2" charset="-34"/>
                  <a:cs typeface="Chulabhorn Likit Text Light๙" panose="00000400000000000000" pitchFamily="2" charset="-34"/>
                </a:rPr>
                <a:t> </a:t>
              </a: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922122"/>
              <a:ext cx="15190976" cy="102335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719"/>
                </a:lnSpc>
                <a:spcBef>
                  <a:spcPct val="0"/>
                </a:spcBef>
              </a:pPr>
              <a:r>
                <a:rPr lang="en-US" sz="3200" b="1" dirty="0" err="1">
                  <a:solidFill>
                    <a:srgbClr val="002060"/>
                  </a:solidFill>
                  <a:latin typeface="Chulabhorn Likit Text Light๙" panose="00000400000000000000" pitchFamily="2" charset="-34"/>
                  <a:cs typeface="Chulabhorn Likit Text Light๙" panose="00000400000000000000" pitchFamily="2" charset="-34"/>
                </a:rPr>
                <a:t>การดำเนินงานกองทุนพัฒนาบทบาทสตรี</a:t>
              </a:r>
              <a:endParaRPr lang="en-US" sz="3200" b="1" dirty="0">
                <a:solidFill>
                  <a:srgbClr val="002060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endParaRPr>
            </a:p>
          </p:txBody>
        </p:sp>
        <p:sp>
          <p:nvSpPr>
            <p:cNvPr id="5" name="AutoShape 5"/>
            <p:cNvSpPr/>
            <p:nvPr/>
          </p:nvSpPr>
          <p:spPr>
            <a:xfrm flipV="1">
              <a:off x="2677055" y="2398927"/>
              <a:ext cx="9435084" cy="0"/>
            </a:xfrm>
            <a:prstGeom prst="line">
              <a:avLst/>
            </a:prstGeom>
            <a:ln w="88900" cap="flat">
              <a:solidFill>
                <a:srgbClr val="F4C01E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6" name="TextBox 6"/>
            <p:cNvSpPr txBox="1"/>
            <p:nvPr/>
          </p:nvSpPr>
          <p:spPr>
            <a:xfrm>
              <a:off x="2099852" y="3039583"/>
              <a:ext cx="10589492" cy="62581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640"/>
                </a:lnSpc>
                <a:spcBef>
                  <a:spcPct val="0"/>
                </a:spcBef>
              </a:pPr>
              <a:r>
                <a:rPr lang="en-US" sz="3200" b="1" spc="54">
                  <a:solidFill>
                    <a:srgbClr val="002060"/>
                  </a:solidFill>
                  <a:latin typeface="Chulabhorn Likit Text Light๙" panose="00000400000000000000" pitchFamily="2" charset="-34"/>
                  <a:cs typeface="Chulabhorn Likit Text Light๙" panose="00000400000000000000" pitchFamily="2" charset="-34"/>
                </a:rPr>
                <a:t>ผ่านระบบวีดิทัศน์ทางไกล (Video Conference) 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1809564" y="3860108"/>
              <a:ext cx="11080671" cy="148074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4394"/>
                </a:lnSpc>
              </a:pPr>
              <a:r>
                <a:rPr lang="en-US" sz="3200" b="1" spc="54" dirty="0" err="1">
                  <a:solidFill>
                    <a:srgbClr val="002060"/>
                  </a:solidFill>
                  <a:latin typeface="Chulabhorn Likit Text Light๙" panose="00000400000000000000" pitchFamily="2" charset="-34"/>
                  <a:cs typeface="Chulabhorn Likit Text Light๙" panose="00000400000000000000" pitchFamily="2" charset="-34"/>
                </a:rPr>
                <a:t>ครั้งที่</a:t>
              </a:r>
              <a:r>
                <a:rPr lang="en-US" sz="3200" b="1" spc="54" dirty="0">
                  <a:solidFill>
                    <a:srgbClr val="002060"/>
                  </a:solidFill>
                  <a:latin typeface="Chulabhorn Likit Text Light๙" panose="00000400000000000000" pitchFamily="2" charset="-34"/>
                  <a:cs typeface="Chulabhorn Likit Text Light๙" panose="00000400000000000000" pitchFamily="2" charset="-34"/>
                </a:rPr>
                <a:t> 3/2567 </a:t>
              </a:r>
              <a:r>
                <a:rPr lang="en-US" sz="3200" b="1" spc="54" dirty="0" err="1">
                  <a:solidFill>
                    <a:srgbClr val="002060"/>
                  </a:solidFill>
                  <a:latin typeface="Chulabhorn Likit Text Light๙" panose="00000400000000000000" pitchFamily="2" charset="-34"/>
                  <a:cs typeface="Chulabhorn Likit Text Light๙" panose="00000400000000000000" pitchFamily="2" charset="-34"/>
                </a:rPr>
                <a:t>วันพฤหัสบดีที่</a:t>
              </a:r>
              <a:r>
                <a:rPr lang="en-US" sz="3200" b="1" spc="54" dirty="0">
                  <a:solidFill>
                    <a:srgbClr val="002060"/>
                  </a:solidFill>
                  <a:latin typeface="Chulabhorn Likit Text Light๙" panose="00000400000000000000" pitchFamily="2" charset="-34"/>
                  <a:cs typeface="Chulabhorn Likit Text Light๙" panose="00000400000000000000" pitchFamily="2" charset="-34"/>
                </a:rPr>
                <a:t> 18 </a:t>
              </a:r>
              <a:r>
                <a:rPr lang="th-TH" sz="3200" b="1" spc="54" dirty="0">
                  <a:solidFill>
                    <a:srgbClr val="002060"/>
                  </a:solidFill>
                  <a:latin typeface="Chulabhorn Likit Text Light๙" panose="00000400000000000000" pitchFamily="2" charset="-34"/>
                  <a:cs typeface="Chulabhorn Likit Text Light๙" panose="00000400000000000000" pitchFamily="2" charset="-34"/>
                </a:rPr>
                <a:t>เมษายน</a:t>
              </a:r>
              <a:r>
                <a:rPr lang="en-US" sz="3200" b="1" spc="54" dirty="0">
                  <a:solidFill>
                    <a:srgbClr val="002060"/>
                  </a:solidFill>
                  <a:latin typeface="Chulabhorn Likit Text Light๙" panose="00000400000000000000" pitchFamily="2" charset="-34"/>
                  <a:cs typeface="Chulabhorn Likit Text Light๙" panose="00000400000000000000" pitchFamily="2" charset="-34"/>
                </a:rPr>
                <a:t> 2567</a:t>
              </a:r>
            </a:p>
            <a:p>
              <a:pPr algn="ctr">
                <a:lnSpc>
                  <a:spcPts val="4394"/>
                </a:lnSpc>
              </a:pPr>
              <a:r>
                <a:rPr lang="en-US" sz="3200" b="1" spc="54" dirty="0" err="1">
                  <a:solidFill>
                    <a:srgbClr val="002060"/>
                  </a:solidFill>
                  <a:latin typeface="Chulabhorn Likit Text Light๙" panose="00000400000000000000" pitchFamily="2" charset="-34"/>
                  <a:cs typeface="Chulabhorn Likit Text Light๙" panose="00000400000000000000" pitchFamily="2" charset="-34"/>
                </a:rPr>
                <a:t>เวลา</a:t>
              </a:r>
              <a:r>
                <a:rPr lang="en-US" sz="3200" b="1" spc="54" dirty="0">
                  <a:solidFill>
                    <a:srgbClr val="002060"/>
                  </a:solidFill>
                  <a:latin typeface="Chulabhorn Likit Text Light๙" panose="00000400000000000000" pitchFamily="2" charset="-34"/>
                  <a:cs typeface="Chulabhorn Likit Text Light๙" panose="00000400000000000000" pitchFamily="2" charset="-34"/>
                </a:rPr>
                <a:t> 13.30 - 16.00 น.</a:t>
              </a: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223352" y="0"/>
            <a:ext cx="5399517" cy="1254770"/>
            <a:chOff x="0" y="0"/>
            <a:chExt cx="7199356" cy="1673027"/>
          </a:xfrm>
        </p:grpSpPr>
        <p:sp>
          <p:nvSpPr>
            <p:cNvPr id="9" name="Freeform 9"/>
            <p:cNvSpPr/>
            <p:nvPr/>
          </p:nvSpPr>
          <p:spPr>
            <a:xfrm>
              <a:off x="0" y="345364"/>
              <a:ext cx="982299" cy="982299"/>
            </a:xfrm>
            <a:custGeom>
              <a:avLst/>
              <a:gdLst/>
              <a:ahLst/>
              <a:cxnLst/>
              <a:rect l="l" t="t" r="r" b="b"/>
              <a:pathLst>
                <a:path w="982299" h="982299">
                  <a:moveTo>
                    <a:pt x="0" y="0"/>
                  </a:moveTo>
                  <a:lnTo>
                    <a:pt x="982299" y="0"/>
                  </a:lnTo>
                  <a:lnTo>
                    <a:pt x="982299" y="982299"/>
                  </a:lnTo>
                  <a:lnTo>
                    <a:pt x="0" y="9822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>
              <a:off x="1160488" y="345364"/>
              <a:ext cx="982299" cy="982299"/>
            </a:xfrm>
            <a:custGeom>
              <a:avLst/>
              <a:gdLst/>
              <a:ahLst/>
              <a:cxnLst/>
              <a:rect l="l" t="t" r="r" b="b"/>
              <a:pathLst>
                <a:path w="982299" h="982299">
                  <a:moveTo>
                    <a:pt x="0" y="0"/>
                  </a:moveTo>
                  <a:lnTo>
                    <a:pt x="982298" y="0"/>
                  </a:lnTo>
                  <a:lnTo>
                    <a:pt x="982298" y="982299"/>
                  </a:lnTo>
                  <a:lnTo>
                    <a:pt x="0" y="9822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>
              <a:off x="3373560" y="345364"/>
              <a:ext cx="982299" cy="982299"/>
            </a:xfrm>
            <a:custGeom>
              <a:avLst/>
              <a:gdLst/>
              <a:ahLst/>
              <a:cxnLst/>
              <a:rect l="l" t="t" r="r" b="b"/>
              <a:pathLst>
                <a:path w="982299" h="982299">
                  <a:moveTo>
                    <a:pt x="0" y="0"/>
                  </a:moveTo>
                  <a:lnTo>
                    <a:pt x="982298" y="0"/>
                  </a:lnTo>
                  <a:lnTo>
                    <a:pt x="982298" y="982299"/>
                  </a:lnTo>
                  <a:lnTo>
                    <a:pt x="0" y="9822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>
              <a:off x="2324694" y="345364"/>
              <a:ext cx="866959" cy="982299"/>
            </a:xfrm>
            <a:custGeom>
              <a:avLst/>
              <a:gdLst/>
              <a:ahLst/>
              <a:cxnLst/>
              <a:rect l="l" t="t" r="r" b="b"/>
              <a:pathLst>
                <a:path w="866959" h="982299">
                  <a:moveTo>
                    <a:pt x="0" y="0"/>
                  </a:moveTo>
                  <a:lnTo>
                    <a:pt x="866959" y="0"/>
                  </a:lnTo>
                  <a:lnTo>
                    <a:pt x="866959" y="982299"/>
                  </a:lnTo>
                  <a:lnTo>
                    <a:pt x="0" y="9822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24839" r="-27501"/>
              </a:stretch>
            </a:blipFill>
          </p:spPr>
        </p:sp>
        <p:sp>
          <p:nvSpPr>
            <p:cNvPr id="13" name="Freeform 13"/>
            <p:cNvSpPr/>
            <p:nvPr/>
          </p:nvSpPr>
          <p:spPr>
            <a:xfrm>
              <a:off x="4537766" y="0"/>
              <a:ext cx="2661590" cy="1673027"/>
            </a:xfrm>
            <a:custGeom>
              <a:avLst/>
              <a:gdLst/>
              <a:ahLst/>
              <a:cxnLst/>
              <a:rect l="l" t="t" r="r" b="b"/>
              <a:pathLst>
                <a:path w="2661590" h="1673027">
                  <a:moveTo>
                    <a:pt x="0" y="0"/>
                  </a:moveTo>
                  <a:lnTo>
                    <a:pt x="2661590" y="0"/>
                  </a:lnTo>
                  <a:lnTo>
                    <a:pt x="2661590" y="1673027"/>
                  </a:lnTo>
                  <a:lnTo>
                    <a:pt x="0" y="16730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5873" r="-5873"/>
              </a:stretch>
            </a:blipFill>
          </p:spPr>
        </p:sp>
      </p:grpSp>
      <p:grpSp>
        <p:nvGrpSpPr>
          <p:cNvPr id="32" name="กลุ่ม 31">
            <a:extLst>
              <a:ext uri="{FF2B5EF4-FFF2-40B4-BE49-F238E27FC236}">
                <a16:creationId xmlns:a16="http://schemas.microsoft.com/office/drawing/2014/main" id="{A09A758F-36B4-DA68-DE78-F2CE1F0EB975}"/>
              </a:ext>
            </a:extLst>
          </p:cNvPr>
          <p:cNvGrpSpPr/>
          <p:nvPr/>
        </p:nvGrpSpPr>
        <p:grpSpPr>
          <a:xfrm>
            <a:off x="-322135" y="5943268"/>
            <a:ext cx="20941658" cy="5143832"/>
            <a:chOff x="-322135" y="5943268"/>
            <a:chExt cx="20941658" cy="5143832"/>
          </a:xfrm>
        </p:grpSpPr>
        <p:sp>
          <p:nvSpPr>
            <p:cNvPr id="33" name="Freeform 2">
              <a:extLst>
                <a:ext uri="{FF2B5EF4-FFF2-40B4-BE49-F238E27FC236}">
                  <a16:creationId xmlns:a16="http://schemas.microsoft.com/office/drawing/2014/main" id="{FBB5D708-4489-D552-F305-EDB895A7E58C}"/>
                </a:ext>
              </a:extLst>
            </p:cNvPr>
            <p:cNvSpPr/>
            <p:nvPr/>
          </p:nvSpPr>
          <p:spPr>
            <a:xfrm>
              <a:off x="-322135" y="9635249"/>
              <a:ext cx="19404854" cy="1451851"/>
            </a:xfrm>
            <a:custGeom>
              <a:avLst/>
              <a:gdLst/>
              <a:ahLst/>
              <a:cxnLst/>
              <a:rect l="l" t="t" r="r" b="b"/>
              <a:pathLst>
                <a:path w="19404854" h="9702427">
                  <a:moveTo>
                    <a:pt x="0" y="0"/>
                  </a:moveTo>
                  <a:lnTo>
                    <a:pt x="19404855" y="0"/>
                  </a:lnTo>
                  <a:lnTo>
                    <a:pt x="19404855" y="9702428"/>
                  </a:lnTo>
                  <a:lnTo>
                    <a:pt x="0" y="97024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rcRect/>
              <a:stretch>
                <a:fillRect b="-568280"/>
              </a:stretch>
            </a:blipFill>
          </p:spPr>
        </p:sp>
        <p:sp>
          <p:nvSpPr>
            <p:cNvPr id="34" name="Freeform 3">
              <a:extLst>
                <a:ext uri="{FF2B5EF4-FFF2-40B4-BE49-F238E27FC236}">
                  <a16:creationId xmlns:a16="http://schemas.microsoft.com/office/drawing/2014/main" id="{C3B3F9D5-FBD8-FF20-7C90-D82117C2328E}"/>
                </a:ext>
              </a:extLst>
            </p:cNvPr>
            <p:cNvSpPr/>
            <p:nvPr/>
          </p:nvSpPr>
          <p:spPr>
            <a:xfrm rot="10800000" flipH="1">
              <a:off x="-126913" y="6672817"/>
              <a:ext cx="4261510" cy="4172163"/>
            </a:xfrm>
            <a:custGeom>
              <a:avLst/>
              <a:gdLst/>
              <a:ahLst/>
              <a:cxnLst/>
              <a:rect l="l" t="t" r="r" b="b"/>
              <a:pathLst>
                <a:path w="4261510" h="4172163">
                  <a:moveTo>
                    <a:pt x="4261510" y="0"/>
                  </a:moveTo>
                  <a:lnTo>
                    <a:pt x="0" y="0"/>
                  </a:lnTo>
                  <a:lnTo>
                    <a:pt x="0" y="4172163"/>
                  </a:lnTo>
                  <a:lnTo>
                    <a:pt x="4261510" y="4172163"/>
                  </a:lnTo>
                  <a:lnTo>
                    <a:pt x="4261510" y="0"/>
                  </a:lnTo>
                  <a:close/>
                </a:path>
              </a:pathLst>
            </a:custGeom>
            <a:blipFill>
              <a:blip r:embed="rId9">
                <a:alphaModFix amt="37000"/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5" name="Freeform 4">
              <a:extLst>
                <a:ext uri="{FF2B5EF4-FFF2-40B4-BE49-F238E27FC236}">
                  <a16:creationId xmlns:a16="http://schemas.microsoft.com/office/drawing/2014/main" id="{A66C9028-3E4C-C469-9502-4F64A8DEC4DE}"/>
                </a:ext>
              </a:extLst>
            </p:cNvPr>
            <p:cNvSpPr/>
            <p:nvPr/>
          </p:nvSpPr>
          <p:spPr>
            <a:xfrm rot="10800000">
              <a:off x="16716853" y="5943268"/>
              <a:ext cx="3902670" cy="4366592"/>
            </a:xfrm>
            <a:custGeom>
              <a:avLst/>
              <a:gdLst/>
              <a:ahLst/>
              <a:cxnLst/>
              <a:rect l="l" t="t" r="r" b="b"/>
              <a:pathLst>
                <a:path w="4261510" h="4172163">
                  <a:moveTo>
                    <a:pt x="0" y="0"/>
                  </a:moveTo>
                  <a:lnTo>
                    <a:pt x="4261510" y="0"/>
                  </a:lnTo>
                  <a:lnTo>
                    <a:pt x="4261510" y="4172163"/>
                  </a:lnTo>
                  <a:lnTo>
                    <a:pt x="0" y="41721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alphaModFix amt="31999"/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6" name="Freeform 5">
              <a:extLst>
                <a:ext uri="{FF2B5EF4-FFF2-40B4-BE49-F238E27FC236}">
                  <a16:creationId xmlns:a16="http://schemas.microsoft.com/office/drawing/2014/main" id="{CC867CA1-E862-C7A5-834C-6DAF634443EC}"/>
                </a:ext>
              </a:extLst>
            </p:cNvPr>
            <p:cNvSpPr/>
            <p:nvPr/>
          </p:nvSpPr>
          <p:spPr>
            <a:xfrm>
              <a:off x="17183859" y="9649284"/>
              <a:ext cx="352548" cy="352548"/>
            </a:xfrm>
            <a:custGeom>
              <a:avLst/>
              <a:gdLst/>
              <a:ahLst/>
              <a:cxnLst/>
              <a:rect l="l" t="t" r="r" b="b"/>
              <a:pathLst>
                <a:path w="352548" h="352548">
                  <a:moveTo>
                    <a:pt x="0" y="0"/>
                  </a:moveTo>
                  <a:lnTo>
                    <a:pt x="352547" y="0"/>
                  </a:lnTo>
                  <a:lnTo>
                    <a:pt x="352547" y="352548"/>
                  </a:lnTo>
                  <a:lnTo>
                    <a:pt x="0" y="35254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alphaModFix amt="47000"/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7" name="Freeform 6">
              <a:extLst>
                <a:ext uri="{FF2B5EF4-FFF2-40B4-BE49-F238E27FC236}">
                  <a16:creationId xmlns:a16="http://schemas.microsoft.com/office/drawing/2014/main" id="{61BE3F4C-5087-9C3C-81AF-1F58D88F36E9}"/>
                </a:ext>
              </a:extLst>
            </p:cNvPr>
            <p:cNvSpPr/>
            <p:nvPr/>
          </p:nvSpPr>
          <p:spPr>
            <a:xfrm>
              <a:off x="16855283" y="9924104"/>
              <a:ext cx="270304" cy="270304"/>
            </a:xfrm>
            <a:custGeom>
              <a:avLst/>
              <a:gdLst/>
              <a:ahLst/>
              <a:cxnLst/>
              <a:rect l="l" t="t" r="r" b="b"/>
              <a:pathLst>
                <a:path w="270304" h="270304">
                  <a:moveTo>
                    <a:pt x="0" y="0"/>
                  </a:moveTo>
                  <a:lnTo>
                    <a:pt x="270304" y="0"/>
                  </a:lnTo>
                  <a:lnTo>
                    <a:pt x="270304" y="270304"/>
                  </a:lnTo>
                  <a:lnTo>
                    <a:pt x="0" y="2703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alphaModFix amt="55000"/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8" name="Freeform 7">
              <a:extLst>
                <a:ext uri="{FF2B5EF4-FFF2-40B4-BE49-F238E27FC236}">
                  <a16:creationId xmlns:a16="http://schemas.microsoft.com/office/drawing/2014/main" id="{1C49B6F3-E1AA-F385-AE25-3F2E19817425}"/>
                </a:ext>
              </a:extLst>
            </p:cNvPr>
            <p:cNvSpPr/>
            <p:nvPr/>
          </p:nvSpPr>
          <p:spPr>
            <a:xfrm>
              <a:off x="0" y="9641564"/>
              <a:ext cx="625082" cy="625082"/>
            </a:xfrm>
            <a:custGeom>
              <a:avLst/>
              <a:gdLst/>
              <a:ahLst/>
              <a:cxnLst/>
              <a:rect l="l" t="t" r="r" b="b"/>
              <a:pathLst>
                <a:path w="625082" h="625082">
                  <a:moveTo>
                    <a:pt x="0" y="0"/>
                  </a:moveTo>
                  <a:lnTo>
                    <a:pt x="625082" y="0"/>
                  </a:lnTo>
                  <a:lnTo>
                    <a:pt x="625082" y="625082"/>
                  </a:lnTo>
                  <a:lnTo>
                    <a:pt x="0" y="62508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9" name="Freeform 8">
              <a:extLst>
                <a:ext uri="{FF2B5EF4-FFF2-40B4-BE49-F238E27FC236}">
                  <a16:creationId xmlns:a16="http://schemas.microsoft.com/office/drawing/2014/main" id="{8350FE47-5E2A-10BE-A4D9-23DD0BD87B75}"/>
                </a:ext>
              </a:extLst>
            </p:cNvPr>
            <p:cNvSpPr/>
            <p:nvPr/>
          </p:nvSpPr>
          <p:spPr>
            <a:xfrm>
              <a:off x="660458" y="9631111"/>
              <a:ext cx="294691" cy="294691"/>
            </a:xfrm>
            <a:custGeom>
              <a:avLst/>
              <a:gdLst/>
              <a:ahLst/>
              <a:cxnLst/>
              <a:rect l="l" t="t" r="r" b="b"/>
              <a:pathLst>
                <a:path w="294691" h="294691">
                  <a:moveTo>
                    <a:pt x="0" y="0"/>
                  </a:moveTo>
                  <a:lnTo>
                    <a:pt x="294691" y="0"/>
                  </a:lnTo>
                  <a:lnTo>
                    <a:pt x="294691" y="294691"/>
                  </a:lnTo>
                  <a:lnTo>
                    <a:pt x="0" y="2946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0" name="Freeform 9">
              <a:extLst>
                <a:ext uri="{FF2B5EF4-FFF2-40B4-BE49-F238E27FC236}">
                  <a16:creationId xmlns:a16="http://schemas.microsoft.com/office/drawing/2014/main" id="{C6378AEC-DF46-C4EB-0439-D2D09F1D3F56}"/>
                </a:ext>
              </a:extLst>
            </p:cNvPr>
            <p:cNvSpPr/>
            <p:nvPr/>
          </p:nvSpPr>
          <p:spPr>
            <a:xfrm rot="834738">
              <a:off x="4269232" y="9833364"/>
              <a:ext cx="298411" cy="298411"/>
            </a:xfrm>
            <a:custGeom>
              <a:avLst/>
              <a:gdLst/>
              <a:ahLst/>
              <a:cxnLst/>
              <a:rect l="l" t="t" r="r" b="b"/>
              <a:pathLst>
                <a:path w="298411" h="298411">
                  <a:moveTo>
                    <a:pt x="0" y="0"/>
                  </a:moveTo>
                  <a:lnTo>
                    <a:pt x="298410" y="0"/>
                  </a:lnTo>
                  <a:lnTo>
                    <a:pt x="298410" y="298410"/>
                  </a:lnTo>
                  <a:lnTo>
                    <a:pt x="0" y="2984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alphaModFix amt="56000"/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1" name="TextBox 10">
              <a:extLst>
                <a:ext uri="{FF2B5EF4-FFF2-40B4-BE49-F238E27FC236}">
                  <a16:creationId xmlns:a16="http://schemas.microsoft.com/office/drawing/2014/main" id="{2198364B-67A8-B2FE-8352-8FD24017E1E1}"/>
                </a:ext>
              </a:extLst>
            </p:cNvPr>
            <p:cNvSpPr txBox="1"/>
            <p:nvPr/>
          </p:nvSpPr>
          <p:spPr>
            <a:xfrm>
              <a:off x="5418052" y="9897227"/>
              <a:ext cx="13784348" cy="4289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679"/>
                </a:lnSpc>
              </a:pPr>
              <a:r>
                <a:rPr lang="en-US" sz="1600" dirty="0" err="1">
                  <a:solidFill>
                    <a:srgbClr val="EA9F1B"/>
                  </a:solidFill>
                  <a:latin typeface="Chulabhorn Likit Text Light" panose="00000400000000000000" pitchFamily="2" charset="-34"/>
                  <a:cs typeface="Chulabhorn Likit Text Light" panose="00000400000000000000" pitchFamily="2" charset="-34"/>
                </a:rPr>
                <a:t>เศรษฐกิจฐานรากมั่นคง</a:t>
              </a:r>
              <a:r>
                <a:rPr lang="en-US" sz="1600" dirty="0">
                  <a:solidFill>
                    <a:srgbClr val="EA9F1B"/>
                  </a:solidFill>
                  <a:latin typeface="Chulabhorn Likit Text Light" panose="00000400000000000000" pitchFamily="2" charset="-34"/>
                  <a:cs typeface="Chulabhorn Likit Text Light" panose="00000400000000000000" pitchFamily="2" charset="-34"/>
                </a:rPr>
                <a:t> </a:t>
              </a:r>
              <a:r>
                <a:rPr lang="en-US" sz="1600" dirty="0" err="1">
                  <a:solidFill>
                    <a:srgbClr val="EA9F1B"/>
                  </a:solidFill>
                  <a:latin typeface="Chulabhorn Likit Text Light" panose="00000400000000000000" pitchFamily="2" charset="-34"/>
                  <a:cs typeface="Chulabhorn Likit Text Light" panose="00000400000000000000" pitchFamily="2" charset="-34"/>
                </a:rPr>
                <a:t>ชุมชนเข้มแข็งอย่างยั่งยืน</a:t>
              </a:r>
              <a:r>
                <a:rPr lang="en-US" sz="1600" dirty="0">
                  <a:solidFill>
                    <a:srgbClr val="EA9F1B"/>
                  </a:solidFill>
                  <a:latin typeface="Chulabhorn Likit Text Light" panose="00000400000000000000" pitchFamily="2" charset="-34"/>
                  <a:cs typeface="Chulabhorn Likit Text Light" panose="00000400000000000000" pitchFamily="2" charset="-34"/>
                </a:rPr>
                <a:t> </a:t>
              </a:r>
              <a:r>
                <a:rPr lang="en-US" sz="1600" dirty="0" err="1">
                  <a:solidFill>
                    <a:srgbClr val="EA9F1B"/>
                  </a:solidFill>
                  <a:latin typeface="Chulabhorn Likit Text Light" panose="00000400000000000000" pitchFamily="2" charset="-34"/>
                  <a:cs typeface="Chulabhorn Likit Text Light" panose="00000400000000000000" pitchFamily="2" charset="-34"/>
                </a:rPr>
                <a:t>ด้วยหลักปรัชญาของเศรษฐกิจพอเพียง</a:t>
              </a:r>
              <a:r>
                <a:rPr lang="en-US" sz="1600" dirty="0">
                  <a:solidFill>
                    <a:srgbClr val="EA9F1B"/>
                  </a:solidFill>
                  <a:latin typeface="Chulabhorn Likit Text Light" panose="00000400000000000000" pitchFamily="2" charset="-34"/>
                  <a:cs typeface="Chulabhorn Likit Text Light" panose="00000400000000000000" pitchFamily="2" charset="-34"/>
                </a:rPr>
                <a:t> </a:t>
              </a:r>
            </a:p>
            <a:p>
              <a:pPr>
                <a:lnSpc>
                  <a:spcPts val="1679"/>
                </a:lnSpc>
              </a:pPr>
              <a:endParaRPr lang="en-US" sz="1400" spc="253" dirty="0">
                <a:solidFill>
                  <a:srgbClr val="EA9F1B"/>
                </a:solidFill>
                <a:cs typeface="Opun Mai Bold"/>
              </a:endParaRPr>
            </a:p>
          </p:txBody>
        </p:sp>
        <p:sp>
          <p:nvSpPr>
            <p:cNvPr id="42" name="Freeform 12">
              <a:extLst>
                <a:ext uri="{FF2B5EF4-FFF2-40B4-BE49-F238E27FC236}">
                  <a16:creationId xmlns:a16="http://schemas.microsoft.com/office/drawing/2014/main" id="{A3A18147-7D6B-EB71-471E-BA752E69AD24}"/>
                </a:ext>
              </a:extLst>
            </p:cNvPr>
            <p:cNvSpPr/>
            <p:nvPr/>
          </p:nvSpPr>
          <p:spPr>
            <a:xfrm rot="2055878">
              <a:off x="9189152" y="9608252"/>
              <a:ext cx="231865" cy="231865"/>
            </a:xfrm>
            <a:custGeom>
              <a:avLst/>
              <a:gdLst/>
              <a:ahLst/>
              <a:cxnLst/>
              <a:rect l="l" t="t" r="r" b="b"/>
              <a:pathLst>
                <a:path w="231865" h="231865">
                  <a:moveTo>
                    <a:pt x="0" y="0"/>
                  </a:moveTo>
                  <a:lnTo>
                    <a:pt x="231865" y="0"/>
                  </a:lnTo>
                  <a:lnTo>
                    <a:pt x="231865" y="231865"/>
                  </a:lnTo>
                  <a:lnTo>
                    <a:pt x="0" y="2318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alphaModFix amt="56000"/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3" name="Freeform 13">
              <a:extLst>
                <a:ext uri="{FF2B5EF4-FFF2-40B4-BE49-F238E27FC236}">
                  <a16:creationId xmlns:a16="http://schemas.microsoft.com/office/drawing/2014/main" id="{E1552815-32E5-737A-B2C3-EC284C8EA237}"/>
                </a:ext>
              </a:extLst>
            </p:cNvPr>
            <p:cNvSpPr/>
            <p:nvPr/>
          </p:nvSpPr>
          <p:spPr>
            <a:xfrm rot="18447662">
              <a:off x="13217140" y="9859751"/>
              <a:ext cx="290824" cy="290824"/>
            </a:xfrm>
            <a:custGeom>
              <a:avLst/>
              <a:gdLst/>
              <a:ahLst/>
              <a:cxnLst/>
              <a:rect l="l" t="t" r="r" b="b"/>
              <a:pathLst>
                <a:path w="290824" h="290824">
                  <a:moveTo>
                    <a:pt x="0" y="0"/>
                  </a:moveTo>
                  <a:lnTo>
                    <a:pt x="290824" y="0"/>
                  </a:lnTo>
                  <a:lnTo>
                    <a:pt x="290824" y="290824"/>
                  </a:lnTo>
                  <a:lnTo>
                    <a:pt x="0" y="290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alphaModFix amt="56000"/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4" name="Freeform 14">
              <a:extLst>
                <a:ext uri="{FF2B5EF4-FFF2-40B4-BE49-F238E27FC236}">
                  <a16:creationId xmlns:a16="http://schemas.microsoft.com/office/drawing/2014/main" id="{5223490A-1C29-DE38-7C11-0E0B7F2CC897}"/>
                </a:ext>
              </a:extLst>
            </p:cNvPr>
            <p:cNvSpPr/>
            <p:nvPr/>
          </p:nvSpPr>
          <p:spPr>
            <a:xfrm>
              <a:off x="16577689" y="9762124"/>
              <a:ext cx="220444" cy="220444"/>
            </a:xfrm>
            <a:custGeom>
              <a:avLst/>
              <a:gdLst/>
              <a:ahLst/>
              <a:cxnLst/>
              <a:rect l="l" t="t" r="r" b="b"/>
              <a:pathLst>
                <a:path w="220444" h="220444">
                  <a:moveTo>
                    <a:pt x="0" y="0"/>
                  </a:moveTo>
                  <a:lnTo>
                    <a:pt x="220444" y="0"/>
                  </a:lnTo>
                  <a:lnTo>
                    <a:pt x="220444" y="220445"/>
                  </a:lnTo>
                  <a:lnTo>
                    <a:pt x="0" y="2204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alphaModFix amt="65000"/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5" name="Freeform 15">
              <a:extLst>
                <a:ext uri="{FF2B5EF4-FFF2-40B4-BE49-F238E27FC236}">
                  <a16:creationId xmlns:a16="http://schemas.microsoft.com/office/drawing/2014/main" id="{77023A25-895E-EC01-04E2-8198B41C07CD}"/>
                </a:ext>
              </a:extLst>
            </p:cNvPr>
            <p:cNvSpPr/>
            <p:nvPr/>
          </p:nvSpPr>
          <p:spPr>
            <a:xfrm>
              <a:off x="836293" y="9842337"/>
              <a:ext cx="384815" cy="384815"/>
            </a:xfrm>
            <a:custGeom>
              <a:avLst/>
              <a:gdLst/>
              <a:ahLst/>
              <a:cxnLst/>
              <a:rect l="l" t="t" r="r" b="b"/>
              <a:pathLst>
                <a:path w="384815" h="384815">
                  <a:moveTo>
                    <a:pt x="0" y="0"/>
                  </a:moveTo>
                  <a:lnTo>
                    <a:pt x="384814" y="0"/>
                  </a:lnTo>
                  <a:lnTo>
                    <a:pt x="384814" y="384814"/>
                  </a:lnTo>
                  <a:lnTo>
                    <a:pt x="0" y="3848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6" name="Freeform 16">
              <a:extLst>
                <a:ext uri="{FF2B5EF4-FFF2-40B4-BE49-F238E27FC236}">
                  <a16:creationId xmlns:a16="http://schemas.microsoft.com/office/drawing/2014/main" id="{FAA1ADD9-9831-4287-0B0A-56CDCAEDF409}"/>
                </a:ext>
              </a:extLst>
            </p:cNvPr>
            <p:cNvSpPr/>
            <p:nvPr/>
          </p:nvSpPr>
          <p:spPr>
            <a:xfrm>
              <a:off x="1292338" y="9656538"/>
              <a:ext cx="225180" cy="225180"/>
            </a:xfrm>
            <a:custGeom>
              <a:avLst/>
              <a:gdLst/>
              <a:ahLst/>
              <a:cxnLst/>
              <a:rect l="l" t="t" r="r" b="b"/>
              <a:pathLst>
                <a:path w="225180" h="225180">
                  <a:moveTo>
                    <a:pt x="0" y="0"/>
                  </a:moveTo>
                  <a:lnTo>
                    <a:pt x="225180" y="0"/>
                  </a:lnTo>
                  <a:lnTo>
                    <a:pt x="225180" y="225180"/>
                  </a:lnTo>
                  <a:lnTo>
                    <a:pt x="0" y="2251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7" name="Freeform 13">
              <a:extLst>
                <a:ext uri="{FF2B5EF4-FFF2-40B4-BE49-F238E27FC236}">
                  <a16:creationId xmlns:a16="http://schemas.microsoft.com/office/drawing/2014/main" id="{AC2966B2-3263-AED6-5E85-E1CEC4151809}"/>
                </a:ext>
              </a:extLst>
            </p:cNvPr>
            <p:cNvSpPr/>
            <p:nvPr/>
          </p:nvSpPr>
          <p:spPr>
            <a:xfrm rot="18447662">
              <a:off x="14453176" y="10443033"/>
              <a:ext cx="268702" cy="262072"/>
            </a:xfrm>
            <a:custGeom>
              <a:avLst/>
              <a:gdLst/>
              <a:ahLst/>
              <a:cxnLst/>
              <a:rect l="l" t="t" r="r" b="b"/>
              <a:pathLst>
                <a:path w="290824" h="290824">
                  <a:moveTo>
                    <a:pt x="0" y="0"/>
                  </a:moveTo>
                  <a:lnTo>
                    <a:pt x="290824" y="0"/>
                  </a:lnTo>
                  <a:lnTo>
                    <a:pt x="290824" y="290824"/>
                  </a:lnTo>
                  <a:lnTo>
                    <a:pt x="0" y="290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alphaModFix amt="56000"/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8" name="Freeform 13">
              <a:extLst>
                <a:ext uri="{FF2B5EF4-FFF2-40B4-BE49-F238E27FC236}">
                  <a16:creationId xmlns:a16="http://schemas.microsoft.com/office/drawing/2014/main" id="{A93EFE2F-15D3-6942-1D84-80C9BC8BC424}"/>
                </a:ext>
              </a:extLst>
            </p:cNvPr>
            <p:cNvSpPr/>
            <p:nvPr/>
          </p:nvSpPr>
          <p:spPr>
            <a:xfrm rot="18447662">
              <a:off x="15430156" y="9952535"/>
              <a:ext cx="268702" cy="262072"/>
            </a:xfrm>
            <a:custGeom>
              <a:avLst/>
              <a:gdLst/>
              <a:ahLst/>
              <a:cxnLst/>
              <a:rect l="l" t="t" r="r" b="b"/>
              <a:pathLst>
                <a:path w="290824" h="290824">
                  <a:moveTo>
                    <a:pt x="0" y="0"/>
                  </a:moveTo>
                  <a:lnTo>
                    <a:pt x="290824" y="0"/>
                  </a:lnTo>
                  <a:lnTo>
                    <a:pt x="290824" y="290824"/>
                  </a:lnTo>
                  <a:lnTo>
                    <a:pt x="0" y="290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alphaModFix amt="56000"/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ตาราง 10">
            <a:extLst>
              <a:ext uri="{FF2B5EF4-FFF2-40B4-BE49-F238E27FC236}">
                <a16:creationId xmlns:a16="http://schemas.microsoft.com/office/drawing/2014/main" id="{7C8DD1A9-DFE4-4CBC-BDBF-CAB00621CA3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17464879"/>
              </p:ext>
            </p:extLst>
          </p:nvPr>
        </p:nvGraphicFramePr>
        <p:xfrm>
          <a:off x="922206" y="1752425"/>
          <a:ext cx="16677744" cy="7205319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731222">
                  <a:extLst>
                    <a:ext uri="{9D8B030D-6E8A-4147-A177-3AD203B41FA5}">
                      <a16:colId xmlns:a16="http://schemas.microsoft.com/office/drawing/2014/main" val="11784200"/>
                    </a:ext>
                  </a:extLst>
                </a:gridCol>
                <a:gridCol w="1554785">
                  <a:extLst>
                    <a:ext uri="{9D8B030D-6E8A-4147-A177-3AD203B41FA5}">
                      <a16:colId xmlns:a16="http://schemas.microsoft.com/office/drawing/2014/main" val="3453801504"/>
                    </a:ext>
                  </a:extLst>
                </a:gridCol>
                <a:gridCol w="2389773">
                  <a:extLst>
                    <a:ext uri="{9D8B030D-6E8A-4147-A177-3AD203B41FA5}">
                      <a16:colId xmlns:a16="http://schemas.microsoft.com/office/drawing/2014/main" val="3833956075"/>
                    </a:ext>
                  </a:extLst>
                </a:gridCol>
                <a:gridCol w="2080934">
                  <a:extLst>
                    <a:ext uri="{9D8B030D-6E8A-4147-A177-3AD203B41FA5}">
                      <a16:colId xmlns:a16="http://schemas.microsoft.com/office/drawing/2014/main" val="322551674"/>
                    </a:ext>
                  </a:extLst>
                </a:gridCol>
                <a:gridCol w="2368431">
                  <a:extLst>
                    <a:ext uri="{9D8B030D-6E8A-4147-A177-3AD203B41FA5}">
                      <a16:colId xmlns:a16="http://schemas.microsoft.com/office/drawing/2014/main" val="3637026804"/>
                    </a:ext>
                  </a:extLst>
                </a:gridCol>
                <a:gridCol w="2601167">
                  <a:extLst>
                    <a:ext uri="{9D8B030D-6E8A-4147-A177-3AD203B41FA5}">
                      <a16:colId xmlns:a16="http://schemas.microsoft.com/office/drawing/2014/main" val="3741868094"/>
                    </a:ext>
                  </a:extLst>
                </a:gridCol>
                <a:gridCol w="2475716">
                  <a:extLst>
                    <a:ext uri="{9D8B030D-6E8A-4147-A177-3AD203B41FA5}">
                      <a16:colId xmlns:a16="http://schemas.microsoft.com/office/drawing/2014/main" val="3477064932"/>
                    </a:ext>
                  </a:extLst>
                </a:gridCol>
                <a:gridCol w="2475716">
                  <a:extLst>
                    <a:ext uri="{9D8B030D-6E8A-4147-A177-3AD203B41FA5}">
                      <a16:colId xmlns:a16="http://schemas.microsoft.com/office/drawing/2014/main" val="715795054"/>
                    </a:ext>
                  </a:extLst>
                </a:gridCol>
              </a:tblGrid>
              <a:tr h="578829">
                <a:tc rowSpan="2">
                  <a:txBody>
                    <a:bodyPr/>
                    <a:lstStyle/>
                    <a:p>
                      <a:pPr algn="ctr"/>
                      <a:r>
                        <a:rPr lang="th-TH" sz="2300" b="1" kern="120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ที่</a:t>
                      </a:r>
                      <a:endParaRPr lang="th-TH" sz="2300" b="1" kern="1200" dirty="0">
                        <a:ln>
                          <a:noFill/>
                        </a:ln>
                        <a:solidFill>
                          <a:srgbClr val="002060"/>
                        </a:solidFill>
                        <a:latin typeface="Chulabhorn Likit Text Light๙" panose="00000400000000000000" pitchFamily="2" charset="-34"/>
                        <a:ea typeface="+mn-ea"/>
                        <a:cs typeface="Chulabhorn Likit Text Light๙" panose="00000400000000000000" pitchFamily="2" charset="-34"/>
                      </a:endParaRP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494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th-TH" sz="2300" b="1" kern="120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จังหวัด</a:t>
                      </a:r>
                      <a:endParaRPr lang="th-TH" sz="2300" b="1" kern="1200" dirty="0">
                        <a:ln>
                          <a:noFill/>
                        </a:ln>
                        <a:solidFill>
                          <a:srgbClr val="002060"/>
                        </a:solidFill>
                        <a:latin typeface="Chulabhorn Likit Text Light๙" panose="00000400000000000000" pitchFamily="2" charset="-34"/>
                        <a:ea typeface="+mn-ea"/>
                        <a:cs typeface="Chulabhorn Likit Text Light๙" panose="00000400000000000000" pitchFamily="2" charset="-34"/>
                      </a:endParaRP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494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th-TH" sz="2300" b="1" kern="120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งบประมาณจัดสรร (บาท)</a:t>
                      </a:r>
                      <a:endParaRPr lang="th-TH" sz="2300" b="1" kern="1200" dirty="0">
                        <a:ln>
                          <a:noFill/>
                        </a:ln>
                        <a:solidFill>
                          <a:srgbClr val="002060"/>
                        </a:solidFill>
                        <a:latin typeface="Chulabhorn Likit Text Light๙" panose="00000400000000000000" pitchFamily="2" charset="-34"/>
                        <a:ea typeface="+mn-ea"/>
                        <a:cs typeface="Chulabhorn Likit Text Light๙" panose="00000400000000000000" pitchFamily="2" charset="-34"/>
                      </a:endParaRP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494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th-TH" sz="2300" b="1" kern="120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ผลการเบิกจ่าย</a:t>
                      </a:r>
                      <a:endParaRPr lang="th-TH" sz="2300" b="1" kern="1200" dirty="0">
                        <a:ln>
                          <a:noFill/>
                        </a:ln>
                        <a:solidFill>
                          <a:srgbClr val="002060"/>
                        </a:solidFill>
                        <a:latin typeface="Chulabhorn Likit Text Light๙" panose="00000400000000000000" pitchFamily="2" charset="-34"/>
                        <a:ea typeface="+mn-ea"/>
                        <a:cs typeface="Chulabhorn Likit Text Light๙" panose="00000400000000000000" pitchFamily="2" charset="-34"/>
                      </a:endParaRPr>
                    </a:p>
                  </a:txBody>
                  <a:tcPr marL="137160" marR="137160" marT="68580" marB="6858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494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th-TH" sz="1500" b="1" kern="1200" dirty="0">
                        <a:solidFill>
                          <a:srgbClr val="002060"/>
                        </a:solidFill>
                        <a:latin typeface="Chulabhorn Likit Text Light๙" panose="00000400000000000000" pitchFamily="2" charset="-34"/>
                        <a:ea typeface="+mn-ea"/>
                        <a:cs typeface="Chulabhorn Likit Text Light๙" panose="00000400000000000000" pitchFamily="2" charset="-34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th-TH" sz="1500" b="1" kern="1200" dirty="0">
                        <a:solidFill>
                          <a:srgbClr val="002060"/>
                        </a:solidFill>
                        <a:latin typeface="Chulabhorn Likit Text Light๙" panose="00000400000000000000" pitchFamily="2" charset="-34"/>
                        <a:ea typeface="+mn-ea"/>
                        <a:cs typeface="Chulabhorn Likit Text Light๙" panose="00000400000000000000" pitchFamily="2" charset="-34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th-TH" sz="2300" b="1" kern="120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รวมผลการเบิกจ่าย (บาท)</a:t>
                      </a:r>
                      <a:endParaRPr lang="th-TH" sz="2300" b="1" kern="1200" dirty="0">
                        <a:ln>
                          <a:noFill/>
                        </a:ln>
                        <a:solidFill>
                          <a:srgbClr val="002060"/>
                        </a:solidFill>
                        <a:latin typeface="Chulabhorn Likit Text Light๙" panose="00000400000000000000" pitchFamily="2" charset="-34"/>
                        <a:ea typeface="+mn-ea"/>
                        <a:cs typeface="Chulabhorn Likit Text Light๙" panose="00000400000000000000" pitchFamily="2" charset="-34"/>
                      </a:endParaRP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494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th-TH" sz="2300" b="1" kern="120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ร้อยละผลการเบิกจ่าย</a:t>
                      </a:r>
                      <a:endParaRPr lang="th-TH" sz="2300" b="1" kern="1200" dirty="0">
                        <a:ln>
                          <a:noFill/>
                        </a:ln>
                        <a:solidFill>
                          <a:srgbClr val="002060"/>
                        </a:solidFill>
                        <a:latin typeface="Chulabhorn Likit Text Light๙" panose="00000400000000000000" pitchFamily="2" charset="-34"/>
                        <a:ea typeface="+mn-ea"/>
                        <a:cs typeface="Chulabhorn Likit Text Light๙" panose="00000400000000000000" pitchFamily="2" charset="-34"/>
                      </a:endParaRP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49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9330206"/>
                  </a:ext>
                </a:extLst>
              </a:tr>
              <a:tr h="822960">
                <a:tc vMerge="1">
                  <a:txBody>
                    <a:bodyPr/>
                    <a:lstStyle/>
                    <a:p>
                      <a:pPr algn="ctr"/>
                      <a:r>
                        <a:rPr lang="th-TH" sz="1500" b="1" kern="1200" dirty="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ที่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r>
                        <a:rPr lang="th-TH" sz="1500" b="1" kern="1200" dirty="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จังหวัด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r>
                        <a:rPr lang="th-TH" sz="1500" b="1" kern="1200" dirty="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งบประมาณจัดสรร (บาท)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300" b="1" kern="120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งบบริหาร</a:t>
                      </a:r>
                    </a:p>
                    <a:p>
                      <a:pPr algn="ctr"/>
                      <a:r>
                        <a:rPr lang="th-TH" sz="2300" b="1" kern="120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 (บาท)</a:t>
                      </a:r>
                      <a:endParaRPr lang="th-TH" sz="2300" b="1" kern="1200" dirty="0">
                        <a:ln>
                          <a:noFill/>
                        </a:ln>
                        <a:solidFill>
                          <a:srgbClr val="002060"/>
                        </a:solidFill>
                        <a:latin typeface="Chulabhorn Likit Text Light๙" panose="00000400000000000000" pitchFamily="2" charset="-34"/>
                        <a:ea typeface="+mn-ea"/>
                        <a:cs typeface="Chulabhorn Likit Text Light๙" panose="00000400000000000000" pitchFamily="2" charset="-34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49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300" b="1" kern="120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เงินอุดหนุน</a:t>
                      </a:r>
                    </a:p>
                    <a:p>
                      <a:pPr algn="ctr"/>
                      <a:r>
                        <a:rPr lang="th-TH" sz="2300" b="1" kern="120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 (บาท)</a:t>
                      </a:r>
                      <a:endParaRPr lang="th-TH" sz="2300" b="1" kern="1200" dirty="0">
                        <a:ln>
                          <a:noFill/>
                        </a:ln>
                        <a:solidFill>
                          <a:srgbClr val="002060"/>
                        </a:solidFill>
                        <a:latin typeface="Chulabhorn Likit Text Light๙" panose="00000400000000000000" pitchFamily="2" charset="-34"/>
                        <a:ea typeface="+mn-ea"/>
                        <a:cs typeface="Chulabhorn Likit Text Light๙" panose="00000400000000000000" pitchFamily="2" charset="-34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49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300" b="1" kern="120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เงินทุนหมุนเวียน (บาท)</a:t>
                      </a:r>
                      <a:endParaRPr lang="th-TH" sz="2300" b="1" kern="1200" dirty="0">
                        <a:ln>
                          <a:noFill/>
                        </a:ln>
                        <a:solidFill>
                          <a:srgbClr val="002060"/>
                        </a:solidFill>
                        <a:latin typeface="Chulabhorn Likit Text Light๙" panose="00000400000000000000" pitchFamily="2" charset="-34"/>
                        <a:ea typeface="+mn-ea"/>
                        <a:cs typeface="Chulabhorn Likit Text Light๙" panose="00000400000000000000" pitchFamily="2" charset="-34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494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r>
                        <a:rPr lang="th-TH" sz="1500" b="1" kern="1200" dirty="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ภาพรวม (บาท)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32567753"/>
                  </a:ext>
                </a:extLst>
              </a:tr>
              <a:tr h="578829">
                <a:tc>
                  <a:txBody>
                    <a:bodyPr/>
                    <a:lstStyle/>
                    <a:p>
                      <a:pPr algn="ctr" fontAlgn="b"/>
                      <a:r>
                        <a:rPr lang="th-TH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21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ลำพูน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6C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        12,873,780.00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E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        736,445.00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2000" b="0" i="0" u="none" strike="noStrike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           496,482.00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     10,789,500.00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2000" b="0" i="0" u="none" strike="noStrike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        12,022,427.00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93.39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8292296"/>
                  </a:ext>
                </a:extLst>
              </a:tr>
              <a:tr h="578829">
                <a:tc>
                  <a:txBody>
                    <a:bodyPr/>
                    <a:lstStyle/>
                    <a:p>
                      <a:pPr algn="ctr" fontAlgn="b"/>
                      <a:r>
                        <a:rPr lang="th-TH" sz="2000" b="0" i="0" u="none" strike="noStrike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22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2000" b="0" i="0" u="none" strike="noStrike" spc="-50" baseline="0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นครศรีธรรมราช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6C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        21,833,565.00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E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      1,717,129.00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       1,500,000.00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     17,000,000.00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2000" b="0" i="0" u="none" strike="noStrike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         20,217,129.00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92.60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04513895"/>
                  </a:ext>
                </a:extLst>
              </a:tr>
              <a:tr h="578829">
                <a:tc>
                  <a:txBody>
                    <a:bodyPr/>
                    <a:lstStyle/>
                    <a:p>
                      <a:pPr algn="ctr" fontAlgn="b"/>
                      <a:r>
                        <a:rPr lang="th-TH" sz="2000" b="0" i="0" u="none" strike="noStrike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23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สมุทรสาคร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6C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         12,321,905.00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E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2000" b="0" i="0" u="none" strike="noStrike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        420,924.00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2000" b="0" i="0" u="none" strike="noStrike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          500,000.00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2000" b="0" i="0" u="none" strike="noStrike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      10,452,743.00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         11,373,667.00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92.30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2243350"/>
                  </a:ext>
                </a:extLst>
              </a:tr>
              <a:tr h="578829">
                <a:tc>
                  <a:txBody>
                    <a:bodyPr/>
                    <a:lstStyle/>
                    <a:p>
                      <a:pPr algn="ctr" fontAlgn="b"/>
                      <a:r>
                        <a:rPr lang="th-TH" sz="2000" b="0" i="0" u="none" strike="noStrike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24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2000" b="0" i="0" u="none" strike="noStrike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กาฬสินธุ์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6C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       18,773,190.00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E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      1,407,857.00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2000" b="0" i="0" u="none" strike="noStrike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        1,100,000.00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2000" b="0" i="0" u="none" strike="noStrike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      14,296,350.00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       16,804,207.00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89.51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67397268"/>
                  </a:ext>
                </a:extLst>
              </a:tr>
              <a:tr h="578829">
                <a:tc>
                  <a:txBody>
                    <a:bodyPr/>
                    <a:lstStyle/>
                    <a:p>
                      <a:pPr algn="ctr" fontAlgn="b"/>
                      <a:r>
                        <a:rPr lang="th-TH" sz="2000" b="0" i="0" u="none" strike="noStrike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25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ขอนแก่น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6C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2000" b="0" i="0" u="none" strike="noStrike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        25,319,790.00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E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      2,223,805.13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       1,600,000.00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2000" b="0" i="0" u="none" strike="noStrike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      18,757,405.00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2000" b="0" i="0" u="none" strike="noStrike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          22,581,210.13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89.18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32360546"/>
                  </a:ext>
                </a:extLst>
              </a:tr>
              <a:tr h="578829">
                <a:tc>
                  <a:txBody>
                    <a:bodyPr/>
                    <a:lstStyle/>
                    <a:p>
                      <a:pPr algn="ctr" fontAlgn="b"/>
                      <a:r>
                        <a:rPr lang="th-TH" sz="2000" b="0" i="0" u="none" strike="noStrike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26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เชียงราย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6C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2000" b="0" i="0" u="none" strike="noStrike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        24,196,190.00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E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      1,899,967.00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2000" b="0" i="0" u="none" strike="noStrike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        1,498,000.00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     17,995,000.00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        21,392,967.00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88.41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47242857"/>
                  </a:ext>
                </a:extLst>
              </a:tr>
              <a:tr h="578829">
                <a:tc>
                  <a:txBody>
                    <a:bodyPr/>
                    <a:lstStyle/>
                    <a:p>
                      <a:pPr algn="ctr" fontAlgn="b"/>
                      <a:r>
                        <a:rPr lang="th-TH" sz="2000" b="0" i="0" u="none" strike="noStrike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27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2000" b="0" i="0" u="none" strike="noStrike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เพชรบุรี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6C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2000" b="0" i="0" u="none" strike="noStrike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        13,091,580.00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E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2000" b="0" i="0" u="none" strike="noStrike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         858,341.83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2000" b="0" i="0" u="none" strike="noStrike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            586,631.00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2000" b="0" i="0" u="none" strike="noStrike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       9,947,090.00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         11,392,062.83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87.02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90595554"/>
                  </a:ext>
                </a:extLst>
              </a:tr>
              <a:tr h="578829">
                <a:tc>
                  <a:txBody>
                    <a:bodyPr/>
                    <a:lstStyle/>
                    <a:p>
                      <a:pPr algn="ctr" fontAlgn="b"/>
                      <a:r>
                        <a:rPr lang="th-TH" sz="2000" b="0" i="0" u="none" strike="noStrike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28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อ่างทอง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6C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2000" b="0" i="0" u="none" strike="noStrike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        15,831,705.00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E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2000" b="0" i="0" u="none" strike="noStrike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         584,577.13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          500,000.00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2000" b="0" i="0" u="none" strike="noStrike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      12,688,630.00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         13,773,207.13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87.00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27516051"/>
                  </a:ext>
                </a:extLst>
              </a:tr>
              <a:tr h="578829">
                <a:tc>
                  <a:txBody>
                    <a:bodyPr/>
                    <a:lstStyle/>
                    <a:p>
                      <a:pPr algn="ctr" fontAlgn="b"/>
                      <a:r>
                        <a:rPr lang="th-TH" sz="2000" b="0" i="0" u="none" strike="noStrike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29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ระยอง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6C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2000" b="0" i="0" u="none" strike="noStrike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        15,244,340.00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E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2000" b="0" i="0" u="none" strike="noStrike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        869,950.50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          800,000.00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2000" b="0" i="0" u="none" strike="noStrike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      11,568,000.00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        13,237,950.50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86.84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64650204"/>
                  </a:ext>
                </a:extLst>
              </a:tr>
              <a:tr h="578829">
                <a:tc>
                  <a:txBody>
                    <a:bodyPr/>
                    <a:lstStyle/>
                    <a:p>
                      <a:pPr algn="ctr" fontAlgn="b"/>
                      <a:r>
                        <a:rPr lang="th-TH" sz="2000" b="0" i="0" u="none" strike="noStrike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30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อำนาจเจริญ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6C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2000" b="0" i="0" u="none" strike="noStrike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       10,944,505.00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E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2000" b="0" i="0" u="none" strike="noStrike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        794,930.46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          552,000.00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        8,154,560.00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          9,501,490.46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86.82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03960448"/>
                  </a:ext>
                </a:extLst>
              </a:tr>
            </a:tbl>
          </a:graphicData>
        </a:graphic>
      </p:graphicFrame>
      <p:sp>
        <p:nvSpPr>
          <p:cNvPr id="27" name="Freeform 11"/>
          <p:cNvSpPr/>
          <p:nvPr/>
        </p:nvSpPr>
        <p:spPr>
          <a:xfrm>
            <a:off x="38099" y="-190499"/>
            <a:ext cx="3960000" cy="1080000"/>
          </a:xfrm>
          <a:custGeom>
            <a:avLst/>
            <a:gdLst/>
            <a:ahLst/>
            <a:cxnLst/>
            <a:rect l="l" t="t" r="r" b="b"/>
            <a:pathLst>
              <a:path w="5172936" h="1343249">
                <a:moveTo>
                  <a:pt x="0" y="0"/>
                </a:moveTo>
                <a:lnTo>
                  <a:pt x="5172936" y="0"/>
                </a:lnTo>
                <a:lnTo>
                  <a:pt x="5172936" y="1343249"/>
                </a:lnTo>
                <a:lnTo>
                  <a:pt x="0" y="134324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22" name="กล่องข้อความ 8">
            <a:extLst>
              <a:ext uri="{FF2B5EF4-FFF2-40B4-BE49-F238E27FC236}">
                <a16:creationId xmlns:a16="http://schemas.microsoft.com/office/drawing/2014/main" id="{B7954549-28C7-4222-884A-59CAF3C341D7}"/>
              </a:ext>
            </a:extLst>
          </p:cNvPr>
          <p:cNvSpPr txBox="1"/>
          <p:nvPr/>
        </p:nvSpPr>
        <p:spPr>
          <a:xfrm>
            <a:off x="1603186" y="531793"/>
            <a:ext cx="159943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800" b="1" dirty="0">
                <a:solidFill>
                  <a:srgbClr val="002060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ผลการเบิกจ่ายแต่ละจังหวัดประจำปีงบประมาณ </a:t>
            </a:r>
            <a:r>
              <a:rPr lang="th-TH" sz="2800" b="1" dirty="0">
                <a:solidFill>
                  <a:srgbClr val="002060"/>
                </a:solidFill>
                <a:latin typeface="Chulabhorn Likit Text Light๙" panose="00000400000000000000" pitchFamily="2" charset="-34"/>
                <a:ea typeface="Times New Roman" panose="02020603050405020304" pitchFamily="18" charset="0"/>
                <a:cs typeface="Chulabhorn Likit Text Light๙" panose="00000400000000000000" pitchFamily="2" charset="-34"/>
              </a:rPr>
              <a:t>พ.ศ.</a:t>
            </a:r>
            <a:r>
              <a:rPr lang="th-TH" sz="2800" b="1" dirty="0">
                <a:solidFill>
                  <a:srgbClr val="002060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 2567 (ส่วนภูมิภาค)</a:t>
            </a:r>
          </a:p>
          <a:p>
            <a:pPr algn="ctr"/>
            <a:r>
              <a:rPr lang="th-TH" sz="2800" b="1" dirty="0">
                <a:solidFill>
                  <a:srgbClr val="002060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(ข้อมูล ณ วันที่ 10 เมษายน 2567) ต่อ</a:t>
            </a:r>
            <a:endParaRPr lang="th-TH" sz="2800" dirty="0">
              <a:solidFill>
                <a:srgbClr val="002060"/>
              </a:solidFill>
              <a:latin typeface="Chulabhorn Likit Text Light๙" panose="00000400000000000000" pitchFamily="2" charset="-34"/>
              <a:cs typeface="Chulabhorn Likit Text Light๙" panose="00000400000000000000" pitchFamily="2" charset="-34"/>
            </a:endParaRPr>
          </a:p>
        </p:txBody>
      </p:sp>
      <p:sp>
        <p:nvSpPr>
          <p:cNvPr id="2" name="Freeform 2">
            <a:extLst>
              <a:ext uri="{FF2B5EF4-FFF2-40B4-BE49-F238E27FC236}">
                <a16:creationId xmlns:a16="http://schemas.microsoft.com/office/drawing/2014/main" id="{E1138A0A-BB59-E386-614D-59AA96A8B9E0}"/>
              </a:ext>
            </a:extLst>
          </p:cNvPr>
          <p:cNvSpPr/>
          <p:nvPr/>
        </p:nvSpPr>
        <p:spPr>
          <a:xfrm>
            <a:off x="-322135" y="9635249"/>
            <a:ext cx="19404854" cy="1451851"/>
          </a:xfrm>
          <a:custGeom>
            <a:avLst/>
            <a:gdLst/>
            <a:ahLst/>
            <a:cxnLst/>
            <a:rect l="l" t="t" r="r" b="b"/>
            <a:pathLst>
              <a:path w="19404854" h="9702427">
                <a:moveTo>
                  <a:pt x="0" y="0"/>
                </a:moveTo>
                <a:lnTo>
                  <a:pt x="19404855" y="0"/>
                </a:lnTo>
                <a:lnTo>
                  <a:pt x="19404855" y="9702428"/>
                </a:lnTo>
                <a:lnTo>
                  <a:pt x="0" y="970242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 b="-568280"/>
            </a:stretch>
          </a:blipFill>
        </p:spPr>
      </p:sp>
      <p:sp>
        <p:nvSpPr>
          <p:cNvPr id="3" name="Freeform 5">
            <a:extLst>
              <a:ext uri="{FF2B5EF4-FFF2-40B4-BE49-F238E27FC236}">
                <a16:creationId xmlns:a16="http://schemas.microsoft.com/office/drawing/2014/main" id="{C5D1C309-F687-3CDB-0EE1-B53CF8BBB971}"/>
              </a:ext>
            </a:extLst>
          </p:cNvPr>
          <p:cNvSpPr/>
          <p:nvPr/>
        </p:nvSpPr>
        <p:spPr>
          <a:xfrm>
            <a:off x="17183859" y="9649284"/>
            <a:ext cx="352548" cy="352548"/>
          </a:xfrm>
          <a:custGeom>
            <a:avLst/>
            <a:gdLst/>
            <a:ahLst/>
            <a:cxnLst/>
            <a:rect l="l" t="t" r="r" b="b"/>
            <a:pathLst>
              <a:path w="352548" h="352548">
                <a:moveTo>
                  <a:pt x="0" y="0"/>
                </a:moveTo>
                <a:lnTo>
                  <a:pt x="352547" y="0"/>
                </a:lnTo>
                <a:lnTo>
                  <a:pt x="352547" y="352548"/>
                </a:lnTo>
                <a:lnTo>
                  <a:pt x="0" y="35254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47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6">
            <a:extLst>
              <a:ext uri="{FF2B5EF4-FFF2-40B4-BE49-F238E27FC236}">
                <a16:creationId xmlns:a16="http://schemas.microsoft.com/office/drawing/2014/main" id="{5AA1C5F4-65C8-F58F-10D2-944E33E03701}"/>
              </a:ext>
            </a:extLst>
          </p:cNvPr>
          <p:cNvSpPr/>
          <p:nvPr/>
        </p:nvSpPr>
        <p:spPr>
          <a:xfrm>
            <a:off x="16855283" y="9924104"/>
            <a:ext cx="270304" cy="270304"/>
          </a:xfrm>
          <a:custGeom>
            <a:avLst/>
            <a:gdLst/>
            <a:ahLst/>
            <a:cxnLst/>
            <a:rect l="l" t="t" r="r" b="b"/>
            <a:pathLst>
              <a:path w="270304" h="270304">
                <a:moveTo>
                  <a:pt x="0" y="0"/>
                </a:moveTo>
                <a:lnTo>
                  <a:pt x="270304" y="0"/>
                </a:lnTo>
                <a:lnTo>
                  <a:pt x="270304" y="270304"/>
                </a:lnTo>
                <a:lnTo>
                  <a:pt x="0" y="27030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55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7">
            <a:extLst>
              <a:ext uri="{FF2B5EF4-FFF2-40B4-BE49-F238E27FC236}">
                <a16:creationId xmlns:a16="http://schemas.microsoft.com/office/drawing/2014/main" id="{A8DE9F6E-DD18-6DAE-4D23-D63C8F29C31E}"/>
              </a:ext>
            </a:extLst>
          </p:cNvPr>
          <p:cNvSpPr/>
          <p:nvPr/>
        </p:nvSpPr>
        <p:spPr>
          <a:xfrm>
            <a:off x="0" y="9641564"/>
            <a:ext cx="625082" cy="625082"/>
          </a:xfrm>
          <a:custGeom>
            <a:avLst/>
            <a:gdLst/>
            <a:ahLst/>
            <a:cxnLst/>
            <a:rect l="l" t="t" r="r" b="b"/>
            <a:pathLst>
              <a:path w="625082" h="625082">
                <a:moveTo>
                  <a:pt x="0" y="0"/>
                </a:moveTo>
                <a:lnTo>
                  <a:pt x="625082" y="0"/>
                </a:lnTo>
                <a:lnTo>
                  <a:pt x="625082" y="625082"/>
                </a:lnTo>
                <a:lnTo>
                  <a:pt x="0" y="62508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8">
            <a:extLst>
              <a:ext uri="{FF2B5EF4-FFF2-40B4-BE49-F238E27FC236}">
                <a16:creationId xmlns:a16="http://schemas.microsoft.com/office/drawing/2014/main" id="{BE24F441-7061-4E90-5248-E6EFF54DA7EE}"/>
              </a:ext>
            </a:extLst>
          </p:cNvPr>
          <p:cNvSpPr/>
          <p:nvPr/>
        </p:nvSpPr>
        <p:spPr>
          <a:xfrm>
            <a:off x="660458" y="9631111"/>
            <a:ext cx="294691" cy="294691"/>
          </a:xfrm>
          <a:custGeom>
            <a:avLst/>
            <a:gdLst/>
            <a:ahLst/>
            <a:cxnLst/>
            <a:rect l="l" t="t" r="r" b="b"/>
            <a:pathLst>
              <a:path w="294691" h="294691">
                <a:moveTo>
                  <a:pt x="0" y="0"/>
                </a:moveTo>
                <a:lnTo>
                  <a:pt x="294691" y="0"/>
                </a:lnTo>
                <a:lnTo>
                  <a:pt x="294691" y="294691"/>
                </a:lnTo>
                <a:lnTo>
                  <a:pt x="0" y="29469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9">
            <a:extLst>
              <a:ext uri="{FF2B5EF4-FFF2-40B4-BE49-F238E27FC236}">
                <a16:creationId xmlns:a16="http://schemas.microsoft.com/office/drawing/2014/main" id="{E5C59A38-9E0B-F041-8814-1D8922ABA128}"/>
              </a:ext>
            </a:extLst>
          </p:cNvPr>
          <p:cNvSpPr/>
          <p:nvPr/>
        </p:nvSpPr>
        <p:spPr>
          <a:xfrm rot="834738">
            <a:off x="4269232" y="9833364"/>
            <a:ext cx="298411" cy="298411"/>
          </a:xfrm>
          <a:custGeom>
            <a:avLst/>
            <a:gdLst/>
            <a:ahLst/>
            <a:cxnLst/>
            <a:rect l="l" t="t" r="r" b="b"/>
            <a:pathLst>
              <a:path w="298411" h="298411">
                <a:moveTo>
                  <a:pt x="0" y="0"/>
                </a:moveTo>
                <a:lnTo>
                  <a:pt x="298410" y="0"/>
                </a:lnTo>
                <a:lnTo>
                  <a:pt x="298410" y="298410"/>
                </a:lnTo>
                <a:lnTo>
                  <a:pt x="0" y="29841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56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10">
            <a:extLst>
              <a:ext uri="{FF2B5EF4-FFF2-40B4-BE49-F238E27FC236}">
                <a16:creationId xmlns:a16="http://schemas.microsoft.com/office/drawing/2014/main" id="{CA59DFE2-E527-237E-8442-6B5E656BA197}"/>
              </a:ext>
            </a:extLst>
          </p:cNvPr>
          <p:cNvSpPr txBox="1"/>
          <p:nvPr/>
        </p:nvSpPr>
        <p:spPr>
          <a:xfrm>
            <a:off x="5418052" y="9897227"/>
            <a:ext cx="13784348" cy="428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679"/>
              </a:lnSpc>
            </a:pPr>
            <a:r>
              <a:rPr lang="en-US" sz="1600" dirty="0" err="1">
                <a:solidFill>
                  <a:schemeClr val="bg1"/>
                </a:solidFill>
                <a:latin typeface="Chulabhorn Likit Text Light" panose="00000400000000000000" pitchFamily="2" charset="-34"/>
                <a:cs typeface="Chulabhorn Likit Text Light" panose="00000400000000000000" pitchFamily="2" charset="-34"/>
              </a:rPr>
              <a:t>เศรษฐกิจฐานรากมั่นคง</a:t>
            </a:r>
            <a:r>
              <a:rPr lang="en-US" sz="1600" dirty="0">
                <a:solidFill>
                  <a:schemeClr val="bg1"/>
                </a:solidFill>
                <a:latin typeface="Chulabhorn Likit Text Light" panose="00000400000000000000" pitchFamily="2" charset="-34"/>
                <a:cs typeface="Chulabhorn Likit Text Light" panose="00000400000000000000" pitchFamily="2" charset="-34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Chulabhorn Likit Text Light" panose="00000400000000000000" pitchFamily="2" charset="-34"/>
                <a:cs typeface="Chulabhorn Likit Text Light" panose="00000400000000000000" pitchFamily="2" charset="-34"/>
              </a:rPr>
              <a:t>ชุมชนเข้มแข็งอย่างยั่งยืน</a:t>
            </a:r>
            <a:r>
              <a:rPr lang="en-US" sz="1600" dirty="0">
                <a:solidFill>
                  <a:schemeClr val="bg1"/>
                </a:solidFill>
                <a:latin typeface="Chulabhorn Likit Text Light" panose="00000400000000000000" pitchFamily="2" charset="-34"/>
                <a:cs typeface="Chulabhorn Likit Text Light" panose="00000400000000000000" pitchFamily="2" charset="-34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Chulabhorn Likit Text Light" panose="00000400000000000000" pitchFamily="2" charset="-34"/>
                <a:cs typeface="Chulabhorn Likit Text Light" panose="00000400000000000000" pitchFamily="2" charset="-34"/>
              </a:rPr>
              <a:t>ด้วยหลักปรัชญาของเศรษฐกิจพอเพียง</a:t>
            </a:r>
            <a:r>
              <a:rPr lang="en-US" sz="1600" dirty="0">
                <a:solidFill>
                  <a:schemeClr val="bg1"/>
                </a:solidFill>
                <a:latin typeface="Chulabhorn Likit Text Light" panose="00000400000000000000" pitchFamily="2" charset="-34"/>
                <a:cs typeface="Chulabhorn Likit Text Light" panose="00000400000000000000" pitchFamily="2" charset="-34"/>
              </a:rPr>
              <a:t> </a:t>
            </a:r>
          </a:p>
          <a:p>
            <a:pPr>
              <a:lnSpc>
                <a:spcPts val="1679"/>
              </a:lnSpc>
            </a:pPr>
            <a:endParaRPr lang="en-US" sz="1400" spc="253" dirty="0">
              <a:solidFill>
                <a:srgbClr val="EA9F1B"/>
              </a:solidFill>
              <a:cs typeface="Opun Mai Bold"/>
            </a:endParaRPr>
          </a:p>
        </p:txBody>
      </p:sp>
      <p:sp>
        <p:nvSpPr>
          <p:cNvPr id="9" name="Freeform 12">
            <a:extLst>
              <a:ext uri="{FF2B5EF4-FFF2-40B4-BE49-F238E27FC236}">
                <a16:creationId xmlns:a16="http://schemas.microsoft.com/office/drawing/2014/main" id="{4F3C75AC-6571-7901-437D-C9B3E427A11C}"/>
              </a:ext>
            </a:extLst>
          </p:cNvPr>
          <p:cNvSpPr/>
          <p:nvPr/>
        </p:nvSpPr>
        <p:spPr>
          <a:xfrm rot="2055878">
            <a:off x="9189152" y="9608252"/>
            <a:ext cx="231865" cy="231865"/>
          </a:xfrm>
          <a:custGeom>
            <a:avLst/>
            <a:gdLst/>
            <a:ahLst/>
            <a:cxnLst/>
            <a:rect l="l" t="t" r="r" b="b"/>
            <a:pathLst>
              <a:path w="231865" h="231865">
                <a:moveTo>
                  <a:pt x="0" y="0"/>
                </a:moveTo>
                <a:lnTo>
                  <a:pt x="231865" y="0"/>
                </a:lnTo>
                <a:lnTo>
                  <a:pt x="231865" y="231865"/>
                </a:lnTo>
                <a:lnTo>
                  <a:pt x="0" y="23186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56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3">
            <a:extLst>
              <a:ext uri="{FF2B5EF4-FFF2-40B4-BE49-F238E27FC236}">
                <a16:creationId xmlns:a16="http://schemas.microsoft.com/office/drawing/2014/main" id="{49E6EC8D-ED13-BAF6-A305-D3ECE24178D4}"/>
              </a:ext>
            </a:extLst>
          </p:cNvPr>
          <p:cNvSpPr/>
          <p:nvPr/>
        </p:nvSpPr>
        <p:spPr>
          <a:xfrm rot="-3152338">
            <a:off x="13217140" y="9859751"/>
            <a:ext cx="290824" cy="290824"/>
          </a:xfrm>
          <a:custGeom>
            <a:avLst/>
            <a:gdLst/>
            <a:ahLst/>
            <a:cxnLst/>
            <a:rect l="l" t="t" r="r" b="b"/>
            <a:pathLst>
              <a:path w="290824" h="290824">
                <a:moveTo>
                  <a:pt x="0" y="0"/>
                </a:moveTo>
                <a:lnTo>
                  <a:pt x="290824" y="0"/>
                </a:lnTo>
                <a:lnTo>
                  <a:pt x="290824" y="290824"/>
                </a:lnTo>
                <a:lnTo>
                  <a:pt x="0" y="29082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56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4">
            <a:extLst>
              <a:ext uri="{FF2B5EF4-FFF2-40B4-BE49-F238E27FC236}">
                <a16:creationId xmlns:a16="http://schemas.microsoft.com/office/drawing/2014/main" id="{3D93230B-3E56-732A-E7CD-3EE75C5F5EA5}"/>
              </a:ext>
            </a:extLst>
          </p:cNvPr>
          <p:cNvSpPr/>
          <p:nvPr/>
        </p:nvSpPr>
        <p:spPr>
          <a:xfrm>
            <a:off x="16577689" y="9762124"/>
            <a:ext cx="220444" cy="220444"/>
          </a:xfrm>
          <a:custGeom>
            <a:avLst/>
            <a:gdLst/>
            <a:ahLst/>
            <a:cxnLst/>
            <a:rect l="l" t="t" r="r" b="b"/>
            <a:pathLst>
              <a:path w="220444" h="220444">
                <a:moveTo>
                  <a:pt x="0" y="0"/>
                </a:moveTo>
                <a:lnTo>
                  <a:pt x="220444" y="0"/>
                </a:lnTo>
                <a:lnTo>
                  <a:pt x="220444" y="220445"/>
                </a:lnTo>
                <a:lnTo>
                  <a:pt x="0" y="22044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65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5">
            <a:extLst>
              <a:ext uri="{FF2B5EF4-FFF2-40B4-BE49-F238E27FC236}">
                <a16:creationId xmlns:a16="http://schemas.microsoft.com/office/drawing/2014/main" id="{068B6BEC-40C8-CE80-C4D1-0E0AEB19C90D}"/>
              </a:ext>
            </a:extLst>
          </p:cNvPr>
          <p:cNvSpPr/>
          <p:nvPr/>
        </p:nvSpPr>
        <p:spPr>
          <a:xfrm>
            <a:off x="836293" y="9842337"/>
            <a:ext cx="384815" cy="384815"/>
          </a:xfrm>
          <a:custGeom>
            <a:avLst/>
            <a:gdLst/>
            <a:ahLst/>
            <a:cxnLst/>
            <a:rect l="l" t="t" r="r" b="b"/>
            <a:pathLst>
              <a:path w="384815" h="384815">
                <a:moveTo>
                  <a:pt x="0" y="0"/>
                </a:moveTo>
                <a:lnTo>
                  <a:pt x="384814" y="0"/>
                </a:lnTo>
                <a:lnTo>
                  <a:pt x="384814" y="384814"/>
                </a:lnTo>
                <a:lnTo>
                  <a:pt x="0" y="3848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6">
            <a:extLst>
              <a:ext uri="{FF2B5EF4-FFF2-40B4-BE49-F238E27FC236}">
                <a16:creationId xmlns:a16="http://schemas.microsoft.com/office/drawing/2014/main" id="{23707D2D-AA5A-3DC5-E625-1C0FED23F0F2}"/>
              </a:ext>
            </a:extLst>
          </p:cNvPr>
          <p:cNvSpPr/>
          <p:nvPr/>
        </p:nvSpPr>
        <p:spPr>
          <a:xfrm>
            <a:off x="1292338" y="9656538"/>
            <a:ext cx="225180" cy="225180"/>
          </a:xfrm>
          <a:custGeom>
            <a:avLst/>
            <a:gdLst/>
            <a:ahLst/>
            <a:cxnLst/>
            <a:rect l="l" t="t" r="r" b="b"/>
            <a:pathLst>
              <a:path w="225180" h="225180">
                <a:moveTo>
                  <a:pt x="0" y="0"/>
                </a:moveTo>
                <a:lnTo>
                  <a:pt x="225180" y="0"/>
                </a:lnTo>
                <a:lnTo>
                  <a:pt x="225180" y="225180"/>
                </a:lnTo>
                <a:lnTo>
                  <a:pt x="0" y="22518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5" name="TextBox 17">
            <a:extLst>
              <a:ext uri="{FF2B5EF4-FFF2-40B4-BE49-F238E27FC236}">
                <a16:creationId xmlns:a16="http://schemas.microsoft.com/office/drawing/2014/main" id="{43BC7037-9BD4-A86F-E51D-CD27546A8975}"/>
              </a:ext>
            </a:extLst>
          </p:cNvPr>
          <p:cNvSpPr txBox="1"/>
          <p:nvPr/>
        </p:nvSpPr>
        <p:spPr>
          <a:xfrm>
            <a:off x="17597490" y="9872947"/>
            <a:ext cx="614310" cy="1981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1547"/>
              </a:lnSpc>
            </a:pPr>
            <a:r>
              <a:rPr lang="en-US" sz="1400" b="1" dirty="0" err="1">
                <a:solidFill>
                  <a:srgbClr val="FCA904"/>
                </a:solidFill>
                <a:latin typeface="Chulabhorn Likit Text Light" panose="00000400000000000000" pitchFamily="2" charset="-34"/>
                <a:cs typeface="Chulabhorn Likit Text Light" panose="00000400000000000000" pitchFamily="2" charset="-34"/>
              </a:rPr>
              <a:t>หน้าที่</a:t>
            </a:r>
            <a:r>
              <a:rPr lang="en-US" sz="1400" b="1" dirty="0">
                <a:solidFill>
                  <a:srgbClr val="FCA904"/>
                </a:solidFill>
                <a:latin typeface="Chulabhorn Likit Text Light" panose="00000400000000000000" pitchFamily="2" charset="-34"/>
                <a:cs typeface="Chulabhorn Likit Text Light" panose="00000400000000000000" pitchFamily="2" charset="-34"/>
              </a:rPr>
              <a:t> 8</a:t>
            </a:r>
          </a:p>
        </p:txBody>
      </p:sp>
      <p:sp>
        <p:nvSpPr>
          <p:cNvPr id="16" name="Freeform 13">
            <a:extLst>
              <a:ext uri="{FF2B5EF4-FFF2-40B4-BE49-F238E27FC236}">
                <a16:creationId xmlns:a16="http://schemas.microsoft.com/office/drawing/2014/main" id="{442F5F52-C751-C63B-68AB-3BAEA61FC7F4}"/>
              </a:ext>
            </a:extLst>
          </p:cNvPr>
          <p:cNvSpPr/>
          <p:nvPr/>
        </p:nvSpPr>
        <p:spPr>
          <a:xfrm rot="-3152338">
            <a:off x="14453176" y="10443033"/>
            <a:ext cx="268702" cy="262072"/>
          </a:xfrm>
          <a:custGeom>
            <a:avLst/>
            <a:gdLst/>
            <a:ahLst/>
            <a:cxnLst/>
            <a:rect l="l" t="t" r="r" b="b"/>
            <a:pathLst>
              <a:path w="290824" h="290824">
                <a:moveTo>
                  <a:pt x="0" y="0"/>
                </a:moveTo>
                <a:lnTo>
                  <a:pt x="290824" y="0"/>
                </a:lnTo>
                <a:lnTo>
                  <a:pt x="290824" y="290824"/>
                </a:lnTo>
                <a:lnTo>
                  <a:pt x="0" y="29082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56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3">
            <a:extLst>
              <a:ext uri="{FF2B5EF4-FFF2-40B4-BE49-F238E27FC236}">
                <a16:creationId xmlns:a16="http://schemas.microsoft.com/office/drawing/2014/main" id="{D1F327ED-23FA-C392-721B-7F0FBA20812A}"/>
              </a:ext>
            </a:extLst>
          </p:cNvPr>
          <p:cNvSpPr/>
          <p:nvPr/>
        </p:nvSpPr>
        <p:spPr>
          <a:xfrm rot="-3152338">
            <a:off x="15430156" y="9952535"/>
            <a:ext cx="268702" cy="262072"/>
          </a:xfrm>
          <a:custGeom>
            <a:avLst/>
            <a:gdLst/>
            <a:ahLst/>
            <a:cxnLst/>
            <a:rect l="l" t="t" r="r" b="b"/>
            <a:pathLst>
              <a:path w="290824" h="290824">
                <a:moveTo>
                  <a:pt x="0" y="0"/>
                </a:moveTo>
                <a:lnTo>
                  <a:pt x="290824" y="0"/>
                </a:lnTo>
                <a:lnTo>
                  <a:pt x="290824" y="290824"/>
                </a:lnTo>
                <a:lnTo>
                  <a:pt x="0" y="29082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56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1829241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ตาราง 10">
            <a:extLst>
              <a:ext uri="{FF2B5EF4-FFF2-40B4-BE49-F238E27FC236}">
                <a16:creationId xmlns:a16="http://schemas.microsoft.com/office/drawing/2014/main" id="{7C8DD1A9-DFE4-4CBC-BDBF-CAB00621CA3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39521362"/>
              </p:ext>
            </p:extLst>
          </p:nvPr>
        </p:nvGraphicFramePr>
        <p:xfrm>
          <a:off x="922206" y="1752425"/>
          <a:ext cx="16677744" cy="7245615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731222">
                  <a:extLst>
                    <a:ext uri="{9D8B030D-6E8A-4147-A177-3AD203B41FA5}">
                      <a16:colId xmlns:a16="http://schemas.microsoft.com/office/drawing/2014/main" val="11784200"/>
                    </a:ext>
                  </a:extLst>
                </a:gridCol>
                <a:gridCol w="2080372">
                  <a:extLst>
                    <a:ext uri="{9D8B030D-6E8A-4147-A177-3AD203B41FA5}">
                      <a16:colId xmlns:a16="http://schemas.microsoft.com/office/drawing/2014/main" val="3453801504"/>
                    </a:ext>
                  </a:extLst>
                </a:gridCol>
                <a:gridCol w="2133600">
                  <a:extLst>
                    <a:ext uri="{9D8B030D-6E8A-4147-A177-3AD203B41FA5}">
                      <a16:colId xmlns:a16="http://schemas.microsoft.com/office/drawing/2014/main" val="3833956075"/>
                    </a:ext>
                  </a:extLst>
                </a:gridCol>
                <a:gridCol w="2133600">
                  <a:extLst>
                    <a:ext uri="{9D8B030D-6E8A-4147-A177-3AD203B41FA5}">
                      <a16:colId xmlns:a16="http://schemas.microsoft.com/office/drawing/2014/main" val="322551674"/>
                    </a:ext>
                  </a:extLst>
                </a:gridCol>
                <a:gridCol w="2362200">
                  <a:extLst>
                    <a:ext uri="{9D8B030D-6E8A-4147-A177-3AD203B41FA5}">
                      <a16:colId xmlns:a16="http://schemas.microsoft.com/office/drawing/2014/main" val="3637026804"/>
                    </a:ext>
                  </a:extLst>
                </a:gridCol>
                <a:gridCol w="2514600">
                  <a:extLst>
                    <a:ext uri="{9D8B030D-6E8A-4147-A177-3AD203B41FA5}">
                      <a16:colId xmlns:a16="http://schemas.microsoft.com/office/drawing/2014/main" val="3741868094"/>
                    </a:ext>
                  </a:extLst>
                </a:gridCol>
                <a:gridCol w="2514600">
                  <a:extLst>
                    <a:ext uri="{9D8B030D-6E8A-4147-A177-3AD203B41FA5}">
                      <a16:colId xmlns:a16="http://schemas.microsoft.com/office/drawing/2014/main" val="3477064932"/>
                    </a:ext>
                  </a:extLst>
                </a:gridCol>
                <a:gridCol w="2207550">
                  <a:extLst>
                    <a:ext uri="{9D8B030D-6E8A-4147-A177-3AD203B41FA5}">
                      <a16:colId xmlns:a16="http://schemas.microsoft.com/office/drawing/2014/main" val="715795054"/>
                    </a:ext>
                  </a:extLst>
                </a:gridCol>
              </a:tblGrid>
              <a:tr h="578829">
                <a:tc rowSpan="2">
                  <a:txBody>
                    <a:bodyPr/>
                    <a:lstStyle/>
                    <a:p>
                      <a:pPr algn="ctr"/>
                      <a:r>
                        <a:rPr lang="th-TH" sz="2300" b="1" kern="120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ที่</a:t>
                      </a:r>
                      <a:endParaRPr lang="th-TH" sz="2300" b="1" kern="1200" dirty="0">
                        <a:ln>
                          <a:noFill/>
                        </a:ln>
                        <a:solidFill>
                          <a:srgbClr val="002060"/>
                        </a:solidFill>
                        <a:latin typeface="Chulabhorn Likit Text Light๙" panose="00000400000000000000" pitchFamily="2" charset="-34"/>
                        <a:ea typeface="+mn-ea"/>
                        <a:cs typeface="Chulabhorn Likit Text Light๙" panose="00000400000000000000" pitchFamily="2" charset="-34"/>
                      </a:endParaRP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494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th-TH" sz="2300" b="1" kern="120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จังหวัด</a:t>
                      </a:r>
                      <a:endParaRPr lang="th-TH" sz="2300" b="1" kern="1200" dirty="0">
                        <a:ln>
                          <a:noFill/>
                        </a:ln>
                        <a:solidFill>
                          <a:srgbClr val="002060"/>
                        </a:solidFill>
                        <a:latin typeface="Chulabhorn Likit Text Light๙" panose="00000400000000000000" pitchFamily="2" charset="-34"/>
                        <a:ea typeface="+mn-ea"/>
                        <a:cs typeface="Chulabhorn Likit Text Light๙" panose="00000400000000000000" pitchFamily="2" charset="-34"/>
                      </a:endParaRP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494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th-TH" sz="2300" b="1" kern="120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งบประมาณจัดสรร (บาท)</a:t>
                      </a:r>
                      <a:endParaRPr lang="th-TH" sz="2300" b="1" kern="1200" dirty="0">
                        <a:ln>
                          <a:noFill/>
                        </a:ln>
                        <a:solidFill>
                          <a:srgbClr val="002060"/>
                        </a:solidFill>
                        <a:latin typeface="Chulabhorn Likit Text Light๙" panose="00000400000000000000" pitchFamily="2" charset="-34"/>
                        <a:ea typeface="+mn-ea"/>
                        <a:cs typeface="Chulabhorn Likit Text Light๙" panose="00000400000000000000" pitchFamily="2" charset="-34"/>
                      </a:endParaRP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494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th-TH" sz="2300" b="1" kern="120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ผลการเบิกจ่าย</a:t>
                      </a:r>
                      <a:endParaRPr lang="th-TH" sz="2300" b="1" kern="1200" dirty="0">
                        <a:ln>
                          <a:noFill/>
                        </a:ln>
                        <a:solidFill>
                          <a:srgbClr val="002060"/>
                        </a:solidFill>
                        <a:latin typeface="Chulabhorn Likit Text Light๙" panose="00000400000000000000" pitchFamily="2" charset="-34"/>
                        <a:ea typeface="+mn-ea"/>
                        <a:cs typeface="Chulabhorn Likit Text Light๙" panose="00000400000000000000" pitchFamily="2" charset="-34"/>
                      </a:endParaRPr>
                    </a:p>
                  </a:txBody>
                  <a:tcPr marL="137160" marR="137160" marT="68580" marB="6858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494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th-TH" sz="1500" b="1" kern="1200" dirty="0">
                        <a:solidFill>
                          <a:srgbClr val="002060"/>
                        </a:solidFill>
                        <a:latin typeface="Chulabhorn Likit Text Light๙" panose="00000400000000000000" pitchFamily="2" charset="-34"/>
                        <a:ea typeface="+mn-ea"/>
                        <a:cs typeface="Chulabhorn Likit Text Light๙" panose="00000400000000000000" pitchFamily="2" charset="-34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th-TH" sz="1500" b="1" kern="1200" dirty="0">
                        <a:solidFill>
                          <a:srgbClr val="002060"/>
                        </a:solidFill>
                        <a:latin typeface="Chulabhorn Likit Text Light๙" panose="00000400000000000000" pitchFamily="2" charset="-34"/>
                        <a:ea typeface="+mn-ea"/>
                        <a:cs typeface="Chulabhorn Likit Text Light๙" panose="00000400000000000000" pitchFamily="2" charset="-34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th-TH" sz="2300" b="1" kern="120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รวมผลการเบิกจ่าย (บาท)</a:t>
                      </a:r>
                      <a:endParaRPr lang="th-TH" sz="2300" b="1" kern="1200" dirty="0">
                        <a:ln>
                          <a:noFill/>
                        </a:ln>
                        <a:solidFill>
                          <a:srgbClr val="002060"/>
                        </a:solidFill>
                        <a:latin typeface="Chulabhorn Likit Text Light๙" panose="00000400000000000000" pitchFamily="2" charset="-34"/>
                        <a:ea typeface="+mn-ea"/>
                        <a:cs typeface="Chulabhorn Likit Text Light๙" panose="00000400000000000000" pitchFamily="2" charset="-34"/>
                      </a:endParaRP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494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th-TH" sz="2300" b="1" kern="120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ร้อยละผลการเบิกจ่าย</a:t>
                      </a:r>
                      <a:endParaRPr lang="th-TH" sz="2300" b="1" kern="1200" dirty="0">
                        <a:ln>
                          <a:noFill/>
                        </a:ln>
                        <a:solidFill>
                          <a:srgbClr val="002060"/>
                        </a:solidFill>
                        <a:latin typeface="Chulabhorn Likit Text Light๙" panose="00000400000000000000" pitchFamily="2" charset="-34"/>
                        <a:ea typeface="+mn-ea"/>
                        <a:cs typeface="Chulabhorn Likit Text Light๙" panose="00000400000000000000" pitchFamily="2" charset="-34"/>
                      </a:endParaRP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49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9330206"/>
                  </a:ext>
                </a:extLst>
              </a:tr>
              <a:tr h="822960">
                <a:tc vMerge="1">
                  <a:txBody>
                    <a:bodyPr/>
                    <a:lstStyle/>
                    <a:p>
                      <a:pPr algn="ctr"/>
                      <a:r>
                        <a:rPr lang="th-TH" sz="1500" b="1" kern="1200" dirty="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ที่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r>
                        <a:rPr lang="th-TH" sz="1500" b="1" kern="1200" dirty="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จังหวัด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r>
                        <a:rPr lang="th-TH" sz="1500" b="1" kern="1200" dirty="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งบประมาณจัดสรร (บาท)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300" b="1" kern="120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งบบริหาร</a:t>
                      </a:r>
                    </a:p>
                    <a:p>
                      <a:pPr algn="ctr"/>
                      <a:r>
                        <a:rPr lang="th-TH" sz="2300" b="1" kern="120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 (บาท)</a:t>
                      </a:r>
                      <a:endParaRPr lang="th-TH" sz="2300" b="1" kern="1200" dirty="0">
                        <a:ln>
                          <a:noFill/>
                        </a:ln>
                        <a:solidFill>
                          <a:srgbClr val="002060"/>
                        </a:solidFill>
                        <a:latin typeface="Chulabhorn Likit Text Light๙" panose="00000400000000000000" pitchFamily="2" charset="-34"/>
                        <a:ea typeface="+mn-ea"/>
                        <a:cs typeface="Chulabhorn Likit Text Light๙" panose="00000400000000000000" pitchFamily="2" charset="-34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49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300" b="1" kern="120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เงินอุดหนุน </a:t>
                      </a:r>
                    </a:p>
                    <a:p>
                      <a:pPr algn="ctr"/>
                      <a:r>
                        <a:rPr lang="th-TH" sz="2300" b="1" kern="120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(บาท)</a:t>
                      </a:r>
                      <a:endParaRPr lang="th-TH" sz="2300" b="1" kern="1200" dirty="0">
                        <a:ln>
                          <a:noFill/>
                        </a:ln>
                        <a:solidFill>
                          <a:srgbClr val="002060"/>
                        </a:solidFill>
                        <a:latin typeface="Chulabhorn Likit Text Light๙" panose="00000400000000000000" pitchFamily="2" charset="-34"/>
                        <a:ea typeface="+mn-ea"/>
                        <a:cs typeface="Chulabhorn Likit Text Light๙" panose="00000400000000000000" pitchFamily="2" charset="-34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49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300" b="1" kern="120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เงินทุนหมุนเวียน (บาท)</a:t>
                      </a:r>
                      <a:endParaRPr lang="th-TH" sz="2300" b="1" kern="1200" dirty="0">
                        <a:ln>
                          <a:noFill/>
                        </a:ln>
                        <a:solidFill>
                          <a:srgbClr val="002060"/>
                        </a:solidFill>
                        <a:latin typeface="Chulabhorn Likit Text Light๙" panose="00000400000000000000" pitchFamily="2" charset="-34"/>
                        <a:ea typeface="+mn-ea"/>
                        <a:cs typeface="Chulabhorn Likit Text Light๙" panose="00000400000000000000" pitchFamily="2" charset="-34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494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r>
                        <a:rPr lang="th-TH" sz="1500" b="1" kern="1200" dirty="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ภาพรวม (บาท)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32567753"/>
                  </a:ext>
                </a:extLst>
              </a:tr>
              <a:tr h="578829">
                <a:tc>
                  <a:txBody>
                    <a:bodyPr/>
                    <a:lstStyle/>
                    <a:p>
                      <a:pPr algn="ctr" fontAlgn="b"/>
                      <a:r>
                        <a:rPr lang="th-TH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31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ร้อยเอ็ด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6C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    18,808,340.00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E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        1,832,527.12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        1,700,000.00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2000" b="0" i="0" u="none" strike="noStrike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      12,710,400.00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2000" b="0" i="0" u="none" strike="noStrike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          16,242,927.12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86.36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8292296"/>
                  </a:ext>
                </a:extLst>
              </a:tr>
              <a:tr h="578829">
                <a:tc>
                  <a:txBody>
                    <a:bodyPr/>
                    <a:lstStyle/>
                    <a:p>
                      <a:pPr algn="ctr" fontAlgn="b"/>
                      <a:r>
                        <a:rPr lang="th-TH" sz="2000" b="0" i="0" u="none" strike="noStrike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32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ตรัง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6C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     15,542,690.00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E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      1,238,734.69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          800,000.00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       11,019,240.00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2000" b="0" i="0" u="none" strike="noStrike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        13,057,974.69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84.01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04513895"/>
                  </a:ext>
                </a:extLst>
              </a:tr>
              <a:tr h="578829">
                <a:tc>
                  <a:txBody>
                    <a:bodyPr/>
                    <a:lstStyle/>
                    <a:p>
                      <a:pPr algn="ctr" fontAlgn="b"/>
                      <a:r>
                        <a:rPr lang="th-TH" sz="2000" b="0" i="0" u="none" strike="noStrike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33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2000" b="0" i="0" u="none" strike="noStrike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สงขลา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6C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    16,807,740.00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E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2000" b="0" i="0" u="none" strike="noStrike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      1,406,986.18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        1,180,000.00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       11,461,300.00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2000" b="0" i="0" u="none" strike="noStrike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         14,048,286.18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83.58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2243350"/>
                  </a:ext>
                </a:extLst>
              </a:tr>
              <a:tr h="578829">
                <a:tc>
                  <a:txBody>
                    <a:bodyPr/>
                    <a:lstStyle/>
                    <a:p>
                      <a:pPr algn="ctr" fontAlgn="b"/>
                      <a:r>
                        <a:rPr lang="th-TH" sz="2000" b="0" i="0" u="none" strike="noStrike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34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น่าน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6C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     16,785,605.00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E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     1,210,892.77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2000" b="0" i="0" u="none" strike="noStrike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          600,000.00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      12,125,000.00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2000" b="0" i="0" u="none" strike="noStrike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         13,935,892.77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83.02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67397268"/>
                  </a:ext>
                </a:extLst>
              </a:tr>
              <a:tr h="578829">
                <a:tc>
                  <a:txBody>
                    <a:bodyPr/>
                    <a:lstStyle/>
                    <a:p>
                      <a:pPr algn="ctr" fontAlgn="b"/>
                      <a:r>
                        <a:rPr lang="th-TH" sz="2000" b="0" i="0" u="none" strike="noStrike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35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2000" b="0" i="0" u="none" strike="noStrike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อุตรดิตถ์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6C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     14,157,255.00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E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2000" b="0" i="0" u="none" strike="noStrike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        897,968.00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2000" b="0" i="0" u="none" strike="noStrike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          600,000.00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      10,198,083.00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2000" b="0" i="0" u="none" strike="noStrike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         11,696,051.00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82.62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32360546"/>
                  </a:ext>
                </a:extLst>
              </a:tr>
              <a:tr h="578829">
                <a:tc>
                  <a:txBody>
                    <a:bodyPr/>
                    <a:lstStyle/>
                    <a:p>
                      <a:pPr algn="ctr" fontAlgn="b"/>
                      <a:r>
                        <a:rPr lang="th-TH" sz="2000" b="0" i="0" u="none" strike="noStrike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36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นครปฐม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6C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     13,325,465.00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E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2000" b="0" i="0" u="none" strike="noStrike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        886,487.00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2000" b="0" i="0" u="none" strike="noStrike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          800,000.00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2000" b="0" i="0" u="none" strike="noStrike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       9,305,500.00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        10,991,987.00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82.49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47242857"/>
                  </a:ext>
                </a:extLst>
              </a:tr>
              <a:tr h="578829">
                <a:tc>
                  <a:txBody>
                    <a:bodyPr/>
                    <a:lstStyle/>
                    <a:p>
                      <a:pPr algn="ctr" fontAlgn="b"/>
                      <a:r>
                        <a:rPr lang="th-TH" sz="2000" b="0" i="0" u="none" strike="noStrike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37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2000" b="0" i="0" u="none" strike="noStrike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หนองคาย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6C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    16,107,655.00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E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2000" b="0" i="0" u="none" strike="noStrike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          810,344.12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2000" b="0" i="0" u="none" strike="noStrike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          520,000.00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2000" b="0" i="0" u="none" strike="noStrike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      11,925,000.00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         13,255,344.12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82.29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90595554"/>
                  </a:ext>
                </a:extLst>
              </a:tr>
              <a:tr h="578829">
                <a:tc>
                  <a:txBody>
                    <a:bodyPr/>
                    <a:lstStyle/>
                    <a:p>
                      <a:pPr algn="ctr" fontAlgn="b"/>
                      <a:r>
                        <a:rPr lang="th-TH" sz="2000" b="0" i="0" u="none" strike="noStrike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38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เพชรบูรณ์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6C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    19,001,465.00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E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2000" b="0" i="0" u="none" strike="noStrike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       1,233,181.00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2000" b="0" i="0" u="none" strike="noStrike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        1,100,000.00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2000" b="0" i="0" u="none" strike="noStrike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       13,195,385.00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        15,528,566.00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81.72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27516051"/>
                  </a:ext>
                </a:extLst>
              </a:tr>
              <a:tr h="578829">
                <a:tc>
                  <a:txBody>
                    <a:bodyPr/>
                    <a:lstStyle/>
                    <a:p>
                      <a:pPr algn="ctr" fontAlgn="b"/>
                      <a:r>
                        <a:rPr lang="th-TH" sz="2000" b="0" i="0" u="none" strike="noStrike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39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2000" b="0" i="0" u="none" strike="noStrike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สระบุรี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6C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     16,936,215.00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E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2000" b="0" i="0" u="none" strike="noStrike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      1,275,595.50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2000" b="0" i="0" u="none" strike="noStrike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          900,000.00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       11,617,600.00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2000" b="0" i="0" u="none" strike="noStrike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         13,793,195.50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81.44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64650204"/>
                  </a:ext>
                </a:extLst>
              </a:tr>
              <a:tr h="578829">
                <a:tc>
                  <a:txBody>
                    <a:bodyPr/>
                    <a:lstStyle/>
                    <a:p>
                      <a:pPr algn="ctr" fontAlgn="b"/>
                      <a:r>
                        <a:rPr lang="th-TH" sz="2000" b="0" i="0" u="none" strike="noStrike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40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ระนอง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6C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       8,415,255.00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E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2000" b="0" i="0" u="none" strike="noStrike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        466,756.00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2000" b="0" i="0" u="none" strike="noStrike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             80,100.00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2000" b="0" i="0" u="none" strike="noStrike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         6,221,201.00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         6,768,057.00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80.43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03960448"/>
                  </a:ext>
                </a:extLst>
              </a:tr>
            </a:tbl>
          </a:graphicData>
        </a:graphic>
      </p:graphicFrame>
      <p:sp>
        <p:nvSpPr>
          <p:cNvPr id="9" name="กล่องข้อความ 8">
            <a:extLst>
              <a:ext uri="{FF2B5EF4-FFF2-40B4-BE49-F238E27FC236}">
                <a16:creationId xmlns:a16="http://schemas.microsoft.com/office/drawing/2014/main" id="{B7954549-28C7-4222-884A-59CAF3C341D7}"/>
              </a:ext>
            </a:extLst>
          </p:cNvPr>
          <p:cNvSpPr txBox="1"/>
          <p:nvPr/>
        </p:nvSpPr>
        <p:spPr>
          <a:xfrm>
            <a:off x="1209175" y="252663"/>
            <a:ext cx="893344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700" b="1" dirty="0">
                <a:solidFill>
                  <a:schemeClr val="bg1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การจัดสรรงบประมาณกองทุนพัฒนาบทบาทสตรี </a:t>
            </a:r>
            <a:br>
              <a:rPr lang="th-TH" sz="2700" b="1" dirty="0">
                <a:solidFill>
                  <a:schemeClr val="bg1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</a:br>
            <a:r>
              <a:rPr lang="th-TH" sz="2700" b="1" dirty="0">
                <a:solidFill>
                  <a:schemeClr val="bg1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ประจำปีงบประมาณ </a:t>
            </a:r>
            <a:r>
              <a:rPr lang="th-TH" sz="2700" b="1" dirty="0">
                <a:solidFill>
                  <a:schemeClr val="bg1"/>
                </a:solidFill>
                <a:latin typeface="Chulabhorn Likit Text Light๙" panose="00000400000000000000" pitchFamily="2" charset="-34"/>
                <a:ea typeface="Times New Roman" panose="02020603050405020304" pitchFamily="18" charset="0"/>
                <a:cs typeface="Chulabhorn Likit Text Light๙" panose="00000400000000000000" pitchFamily="2" charset="-34"/>
              </a:rPr>
              <a:t>พ.ศ.</a:t>
            </a:r>
            <a:r>
              <a:rPr lang="th-TH" sz="2700" b="1" dirty="0">
                <a:solidFill>
                  <a:schemeClr val="bg1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 2567  (ส่วนภูมิภาค) (ต่อ)</a:t>
            </a:r>
            <a:endParaRPr lang="th-TH" sz="2700" dirty="0">
              <a:solidFill>
                <a:schemeClr val="bg1"/>
              </a:solidFill>
            </a:endParaRPr>
          </a:p>
        </p:txBody>
      </p:sp>
      <p:sp>
        <p:nvSpPr>
          <p:cNvPr id="27" name="Freeform 11"/>
          <p:cNvSpPr/>
          <p:nvPr/>
        </p:nvSpPr>
        <p:spPr>
          <a:xfrm>
            <a:off x="38099" y="-190499"/>
            <a:ext cx="3960000" cy="1080000"/>
          </a:xfrm>
          <a:custGeom>
            <a:avLst/>
            <a:gdLst/>
            <a:ahLst/>
            <a:cxnLst/>
            <a:rect l="l" t="t" r="r" b="b"/>
            <a:pathLst>
              <a:path w="5172936" h="1343249">
                <a:moveTo>
                  <a:pt x="0" y="0"/>
                </a:moveTo>
                <a:lnTo>
                  <a:pt x="5172936" y="0"/>
                </a:lnTo>
                <a:lnTo>
                  <a:pt x="5172936" y="1343249"/>
                </a:lnTo>
                <a:lnTo>
                  <a:pt x="0" y="134324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23" name="กล่องข้อความ 8">
            <a:extLst>
              <a:ext uri="{FF2B5EF4-FFF2-40B4-BE49-F238E27FC236}">
                <a16:creationId xmlns:a16="http://schemas.microsoft.com/office/drawing/2014/main" id="{B7954549-28C7-4222-884A-59CAF3C341D7}"/>
              </a:ext>
            </a:extLst>
          </p:cNvPr>
          <p:cNvSpPr txBox="1"/>
          <p:nvPr/>
        </p:nvSpPr>
        <p:spPr>
          <a:xfrm>
            <a:off x="1603186" y="531793"/>
            <a:ext cx="159943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800" b="1" dirty="0">
                <a:solidFill>
                  <a:srgbClr val="002060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ผลการเบิกจ่ายแต่ละจังหวัดประจำปีงบประมาณ </a:t>
            </a:r>
            <a:r>
              <a:rPr lang="th-TH" sz="2800" b="1" dirty="0">
                <a:solidFill>
                  <a:srgbClr val="002060"/>
                </a:solidFill>
                <a:latin typeface="Chulabhorn Likit Text Light๙" panose="00000400000000000000" pitchFamily="2" charset="-34"/>
                <a:ea typeface="Times New Roman" panose="02020603050405020304" pitchFamily="18" charset="0"/>
                <a:cs typeface="Chulabhorn Likit Text Light๙" panose="00000400000000000000" pitchFamily="2" charset="-34"/>
              </a:rPr>
              <a:t>พ.ศ.</a:t>
            </a:r>
            <a:r>
              <a:rPr lang="th-TH" sz="2800" b="1" dirty="0">
                <a:solidFill>
                  <a:srgbClr val="002060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 2567 (ส่วนภูมิภาค)</a:t>
            </a:r>
          </a:p>
          <a:p>
            <a:pPr algn="ctr"/>
            <a:r>
              <a:rPr lang="th-TH" sz="2800" b="1" dirty="0">
                <a:solidFill>
                  <a:srgbClr val="002060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(ข้อมูล ณ วันที่ 10 เมษายน 2567) ต่อ</a:t>
            </a:r>
            <a:endParaRPr lang="th-TH" sz="2800" dirty="0">
              <a:solidFill>
                <a:srgbClr val="002060"/>
              </a:solidFill>
              <a:latin typeface="Chulabhorn Likit Text Light๙" panose="00000400000000000000" pitchFamily="2" charset="-34"/>
              <a:cs typeface="Chulabhorn Likit Text Light๙" panose="00000400000000000000" pitchFamily="2" charset="-34"/>
            </a:endParaRPr>
          </a:p>
        </p:txBody>
      </p:sp>
      <p:sp>
        <p:nvSpPr>
          <p:cNvPr id="2" name="Freeform 2">
            <a:extLst>
              <a:ext uri="{FF2B5EF4-FFF2-40B4-BE49-F238E27FC236}">
                <a16:creationId xmlns:a16="http://schemas.microsoft.com/office/drawing/2014/main" id="{3F7912A9-4729-D25E-7012-F7376A3694A3}"/>
              </a:ext>
            </a:extLst>
          </p:cNvPr>
          <p:cNvSpPr/>
          <p:nvPr/>
        </p:nvSpPr>
        <p:spPr>
          <a:xfrm>
            <a:off x="-322135" y="9635249"/>
            <a:ext cx="19404854" cy="1451851"/>
          </a:xfrm>
          <a:custGeom>
            <a:avLst/>
            <a:gdLst/>
            <a:ahLst/>
            <a:cxnLst/>
            <a:rect l="l" t="t" r="r" b="b"/>
            <a:pathLst>
              <a:path w="19404854" h="9702427">
                <a:moveTo>
                  <a:pt x="0" y="0"/>
                </a:moveTo>
                <a:lnTo>
                  <a:pt x="19404855" y="0"/>
                </a:lnTo>
                <a:lnTo>
                  <a:pt x="19404855" y="9702428"/>
                </a:lnTo>
                <a:lnTo>
                  <a:pt x="0" y="970242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 b="-568280"/>
            </a:stretch>
          </a:blipFill>
        </p:spPr>
      </p:sp>
      <p:sp>
        <p:nvSpPr>
          <p:cNvPr id="3" name="Freeform 5">
            <a:extLst>
              <a:ext uri="{FF2B5EF4-FFF2-40B4-BE49-F238E27FC236}">
                <a16:creationId xmlns:a16="http://schemas.microsoft.com/office/drawing/2014/main" id="{8E456B88-5005-9930-C485-0D8FD0471517}"/>
              </a:ext>
            </a:extLst>
          </p:cNvPr>
          <p:cNvSpPr/>
          <p:nvPr/>
        </p:nvSpPr>
        <p:spPr>
          <a:xfrm>
            <a:off x="17183859" y="9649284"/>
            <a:ext cx="352548" cy="352548"/>
          </a:xfrm>
          <a:custGeom>
            <a:avLst/>
            <a:gdLst/>
            <a:ahLst/>
            <a:cxnLst/>
            <a:rect l="l" t="t" r="r" b="b"/>
            <a:pathLst>
              <a:path w="352548" h="352548">
                <a:moveTo>
                  <a:pt x="0" y="0"/>
                </a:moveTo>
                <a:lnTo>
                  <a:pt x="352547" y="0"/>
                </a:lnTo>
                <a:lnTo>
                  <a:pt x="352547" y="352548"/>
                </a:lnTo>
                <a:lnTo>
                  <a:pt x="0" y="35254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47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6">
            <a:extLst>
              <a:ext uri="{FF2B5EF4-FFF2-40B4-BE49-F238E27FC236}">
                <a16:creationId xmlns:a16="http://schemas.microsoft.com/office/drawing/2014/main" id="{2495CA1D-D530-EE60-065F-2BEA75C54FF1}"/>
              </a:ext>
            </a:extLst>
          </p:cNvPr>
          <p:cNvSpPr/>
          <p:nvPr/>
        </p:nvSpPr>
        <p:spPr>
          <a:xfrm>
            <a:off x="16855283" y="9924104"/>
            <a:ext cx="270304" cy="270304"/>
          </a:xfrm>
          <a:custGeom>
            <a:avLst/>
            <a:gdLst/>
            <a:ahLst/>
            <a:cxnLst/>
            <a:rect l="l" t="t" r="r" b="b"/>
            <a:pathLst>
              <a:path w="270304" h="270304">
                <a:moveTo>
                  <a:pt x="0" y="0"/>
                </a:moveTo>
                <a:lnTo>
                  <a:pt x="270304" y="0"/>
                </a:lnTo>
                <a:lnTo>
                  <a:pt x="270304" y="270304"/>
                </a:lnTo>
                <a:lnTo>
                  <a:pt x="0" y="27030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55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7">
            <a:extLst>
              <a:ext uri="{FF2B5EF4-FFF2-40B4-BE49-F238E27FC236}">
                <a16:creationId xmlns:a16="http://schemas.microsoft.com/office/drawing/2014/main" id="{37480B92-5381-9A27-C79E-084F816AE991}"/>
              </a:ext>
            </a:extLst>
          </p:cNvPr>
          <p:cNvSpPr/>
          <p:nvPr/>
        </p:nvSpPr>
        <p:spPr>
          <a:xfrm>
            <a:off x="0" y="9641564"/>
            <a:ext cx="625082" cy="625082"/>
          </a:xfrm>
          <a:custGeom>
            <a:avLst/>
            <a:gdLst/>
            <a:ahLst/>
            <a:cxnLst/>
            <a:rect l="l" t="t" r="r" b="b"/>
            <a:pathLst>
              <a:path w="625082" h="625082">
                <a:moveTo>
                  <a:pt x="0" y="0"/>
                </a:moveTo>
                <a:lnTo>
                  <a:pt x="625082" y="0"/>
                </a:lnTo>
                <a:lnTo>
                  <a:pt x="625082" y="625082"/>
                </a:lnTo>
                <a:lnTo>
                  <a:pt x="0" y="62508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8">
            <a:extLst>
              <a:ext uri="{FF2B5EF4-FFF2-40B4-BE49-F238E27FC236}">
                <a16:creationId xmlns:a16="http://schemas.microsoft.com/office/drawing/2014/main" id="{77609CC3-13FA-DAE4-9517-98FEB0AF7B0E}"/>
              </a:ext>
            </a:extLst>
          </p:cNvPr>
          <p:cNvSpPr/>
          <p:nvPr/>
        </p:nvSpPr>
        <p:spPr>
          <a:xfrm>
            <a:off x="660458" y="9631111"/>
            <a:ext cx="294691" cy="294691"/>
          </a:xfrm>
          <a:custGeom>
            <a:avLst/>
            <a:gdLst/>
            <a:ahLst/>
            <a:cxnLst/>
            <a:rect l="l" t="t" r="r" b="b"/>
            <a:pathLst>
              <a:path w="294691" h="294691">
                <a:moveTo>
                  <a:pt x="0" y="0"/>
                </a:moveTo>
                <a:lnTo>
                  <a:pt x="294691" y="0"/>
                </a:lnTo>
                <a:lnTo>
                  <a:pt x="294691" y="294691"/>
                </a:lnTo>
                <a:lnTo>
                  <a:pt x="0" y="29469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9">
            <a:extLst>
              <a:ext uri="{FF2B5EF4-FFF2-40B4-BE49-F238E27FC236}">
                <a16:creationId xmlns:a16="http://schemas.microsoft.com/office/drawing/2014/main" id="{753C684D-1D6D-A8AC-3301-D07D93D3E90E}"/>
              </a:ext>
            </a:extLst>
          </p:cNvPr>
          <p:cNvSpPr/>
          <p:nvPr/>
        </p:nvSpPr>
        <p:spPr>
          <a:xfrm rot="834738">
            <a:off x="4269232" y="9833364"/>
            <a:ext cx="298411" cy="298411"/>
          </a:xfrm>
          <a:custGeom>
            <a:avLst/>
            <a:gdLst/>
            <a:ahLst/>
            <a:cxnLst/>
            <a:rect l="l" t="t" r="r" b="b"/>
            <a:pathLst>
              <a:path w="298411" h="298411">
                <a:moveTo>
                  <a:pt x="0" y="0"/>
                </a:moveTo>
                <a:lnTo>
                  <a:pt x="298410" y="0"/>
                </a:lnTo>
                <a:lnTo>
                  <a:pt x="298410" y="298410"/>
                </a:lnTo>
                <a:lnTo>
                  <a:pt x="0" y="29841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56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10">
            <a:extLst>
              <a:ext uri="{FF2B5EF4-FFF2-40B4-BE49-F238E27FC236}">
                <a16:creationId xmlns:a16="http://schemas.microsoft.com/office/drawing/2014/main" id="{0D34E3FE-7043-E7B8-C0EB-8D5BAC1EAF99}"/>
              </a:ext>
            </a:extLst>
          </p:cNvPr>
          <p:cNvSpPr txBox="1"/>
          <p:nvPr/>
        </p:nvSpPr>
        <p:spPr>
          <a:xfrm>
            <a:off x="5418052" y="9897227"/>
            <a:ext cx="13784348" cy="428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679"/>
              </a:lnSpc>
            </a:pPr>
            <a:r>
              <a:rPr lang="en-US" sz="1600" dirty="0" err="1">
                <a:solidFill>
                  <a:schemeClr val="bg1"/>
                </a:solidFill>
                <a:latin typeface="Chulabhorn Likit Text Light" panose="00000400000000000000" pitchFamily="2" charset="-34"/>
                <a:cs typeface="Chulabhorn Likit Text Light" panose="00000400000000000000" pitchFamily="2" charset="-34"/>
              </a:rPr>
              <a:t>เศรษฐกิจฐานรากมั่นคง</a:t>
            </a:r>
            <a:r>
              <a:rPr lang="en-US" sz="1600" dirty="0">
                <a:solidFill>
                  <a:schemeClr val="bg1"/>
                </a:solidFill>
                <a:latin typeface="Chulabhorn Likit Text Light" panose="00000400000000000000" pitchFamily="2" charset="-34"/>
                <a:cs typeface="Chulabhorn Likit Text Light" panose="00000400000000000000" pitchFamily="2" charset="-34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Chulabhorn Likit Text Light" panose="00000400000000000000" pitchFamily="2" charset="-34"/>
                <a:cs typeface="Chulabhorn Likit Text Light" panose="00000400000000000000" pitchFamily="2" charset="-34"/>
              </a:rPr>
              <a:t>ชุมชนเข้มแข็งอย่างยั่งยืน</a:t>
            </a:r>
            <a:r>
              <a:rPr lang="en-US" sz="1600" dirty="0">
                <a:solidFill>
                  <a:schemeClr val="bg1"/>
                </a:solidFill>
                <a:latin typeface="Chulabhorn Likit Text Light" panose="00000400000000000000" pitchFamily="2" charset="-34"/>
                <a:cs typeface="Chulabhorn Likit Text Light" panose="00000400000000000000" pitchFamily="2" charset="-34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Chulabhorn Likit Text Light" panose="00000400000000000000" pitchFamily="2" charset="-34"/>
                <a:cs typeface="Chulabhorn Likit Text Light" panose="00000400000000000000" pitchFamily="2" charset="-34"/>
              </a:rPr>
              <a:t>ด้วยหลักปรัชญาของเศรษฐกิจพอเพียง</a:t>
            </a:r>
            <a:r>
              <a:rPr lang="en-US" sz="1600" dirty="0">
                <a:solidFill>
                  <a:schemeClr val="bg1"/>
                </a:solidFill>
                <a:latin typeface="Chulabhorn Likit Text Light" panose="00000400000000000000" pitchFamily="2" charset="-34"/>
                <a:cs typeface="Chulabhorn Likit Text Light" panose="00000400000000000000" pitchFamily="2" charset="-34"/>
              </a:rPr>
              <a:t> </a:t>
            </a:r>
          </a:p>
          <a:p>
            <a:pPr>
              <a:lnSpc>
                <a:spcPts val="1679"/>
              </a:lnSpc>
            </a:pPr>
            <a:endParaRPr lang="en-US" sz="1400" spc="253" dirty="0">
              <a:solidFill>
                <a:srgbClr val="EA9F1B"/>
              </a:solidFill>
              <a:cs typeface="Opun Mai Bold"/>
            </a:endParaRPr>
          </a:p>
        </p:txBody>
      </p:sp>
      <p:sp>
        <p:nvSpPr>
          <p:cNvPr id="11" name="Freeform 12">
            <a:extLst>
              <a:ext uri="{FF2B5EF4-FFF2-40B4-BE49-F238E27FC236}">
                <a16:creationId xmlns:a16="http://schemas.microsoft.com/office/drawing/2014/main" id="{C3995304-4700-4D2C-EB50-1CC8012EFE6B}"/>
              </a:ext>
            </a:extLst>
          </p:cNvPr>
          <p:cNvSpPr/>
          <p:nvPr/>
        </p:nvSpPr>
        <p:spPr>
          <a:xfrm rot="2055878">
            <a:off x="9189152" y="9608252"/>
            <a:ext cx="231865" cy="231865"/>
          </a:xfrm>
          <a:custGeom>
            <a:avLst/>
            <a:gdLst/>
            <a:ahLst/>
            <a:cxnLst/>
            <a:rect l="l" t="t" r="r" b="b"/>
            <a:pathLst>
              <a:path w="231865" h="231865">
                <a:moveTo>
                  <a:pt x="0" y="0"/>
                </a:moveTo>
                <a:lnTo>
                  <a:pt x="231865" y="0"/>
                </a:lnTo>
                <a:lnTo>
                  <a:pt x="231865" y="231865"/>
                </a:lnTo>
                <a:lnTo>
                  <a:pt x="0" y="23186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56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3">
            <a:extLst>
              <a:ext uri="{FF2B5EF4-FFF2-40B4-BE49-F238E27FC236}">
                <a16:creationId xmlns:a16="http://schemas.microsoft.com/office/drawing/2014/main" id="{92D5714F-B63C-1FA5-B009-0F4FB66F2DDA}"/>
              </a:ext>
            </a:extLst>
          </p:cNvPr>
          <p:cNvSpPr/>
          <p:nvPr/>
        </p:nvSpPr>
        <p:spPr>
          <a:xfrm rot="-3152338">
            <a:off x="13217140" y="9859751"/>
            <a:ext cx="290824" cy="290824"/>
          </a:xfrm>
          <a:custGeom>
            <a:avLst/>
            <a:gdLst/>
            <a:ahLst/>
            <a:cxnLst/>
            <a:rect l="l" t="t" r="r" b="b"/>
            <a:pathLst>
              <a:path w="290824" h="290824">
                <a:moveTo>
                  <a:pt x="0" y="0"/>
                </a:moveTo>
                <a:lnTo>
                  <a:pt x="290824" y="0"/>
                </a:lnTo>
                <a:lnTo>
                  <a:pt x="290824" y="290824"/>
                </a:lnTo>
                <a:lnTo>
                  <a:pt x="0" y="29082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56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4">
            <a:extLst>
              <a:ext uri="{FF2B5EF4-FFF2-40B4-BE49-F238E27FC236}">
                <a16:creationId xmlns:a16="http://schemas.microsoft.com/office/drawing/2014/main" id="{D2470754-9AFE-C5CE-4DD3-39FF440F452C}"/>
              </a:ext>
            </a:extLst>
          </p:cNvPr>
          <p:cNvSpPr/>
          <p:nvPr/>
        </p:nvSpPr>
        <p:spPr>
          <a:xfrm>
            <a:off x="16577689" y="9762124"/>
            <a:ext cx="220444" cy="220444"/>
          </a:xfrm>
          <a:custGeom>
            <a:avLst/>
            <a:gdLst/>
            <a:ahLst/>
            <a:cxnLst/>
            <a:rect l="l" t="t" r="r" b="b"/>
            <a:pathLst>
              <a:path w="220444" h="220444">
                <a:moveTo>
                  <a:pt x="0" y="0"/>
                </a:moveTo>
                <a:lnTo>
                  <a:pt x="220444" y="0"/>
                </a:lnTo>
                <a:lnTo>
                  <a:pt x="220444" y="220445"/>
                </a:lnTo>
                <a:lnTo>
                  <a:pt x="0" y="22044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65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5">
            <a:extLst>
              <a:ext uri="{FF2B5EF4-FFF2-40B4-BE49-F238E27FC236}">
                <a16:creationId xmlns:a16="http://schemas.microsoft.com/office/drawing/2014/main" id="{60B18591-640F-ADC1-BDD2-89002A924E10}"/>
              </a:ext>
            </a:extLst>
          </p:cNvPr>
          <p:cNvSpPr/>
          <p:nvPr/>
        </p:nvSpPr>
        <p:spPr>
          <a:xfrm>
            <a:off x="836293" y="9842337"/>
            <a:ext cx="384815" cy="384815"/>
          </a:xfrm>
          <a:custGeom>
            <a:avLst/>
            <a:gdLst/>
            <a:ahLst/>
            <a:cxnLst/>
            <a:rect l="l" t="t" r="r" b="b"/>
            <a:pathLst>
              <a:path w="384815" h="384815">
                <a:moveTo>
                  <a:pt x="0" y="0"/>
                </a:moveTo>
                <a:lnTo>
                  <a:pt x="384814" y="0"/>
                </a:lnTo>
                <a:lnTo>
                  <a:pt x="384814" y="384814"/>
                </a:lnTo>
                <a:lnTo>
                  <a:pt x="0" y="3848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6">
            <a:extLst>
              <a:ext uri="{FF2B5EF4-FFF2-40B4-BE49-F238E27FC236}">
                <a16:creationId xmlns:a16="http://schemas.microsoft.com/office/drawing/2014/main" id="{D39CE8FB-E3C9-F11F-8F37-7C72E986C77E}"/>
              </a:ext>
            </a:extLst>
          </p:cNvPr>
          <p:cNvSpPr/>
          <p:nvPr/>
        </p:nvSpPr>
        <p:spPr>
          <a:xfrm>
            <a:off x="1292338" y="9656538"/>
            <a:ext cx="225180" cy="225180"/>
          </a:xfrm>
          <a:custGeom>
            <a:avLst/>
            <a:gdLst/>
            <a:ahLst/>
            <a:cxnLst/>
            <a:rect l="l" t="t" r="r" b="b"/>
            <a:pathLst>
              <a:path w="225180" h="225180">
                <a:moveTo>
                  <a:pt x="0" y="0"/>
                </a:moveTo>
                <a:lnTo>
                  <a:pt x="225180" y="0"/>
                </a:lnTo>
                <a:lnTo>
                  <a:pt x="225180" y="225180"/>
                </a:lnTo>
                <a:lnTo>
                  <a:pt x="0" y="22518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6" name="TextBox 17">
            <a:extLst>
              <a:ext uri="{FF2B5EF4-FFF2-40B4-BE49-F238E27FC236}">
                <a16:creationId xmlns:a16="http://schemas.microsoft.com/office/drawing/2014/main" id="{FBC5F1B9-3D60-5855-B6DD-D8666B0FB786}"/>
              </a:ext>
            </a:extLst>
          </p:cNvPr>
          <p:cNvSpPr txBox="1"/>
          <p:nvPr/>
        </p:nvSpPr>
        <p:spPr>
          <a:xfrm>
            <a:off x="17597490" y="9872947"/>
            <a:ext cx="614310" cy="1981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1547"/>
              </a:lnSpc>
            </a:pPr>
            <a:r>
              <a:rPr lang="en-US" sz="1400" b="1" dirty="0" err="1">
                <a:solidFill>
                  <a:srgbClr val="FCA904"/>
                </a:solidFill>
                <a:latin typeface="Chulabhorn Likit Text Light" panose="00000400000000000000" pitchFamily="2" charset="-34"/>
                <a:cs typeface="Chulabhorn Likit Text Light" panose="00000400000000000000" pitchFamily="2" charset="-34"/>
              </a:rPr>
              <a:t>หน้าที่</a:t>
            </a:r>
            <a:r>
              <a:rPr lang="en-US" sz="1400" b="1" dirty="0">
                <a:solidFill>
                  <a:srgbClr val="FCA904"/>
                </a:solidFill>
                <a:latin typeface="Chulabhorn Likit Text Light" panose="00000400000000000000" pitchFamily="2" charset="-34"/>
                <a:cs typeface="Chulabhorn Likit Text Light" panose="00000400000000000000" pitchFamily="2" charset="-34"/>
              </a:rPr>
              <a:t> 8</a:t>
            </a:r>
          </a:p>
        </p:txBody>
      </p:sp>
      <p:sp>
        <p:nvSpPr>
          <p:cNvPr id="17" name="Freeform 13">
            <a:extLst>
              <a:ext uri="{FF2B5EF4-FFF2-40B4-BE49-F238E27FC236}">
                <a16:creationId xmlns:a16="http://schemas.microsoft.com/office/drawing/2014/main" id="{929D1539-7558-F2C8-631B-E3AEF20510F8}"/>
              </a:ext>
            </a:extLst>
          </p:cNvPr>
          <p:cNvSpPr/>
          <p:nvPr/>
        </p:nvSpPr>
        <p:spPr>
          <a:xfrm rot="-3152338">
            <a:off x="14453176" y="10443033"/>
            <a:ext cx="268702" cy="262072"/>
          </a:xfrm>
          <a:custGeom>
            <a:avLst/>
            <a:gdLst/>
            <a:ahLst/>
            <a:cxnLst/>
            <a:rect l="l" t="t" r="r" b="b"/>
            <a:pathLst>
              <a:path w="290824" h="290824">
                <a:moveTo>
                  <a:pt x="0" y="0"/>
                </a:moveTo>
                <a:lnTo>
                  <a:pt x="290824" y="0"/>
                </a:lnTo>
                <a:lnTo>
                  <a:pt x="290824" y="290824"/>
                </a:lnTo>
                <a:lnTo>
                  <a:pt x="0" y="29082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56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3">
            <a:extLst>
              <a:ext uri="{FF2B5EF4-FFF2-40B4-BE49-F238E27FC236}">
                <a16:creationId xmlns:a16="http://schemas.microsoft.com/office/drawing/2014/main" id="{7F29D27C-9312-7401-B608-468D0A75AAFA}"/>
              </a:ext>
            </a:extLst>
          </p:cNvPr>
          <p:cNvSpPr/>
          <p:nvPr/>
        </p:nvSpPr>
        <p:spPr>
          <a:xfrm rot="-3152338">
            <a:off x="15430156" y="9952535"/>
            <a:ext cx="268702" cy="262072"/>
          </a:xfrm>
          <a:custGeom>
            <a:avLst/>
            <a:gdLst/>
            <a:ahLst/>
            <a:cxnLst/>
            <a:rect l="l" t="t" r="r" b="b"/>
            <a:pathLst>
              <a:path w="290824" h="290824">
                <a:moveTo>
                  <a:pt x="0" y="0"/>
                </a:moveTo>
                <a:lnTo>
                  <a:pt x="290824" y="0"/>
                </a:lnTo>
                <a:lnTo>
                  <a:pt x="290824" y="290824"/>
                </a:lnTo>
                <a:lnTo>
                  <a:pt x="0" y="29082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56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454351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ตาราง 10">
            <a:extLst>
              <a:ext uri="{FF2B5EF4-FFF2-40B4-BE49-F238E27FC236}">
                <a16:creationId xmlns:a16="http://schemas.microsoft.com/office/drawing/2014/main" id="{7C8DD1A9-DFE4-4CBC-BDBF-CAB00621CA3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06141945"/>
              </p:ext>
            </p:extLst>
          </p:nvPr>
        </p:nvGraphicFramePr>
        <p:xfrm>
          <a:off x="717698" y="1752425"/>
          <a:ext cx="16882251" cy="7205319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740189">
                  <a:extLst>
                    <a:ext uri="{9D8B030D-6E8A-4147-A177-3AD203B41FA5}">
                      <a16:colId xmlns:a16="http://schemas.microsoft.com/office/drawing/2014/main" val="11784200"/>
                    </a:ext>
                  </a:extLst>
                </a:gridCol>
                <a:gridCol w="1894913">
                  <a:extLst>
                    <a:ext uri="{9D8B030D-6E8A-4147-A177-3AD203B41FA5}">
                      <a16:colId xmlns:a16="http://schemas.microsoft.com/office/drawing/2014/main" val="3453801504"/>
                    </a:ext>
                  </a:extLst>
                </a:gridCol>
                <a:gridCol w="2098014">
                  <a:extLst>
                    <a:ext uri="{9D8B030D-6E8A-4147-A177-3AD203B41FA5}">
                      <a16:colId xmlns:a16="http://schemas.microsoft.com/office/drawing/2014/main" val="3833956075"/>
                    </a:ext>
                  </a:extLst>
                </a:gridCol>
                <a:gridCol w="2106450">
                  <a:extLst>
                    <a:ext uri="{9D8B030D-6E8A-4147-A177-3AD203B41FA5}">
                      <a16:colId xmlns:a16="http://schemas.microsoft.com/office/drawing/2014/main" val="322551674"/>
                    </a:ext>
                  </a:extLst>
                </a:gridCol>
                <a:gridCol w="2397474">
                  <a:extLst>
                    <a:ext uri="{9D8B030D-6E8A-4147-A177-3AD203B41FA5}">
                      <a16:colId xmlns:a16="http://schemas.microsoft.com/office/drawing/2014/main" val="3637026804"/>
                    </a:ext>
                  </a:extLst>
                </a:gridCol>
                <a:gridCol w="2633063">
                  <a:extLst>
                    <a:ext uri="{9D8B030D-6E8A-4147-A177-3AD203B41FA5}">
                      <a16:colId xmlns:a16="http://schemas.microsoft.com/office/drawing/2014/main" val="3741868094"/>
                    </a:ext>
                  </a:extLst>
                </a:gridCol>
                <a:gridCol w="2506074">
                  <a:extLst>
                    <a:ext uri="{9D8B030D-6E8A-4147-A177-3AD203B41FA5}">
                      <a16:colId xmlns:a16="http://schemas.microsoft.com/office/drawing/2014/main" val="3477064932"/>
                    </a:ext>
                  </a:extLst>
                </a:gridCol>
                <a:gridCol w="2506074">
                  <a:extLst>
                    <a:ext uri="{9D8B030D-6E8A-4147-A177-3AD203B41FA5}">
                      <a16:colId xmlns:a16="http://schemas.microsoft.com/office/drawing/2014/main" val="715795054"/>
                    </a:ext>
                  </a:extLst>
                </a:gridCol>
              </a:tblGrid>
              <a:tr h="578829">
                <a:tc rowSpan="2">
                  <a:txBody>
                    <a:bodyPr/>
                    <a:lstStyle/>
                    <a:p>
                      <a:pPr algn="ctr"/>
                      <a:r>
                        <a:rPr lang="th-TH" sz="2300" b="1" kern="120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ที่</a:t>
                      </a:r>
                      <a:endParaRPr lang="th-TH" sz="2300" b="1" kern="1200" dirty="0">
                        <a:ln>
                          <a:noFill/>
                        </a:ln>
                        <a:solidFill>
                          <a:srgbClr val="002060"/>
                        </a:solidFill>
                        <a:latin typeface="Chulabhorn Likit Text Light๙" panose="00000400000000000000" pitchFamily="2" charset="-34"/>
                        <a:ea typeface="+mn-ea"/>
                        <a:cs typeface="Chulabhorn Likit Text Light๙" panose="00000400000000000000" pitchFamily="2" charset="-34"/>
                      </a:endParaRP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494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th-TH" sz="2300" b="1" kern="120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จังหวัด</a:t>
                      </a:r>
                      <a:endParaRPr lang="th-TH" sz="2300" b="1" kern="1200" dirty="0">
                        <a:ln>
                          <a:noFill/>
                        </a:ln>
                        <a:solidFill>
                          <a:srgbClr val="002060"/>
                        </a:solidFill>
                        <a:latin typeface="Chulabhorn Likit Text Light๙" panose="00000400000000000000" pitchFamily="2" charset="-34"/>
                        <a:ea typeface="+mn-ea"/>
                        <a:cs typeface="Chulabhorn Likit Text Light๙" panose="00000400000000000000" pitchFamily="2" charset="-34"/>
                      </a:endParaRP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494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th-TH" sz="2300" b="1" kern="120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งบประมาณจัดสรร (บาท)</a:t>
                      </a:r>
                      <a:endParaRPr lang="th-TH" sz="2300" b="1" kern="1200" dirty="0">
                        <a:ln>
                          <a:noFill/>
                        </a:ln>
                        <a:solidFill>
                          <a:srgbClr val="002060"/>
                        </a:solidFill>
                        <a:latin typeface="Chulabhorn Likit Text Light๙" panose="00000400000000000000" pitchFamily="2" charset="-34"/>
                        <a:ea typeface="+mn-ea"/>
                        <a:cs typeface="Chulabhorn Likit Text Light๙" panose="00000400000000000000" pitchFamily="2" charset="-34"/>
                      </a:endParaRP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494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th-TH" sz="2300" b="1" kern="120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ผลการเบิกจ่าย</a:t>
                      </a:r>
                      <a:endParaRPr lang="th-TH" sz="2300" b="1" kern="1200" dirty="0">
                        <a:ln>
                          <a:noFill/>
                        </a:ln>
                        <a:solidFill>
                          <a:srgbClr val="002060"/>
                        </a:solidFill>
                        <a:latin typeface="Chulabhorn Likit Text Light๙" panose="00000400000000000000" pitchFamily="2" charset="-34"/>
                        <a:ea typeface="+mn-ea"/>
                        <a:cs typeface="Chulabhorn Likit Text Light๙" panose="00000400000000000000" pitchFamily="2" charset="-34"/>
                      </a:endParaRPr>
                    </a:p>
                  </a:txBody>
                  <a:tcPr marL="137160" marR="137160" marT="68580" marB="6858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494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th-TH" sz="1500" b="1" kern="1200" dirty="0">
                        <a:solidFill>
                          <a:srgbClr val="002060"/>
                        </a:solidFill>
                        <a:latin typeface="Chulabhorn Likit Text Light๙" panose="00000400000000000000" pitchFamily="2" charset="-34"/>
                        <a:ea typeface="+mn-ea"/>
                        <a:cs typeface="Chulabhorn Likit Text Light๙" panose="00000400000000000000" pitchFamily="2" charset="-34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th-TH" sz="1500" b="1" kern="1200" dirty="0">
                        <a:solidFill>
                          <a:srgbClr val="002060"/>
                        </a:solidFill>
                        <a:latin typeface="Chulabhorn Likit Text Light๙" panose="00000400000000000000" pitchFamily="2" charset="-34"/>
                        <a:ea typeface="+mn-ea"/>
                        <a:cs typeface="Chulabhorn Likit Text Light๙" panose="00000400000000000000" pitchFamily="2" charset="-34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th-TH" sz="2300" b="1" kern="120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รวมผลการเบิกจ่าย (บาท)</a:t>
                      </a:r>
                      <a:endParaRPr lang="th-TH" sz="2300" b="1" kern="1200" dirty="0">
                        <a:ln>
                          <a:noFill/>
                        </a:ln>
                        <a:solidFill>
                          <a:srgbClr val="002060"/>
                        </a:solidFill>
                        <a:latin typeface="Chulabhorn Likit Text Light๙" panose="00000400000000000000" pitchFamily="2" charset="-34"/>
                        <a:ea typeface="+mn-ea"/>
                        <a:cs typeface="Chulabhorn Likit Text Light๙" panose="00000400000000000000" pitchFamily="2" charset="-34"/>
                      </a:endParaRP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494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th-TH" sz="2300" b="1" kern="120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ร้อยละผลการเบิกจ่าย</a:t>
                      </a:r>
                      <a:endParaRPr lang="th-TH" sz="2300" b="1" kern="1200" dirty="0">
                        <a:ln>
                          <a:noFill/>
                        </a:ln>
                        <a:solidFill>
                          <a:srgbClr val="002060"/>
                        </a:solidFill>
                        <a:latin typeface="Chulabhorn Likit Text Light๙" panose="00000400000000000000" pitchFamily="2" charset="-34"/>
                        <a:ea typeface="+mn-ea"/>
                        <a:cs typeface="Chulabhorn Likit Text Light๙" panose="00000400000000000000" pitchFamily="2" charset="-34"/>
                      </a:endParaRP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49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9330206"/>
                  </a:ext>
                </a:extLst>
              </a:tr>
              <a:tr h="822960">
                <a:tc vMerge="1">
                  <a:txBody>
                    <a:bodyPr/>
                    <a:lstStyle/>
                    <a:p>
                      <a:pPr algn="ctr"/>
                      <a:r>
                        <a:rPr lang="th-TH" sz="1500" b="1" kern="1200" dirty="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ที่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r>
                        <a:rPr lang="th-TH" sz="1500" b="1" kern="1200" dirty="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จังหวัด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r>
                        <a:rPr lang="th-TH" sz="1500" b="1" kern="1200" dirty="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งบประมาณจัดสรร (บาท)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300" b="1" kern="120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งบบริหาร</a:t>
                      </a:r>
                    </a:p>
                    <a:p>
                      <a:pPr algn="ctr"/>
                      <a:r>
                        <a:rPr lang="th-TH" sz="2300" b="1" kern="120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 (บาท)</a:t>
                      </a:r>
                      <a:endParaRPr lang="th-TH" sz="2300" b="1" kern="1200" dirty="0">
                        <a:ln>
                          <a:noFill/>
                        </a:ln>
                        <a:solidFill>
                          <a:srgbClr val="002060"/>
                        </a:solidFill>
                        <a:latin typeface="Chulabhorn Likit Text Light๙" panose="00000400000000000000" pitchFamily="2" charset="-34"/>
                        <a:ea typeface="+mn-ea"/>
                        <a:cs typeface="Chulabhorn Likit Text Light๙" panose="00000400000000000000" pitchFamily="2" charset="-34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49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300" b="1" kern="120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เงินอุดหนุน </a:t>
                      </a:r>
                    </a:p>
                    <a:p>
                      <a:pPr algn="ctr"/>
                      <a:r>
                        <a:rPr lang="th-TH" sz="2300" b="1" kern="120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(บาท)</a:t>
                      </a:r>
                      <a:endParaRPr lang="th-TH" sz="2300" b="1" kern="1200" dirty="0">
                        <a:ln>
                          <a:noFill/>
                        </a:ln>
                        <a:solidFill>
                          <a:srgbClr val="002060"/>
                        </a:solidFill>
                        <a:latin typeface="Chulabhorn Likit Text Light๙" panose="00000400000000000000" pitchFamily="2" charset="-34"/>
                        <a:ea typeface="+mn-ea"/>
                        <a:cs typeface="Chulabhorn Likit Text Light๙" panose="00000400000000000000" pitchFamily="2" charset="-34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49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300" b="1" kern="120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เงินทุนหมุนเวียน (บาท)</a:t>
                      </a:r>
                      <a:endParaRPr lang="th-TH" sz="2300" b="1" kern="1200" dirty="0">
                        <a:ln>
                          <a:noFill/>
                        </a:ln>
                        <a:solidFill>
                          <a:srgbClr val="002060"/>
                        </a:solidFill>
                        <a:latin typeface="Chulabhorn Likit Text Light๙" panose="00000400000000000000" pitchFamily="2" charset="-34"/>
                        <a:ea typeface="+mn-ea"/>
                        <a:cs typeface="Chulabhorn Likit Text Light๙" panose="00000400000000000000" pitchFamily="2" charset="-34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494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r>
                        <a:rPr lang="th-TH" sz="1500" b="1" kern="1200" dirty="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ภาพรวม (บาท)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32567753"/>
                  </a:ext>
                </a:extLst>
              </a:tr>
              <a:tr h="578829">
                <a:tc>
                  <a:txBody>
                    <a:bodyPr/>
                    <a:lstStyle/>
                    <a:p>
                      <a:pPr algn="ctr" fontAlgn="b"/>
                      <a:r>
                        <a:rPr lang="th-TH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41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ตราด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6C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   11,766,705.00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E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         627,486.89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2000" b="0" i="0" u="none" strike="noStrike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          500,000.00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2000" b="0" i="0" u="none" strike="noStrike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       8,290,000.00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2000" b="0" i="0" u="none" strike="noStrike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          9,417,486.89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80.04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8292296"/>
                  </a:ext>
                </a:extLst>
              </a:tr>
              <a:tr h="578829">
                <a:tc>
                  <a:txBody>
                    <a:bodyPr/>
                    <a:lstStyle/>
                    <a:p>
                      <a:pPr algn="ctr" fontAlgn="b"/>
                      <a:r>
                        <a:rPr lang="th-TH" sz="2000" b="0" i="0" u="none" strike="noStrike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42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นราธิวาส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6C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    16,793,215.00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E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     1,158,148.97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          800,000.00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2000" b="0" i="0" u="none" strike="noStrike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       11,377,050.00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2000" b="0" i="0" u="none" strike="noStrike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         13,335,198.97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79.41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04513895"/>
                  </a:ext>
                </a:extLst>
              </a:tr>
              <a:tr h="578829">
                <a:tc>
                  <a:txBody>
                    <a:bodyPr/>
                    <a:lstStyle/>
                    <a:p>
                      <a:pPr algn="ctr" fontAlgn="b"/>
                      <a:r>
                        <a:rPr lang="th-TH" sz="2000" b="0" i="0" u="none" strike="noStrike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43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พะเยา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6C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     14,108,655.00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E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        820,010.58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2000" b="0" i="0" u="none" strike="noStrike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          600,000.00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        9,775,070.00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2000" b="0" i="0" u="none" strike="noStrike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         11,195,080.58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79.35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2243350"/>
                  </a:ext>
                </a:extLst>
              </a:tr>
              <a:tr h="578829">
                <a:tc>
                  <a:txBody>
                    <a:bodyPr/>
                    <a:lstStyle/>
                    <a:p>
                      <a:pPr algn="ctr" fontAlgn="b"/>
                      <a:r>
                        <a:rPr lang="th-TH" sz="2000" b="0" i="0" u="none" strike="noStrike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44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2000" b="0" i="0" u="none" strike="noStrike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พระนครศรีอยุธยา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6C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   17,600,640.00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E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2000" b="0" i="0" u="none" strike="noStrike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      1,706,834.07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        1,100,000.00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      11,090,500.00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        13,897,334.07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78.96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67397268"/>
                  </a:ext>
                </a:extLst>
              </a:tr>
              <a:tr h="578829">
                <a:tc>
                  <a:txBody>
                    <a:bodyPr/>
                    <a:lstStyle/>
                    <a:p>
                      <a:pPr algn="ctr" fontAlgn="b"/>
                      <a:r>
                        <a:rPr lang="th-TH" sz="2000" b="0" i="0" u="none" strike="noStrike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45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ลำปาง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6C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   16,971,615.00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E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2000" b="0" i="0" u="none" strike="noStrike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      1,289,883.45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          900,000.00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2000" b="0" i="0" u="none" strike="noStrike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        11,113,474.00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        13,303,357.45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78.39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32360546"/>
                  </a:ext>
                </a:extLst>
              </a:tr>
              <a:tr h="578829">
                <a:tc>
                  <a:txBody>
                    <a:bodyPr/>
                    <a:lstStyle/>
                    <a:p>
                      <a:pPr algn="ctr" fontAlgn="b"/>
                      <a:r>
                        <a:rPr lang="th-TH" sz="2000" b="0" i="0" u="none" strike="noStrike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46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2000" b="0" i="0" u="none" strike="noStrike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เลย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6C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   14,053,190.00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E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       1,107,622.80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2000" b="0" i="0" u="none" strike="noStrike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          900,000.00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        8,872,840.00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       10,880,462.80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77.42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47242857"/>
                  </a:ext>
                </a:extLst>
              </a:tr>
              <a:tr h="578829">
                <a:tc>
                  <a:txBody>
                    <a:bodyPr/>
                    <a:lstStyle/>
                    <a:p>
                      <a:pPr algn="ctr" fontAlgn="b"/>
                      <a:r>
                        <a:rPr lang="th-TH" sz="2000" b="0" i="0" u="none" strike="noStrike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47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นครสวรรค์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6C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    18,566,565.00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E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       1,529,815.28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2000" b="0" i="0" u="none" strike="noStrike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        1,200,000.00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      11,639,900.00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         14,369,715.28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77.40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90595554"/>
                  </a:ext>
                </a:extLst>
              </a:tr>
              <a:tr h="578829">
                <a:tc>
                  <a:txBody>
                    <a:bodyPr/>
                    <a:lstStyle/>
                    <a:p>
                      <a:pPr algn="ctr" fontAlgn="b"/>
                      <a:r>
                        <a:rPr lang="th-TH" sz="2000" b="0" i="0" u="none" strike="noStrike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48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2000" b="0" i="0" u="none" strike="noStrike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มหาสารคาม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6C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    20,366,615.00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E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      1,508,790.88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2000" b="0" i="0" u="none" strike="noStrike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        1,200,000.00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2000" b="0" i="0" u="none" strike="noStrike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     12,533,000.00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         15,241,790.88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74.84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27516051"/>
                  </a:ext>
                </a:extLst>
              </a:tr>
              <a:tr h="578829">
                <a:tc>
                  <a:txBody>
                    <a:bodyPr/>
                    <a:lstStyle/>
                    <a:p>
                      <a:pPr algn="ctr" fontAlgn="b"/>
                      <a:r>
                        <a:rPr lang="th-TH" sz="2000" b="0" i="0" u="none" strike="noStrike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49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สมุทรปราการ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6C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     11,221,790.00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E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2000" b="0" i="0" u="none" strike="noStrike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          619,945.14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           945,733.00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2000" b="0" i="0" u="none" strike="noStrike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        6,737,950.00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          8,303,628.14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74.00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64650204"/>
                  </a:ext>
                </a:extLst>
              </a:tr>
              <a:tr h="578829">
                <a:tc>
                  <a:txBody>
                    <a:bodyPr/>
                    <a:lstStyle/>
                    <a:p>
                      <a:pPr algn="ctr" fontAlgn="b"/>
                      <a:r>
                        <a:rPr lang="th-TH" sz="2000" b="0" i="0" u="none" strike="noStrike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50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ลพบุรี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6C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    17,953,865.00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E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2000" b="0" i="0" u="none" strike="noStrike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          916,182.68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       1,000,000.00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2000" b="0" i="0" u="none" strike="noStrike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       11,193,920.00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          13,110,102.68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73.02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03960448"/>
                  </a:ext>
                </a:extLst>
              </a:tr>
            </a:tbl>
          </a:graphicData>
        </a:graphic>
      </p:graphicFrame>
      <p:sp>
        <p:nvSpPr>
          <p:cNvPr id="27" name="Freeform 11"/>
          <p:cNvSpPr/>
          <p:nvPr/>
        </p:nvSpPr>
        <p:spPr>
          <a:xfrm>
            <a:off x="38099" y="-190499"/>
            <a:ext cx="3960000" cy="1080000"/>
          </a:xfrm>
          <a:custGeom>
            <a:avLst/>
            <a:gdLst/>
            <a:ahLst/>
            <a:cxnLst/>
            <a:rect l="l" t="t" r="r" b="b"/>
            <a:pathLst>
              <a:path w="5172936" h="1343249">
                <a:moveTo>
                  <a:pt x="0" y="0"/>
                </a:moveTo>
                <a:lnTo>
                  <a:pt x="5172936" y="0"/>
                </a:lnTo>
                <a:lnTo>
                  <a:pt x="5172936" y="1343249"/>
                </a:lnTo>
                <a:lnTo>
                  <a:pt x="0" y="134324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22" name="กล่องข้อความ 8">
            <a:extLst>
              <a:ext uri="{FF2B5EF4-FFF2-40B4-BE49-F238E27FC236}">
                <a16:creationId xmlns:a16="http://schemas.microsoft.com/office/drawing/2014/main" id="{B7954549-28C7-4222-884A-59CAF3C341D7}"/>
              </a:ext>
            </a:extLst>
          </p:cNvPr>
          <p:cNvSpPr txBox="1"/>
          <p:nvPr/>
        </p:nvSpPr>
        <p:spPr>
          <a:xfrm>
            <a:off x="1603186" y="531793"/>
            <a:ext cx="159943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800" b="1" dirty="0">
                <a:solidFill>
                  <a:srgbClr val="002060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ผลการเบิกจ่ายแต่ละจังหวัดประจำปีงบประมาณ </a:t>
            </a:r>
            <a:r>
              <a:rPr lang="th-TH" sz="2800" b="1" dirty="0">
                <a:solidFill>
                  <a:srgbClr val="002060"/>
                </a:solidFill>
                <a:latin typeface="Chulabhorn Likit Text Light๙" panose="00000400000000000000" pitchFamily="2" charset="-34"/>
                <a:ea typeface="Times New Roman" panose="02020603050405020304" pitchFamily="18" charset="0"/>
                <a:cs typeface="Chulabhorn Likit Text Light๙" panose="00000400000000000000" pitchFamily="2" charset="-34"/>
              </a:rPr>
              <a:t>พ.ศ.</a:t>
            </a:r>
            <a:r>
              <a:rPr lang="th-TH" sz="2800" b="1" dirty="0">
                <a:solidFill>
                  <a:srgbClr val="002060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 2567 (ส่วนภูมิภาค)</a:t>
            </a:r>
          </a:p>
          <a:p>
            <a:pPr algn="ctr"/>
            <a:r>
              <a:rPr lang="th-TH" sz="2800" b="1" dirty="0">
                <a:solidFill>
                  <a:srgbClr val="002060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(ข้อมูล ณ วันที่ 10 เมษายน 2567) ต่อ</a:t>
            </a:r>
            <a:endParaRPr lang="th-TH" sz="2800" dirty="0">
              <a:solidFill>
                <a:srgbClr val="002060"/>
              </a:solidFill>
              <a:latin typeface="Chulabhorn Likit Text Light๙" panose="00000400000000000000" pitchFamily="2" charset="-34"/>
              <a:cs typeface="Chulabhorn Likit Text Light๙" panose="00000400000000000000" pitchFamily="2" charset="-34"/>
            </a:endParaRPr>
          </a:p>
        </p:txBody>
      </p:sp>
      <p:sp>
        <p:nvSpPr>
          <p:cNvPr id="2" name="Freeform 2">
            <a:extLst>
              <a:ext uri="{FF2B5EF4-FFF2-40B4-BE49-F238E27FC236}">
                <a16:creationId xmlns:a16="http://schemas.microsoft.com/office/drawing/2014/main" id="{5227AD32-28C7-FAA1-0CE6-4A291C2A8182}"/>
              </a:ext>
            </a:extLst>
          </p:cNvPr>
          <p:cNvSpPr/>
          <p:nvPr/>
        </p:nvSpPr>
        <p:spPr>
          <a:xfrm>
            <a:off x="-322135" y="9635249"/>
            <a:ext cx="19404854" cy="1451851"/>
          </a:xfrm>
          <a:custGeom>
            <a:avLst/>
            <a:gdLst/>
            <a:ahLst/>
            <a:cxnLst/>
            <a:rect l="l" t="t" r="r" b="b"/>
            <a:pathLst>
              <a:path w="19404854" h="9702427">
                <a:moveTo>
                  <a:pt x="0" y="0"/>
                </a:moveTo>
                <a:lnTo>
                  <a:pt x="19404855" y="0"/>
                </a:lnTo>
                <a:lnTo>
                  <a:pt x="19404855" y="9702428"/>
                </a:lnTo>
                <a:lnTo>
                  <a:pt x="0" y="970242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 b="-568280"/>
            </a:stretch>
          </a:blipFill>
        </p:spPr>
      </p:sp>
      <p:sp>
        <p:nvSpPr>
          <p:cNvPr id="3" name="Freeform 5">
            <a:extLst>
              <a:ext uri="{FF2B5EF4-FFF2-40B4-BE49-F238E27FC236}">
                <a16:creationId xmlns:a16="http://schemas.microsoft.com/office/drawing/2014/main" id="{A9F9B9C9-CD07-0451-37BB-EAA1CA44C85F}"/>
              </a:ext>
            </a:extLst>
          </p:cNvPr>
          <p:cNvSpPr/>
          <p:nvPr/>
        </p:nvSpPr>
        <p:spPr>
          <a:xfrm>
            <a:off x="17183859" y="9649284"/>
            <a:ext cx="352548" cy="352548"/>
          </a:xfrm>
          <a:custGeom>
            <a:avLst/>
            <a:gdLst/>
            <a:ahLst/>
            <a:cxnLst/>
            <a:rect l="l" t="t" r="r" b="b"/>
            <a:pathLst>
              <a:path w="352548" h="352548">
                <a:moveTo>
                  <a:pt x="0" y="0"/>
                </a:moveTo>
                <a:lnTo>
                  <a:pt x="352547" y="0"/>
                </a:lnTo>
                <a:lnTo>
                  <a:pt x="352547" y="352548"/>
                </a:lnTo>
                <a:lnTo>
                  <a:pt x="0" y="35254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47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6">
            <a:extLst>
              <a:ext uri="{FF2B5EF4-FFF2-40B4-BE49-F238E27FC236}">
                <a16:creationId xmlns:a16="http://schemas.microsoft.com/office/drawing/2014/main" id="{00C2631A-E29D-16A2-D259-F0324BB5AE7A}"/>
              </a:ext>
            </a:extLst>
          </p:cNvPr>
          <p:cNvSpPr/>
          <p:nvPr/>
        </p:nvSpPr>
        <p:spPr>
          <a:xfrm>
            <a:off x="16855283" y="9924104"/>
            <a:ext cx="270304" cy="270304"/>
          </a:xfrm>
          <a:custGeom>
            <a:avLst/>
            <a:gdLst/>
            <a:ahLst/>
            <a:cxnLst/>
            <a:rect l="l" t="t" r="r" b="b"/>
            <a:pathLst>
              <a:path w="270304" h="270304">
                <a:moveTo>
                  <a:pt x="0" y="0"/>
                </a:moveTo>
                <a:lnTo>
                  <a:pt x="270304" y="0"/>
                </a:lnTo>
                <a:lnTo>
                  <a:pt x="270304" y="270304"/>
                </a:lnTo>
                <a:lnTo>
                  <a:pt x="0" y="27030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55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7">
            <a:extLst>
              <a:ext uri="{FF2B5EF4-FFF2-40B4-BE49-F238E27FC236}">
                <a16:creationId xmlns:a16="http://schemas.microsoft.com/office/drawing/2014/main" id="{E52ECAFB-C83C-3051-C346-44D4E29C32A5}"/>
              </a:ext>
            </a:extLst>
          </p:cNvPr>
          <p:cNvSpPr/>
          <p:nvPr/>
        </p:nvSpPr>
        <p:spPr>
          <a:xfrm>
            <a:off x="0" y="9641564"/>
            <a:ext cx="625082" cy="625082"/>
          </a:xfrm>
          <a:custGeom>
            <a:avLst/>
            <a:gdLst/>
            <a:ahLst/>
            <a:cxnLst/>
            <a:rect l="l" t="t" r="r" b="b"/>
            <a:pathLst>
              <a:path w="625082" h="625082">
                <a:moveTo>
                  <a:pt x="0" y="0"/>
                </a:moveTo>
                <a:lnTo>
                  <a:pt x="625082" y="0"/>
                </a:lnTo>
                <a:lnTo>
                  <a:pt x="625082" y="625082"/>
                </a:lnTo>
                <a:lnTo>
                  <a:pt x="0" y="62508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8">
            <a:extLst>
              <a:ext uri="{FF2B5EF4-FFF2-40B4-BE49-F238E27FC236}">
                <a16:creationId xmlns:a16="http://schemas.microsoft.com/office/drawing/2014/main" id="{CDB5D611-47BF-77B8-06FB-E11E2E6B53ED}"/>
              </a:ext>
            </a:extLst>
          </p:cNvPr>
          <p:cNvSpPr/>
          <p:nvPr/>
        </p:nvSpPr>
        <p:spPr>
          <a:xfrm>
            <a:off x="660458" y="9631111"/>
            <a:ext cx="294691" cy="294691"/>
          </a:xfrm>
          <a:custGeom>
            <a:avLst/>
            <a:gdLst/>
            <a:ahLst/>
            <a:cxnLst/>
            <a:rect l="l" t="t" r="r" b="b"/>
            <a:pathLst>
              <a:path w="294691" h="294691">
                <a:moveTo>
                  <a:pt x="0" y="0"/>
                </a:moveTo>
                <a:lnTo>
                  <a:pt x="294691" y="0"/>
                </a:lnTo>
                <a:lnTo>
                  <a:pt x="294691" y="294691"/>
                </a:lnTo>
                <a:lnTo>
                  <a:pt x="0" y="29469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9">
            <a:extLst>
              <a:ext uri="{FF2B5EF4-FFF2-40B4-BE49-F238E27FC236}">
                <a16:creationId xmlns:a16="http://schemas.microsoft.com/office/drawing/2014/main" id="{EEE842D3-64D2-4889-DAF6-AB0545BAAB87}"/>
              </a:ext>
            </a:extLst>
          </p:cNvPr>
          <p:cNvSpPr/>
          <p:nvPr/>
        </p:nvSpPr>
        <p:spPr>
          <a:xfrm rot="834738">
            <a:off x="4269232" y="9833364"/>
            <a:ext cx="298411" cy="298411"/>
          </a:xfrm>
          <a:custGeom>
            <a:avLst/>
            <a:gdLst/>
            <a:ahLst/>
            <a:cxnLst/>
            <a:rect l="l" t="t" r="r" b="b"/>
            <a:pathLst>
              <a:path w="298411" h="298411">
                <a:moveTo>
                  <a:pt x="0" y="0"/>
                </a:moveTo>
                <a:lnTo>
                  <a:pt x="298410" y="0"/>
                </a:lnTo>
                <a:lnTo>
                  <a:pt x="298410" y="298410"/>
                </a:lnTo>
                <a:lnTo>
                  <a:pt x="0" y="29841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56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10">
            <a:extLst>
              <a:ext uri="{FF2B5EF4-FFF2-40B4-BE49-F238E27FC236}">
                <a16:creationId xmlns:a16="http://schemas.microsoft.com/office/drawing/2014/main" id="{F0C00D13-BCBD-A713-E2E4-536CAF17B545}"/>
              </a:ext>
            </a:extLst>
          </p:cNvPr>
          <p:cNvSpPr txBox="1"/>
          <p:nvPr/>
        </p:nvSpPr>
        <p:spPr>
          <a:xfrm>
            <a:off x="5418052" y="9897227"/>
            <a:ext cx="13784348" cy="428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679"/>
              </a:lnSpc>
            </a:pPr>
            <a:r>
              <a:rPr lang="en-US" sz="1600" dirty="0" err="1">
                <a:solidFill>
                  <a:schemeClr val="bg1"/>
                </a:solidFill>
                <a:latin typeface="Chulabhorn Likit Text Light" panose="00000400000000000000" pitchFamily="2" charset="-34"/>
                <a:cs typeface="Chulabhorn Likit Text Light" panose="00000400000000000000" pitchFamily="2" charset="-34"/>
              </a:rPr>
              <a:t>เศรษฐกิจฐานรากมั่นคง</a:t>
            </a:r>
            <a:r>
              <a:rPr lang="en-US" sz="1600" dirty="0">
                <a:solidFill>
                  <a:schemeClr val="bg1"/>
                </a:solidFill>
                <a:latin typeface="Chulabhorn Likit Text Light" panose="00000400000000000000" pitchFamily="2" charset="-34"/>
                <a:cs typeface="Chulabhorn Likit Text Light" panose="00000400000000000000" pitchFamily="2" charset="-34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Chulabhorn Likit Text Light" panose="00000400000000000000" pitchFamily="2" charset="-34"/>
                <a:cs typeface="Chulabhorn Likit Text Light" panose="00000400000000000000" pitchFamily="2" charset="-34"/>
              </a:rPr>
              <a:t>ชุมชนเข้มแข็งอย่างยั่งยืน</a:t>
            </a:r>
            <a:r>
              <a:rPr lang="en-US" sz="1600" dirty="0">
                <a:solidFill>
                  <a:schemeClr val="bg1"/>
                </a:solidFill>
                <a:latin typeface="Chulabhorn Likit Text Light" panose="00000400000000000000" pitchFamily="2" charset="-34"/>
                <a:cs typeface="Chulabhorn Likit Text Light" panose="00000400000000000000" pitchFamily="2" charset="-34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Chulabhorn Likit Text Light" panose="00000400000000000000" pitchFamily="2" charset="-34"/>
                <a:cs typeface="Chulabhorn Likit Text Light" panose="00000400000000000000" pitchFamily="2" charset="-34"/>
              </a:rPr>
              <a:t>ด้วยหลักปรัชญาของเศรษฐกิจพอเพียง</a:t>
            </a:r>
            <a:r>
              <a:rPr lang="en-US" sz="1600" dirty="0">
                <a:solidFill>
                  <a:schemeClr val="bg1"/>
                </a:solidFill>
                <a:latin typeface="Chulabhorn Likit Text Light" panose="00000400000000000000" pitchFamily="2" charset="-34"/>
                <a:cs typeface="Chulabhorn Likit Text Light" panose="00000400000000000000" pitchFamily="2" charset="-34"/>
              </a:rPr>
              <a:t> </a:t>
            </a:r>
          </a:p>
          <a:p>
            <a:pPr>
              <a:lnSpc>
                <a:spcPts val="1679"/>
              </a:lnSpc>
            </a:pPr>
            <a:endParaRPr lang="en-US" sz="1400" spc="253" dirty="0">
              <a:solidFill>
                <a:srgbClr val="EA9F1B"/>
              </a:solidFill>
              <a:cs typeface="Opun Mai Bold"/>
            </a:endParaRPr>
          </a:p>
        </p:txBody>
      </p:sp>
      <p:sp>
        <p:nvSpPr>
          <p:cNvPr id="9" name="Freeform 12">
            <a:extLst>
              <a:ext uri="{FF2B5EF4-FFF2-40B4-BE49-F238E27FC236}">
                <a16:creationId xmlns:a16="http://schemas.microsoft.com/office/drawing/2014/main" id="{BA78CEF0-1C11-845F-B8D8-FFBA5BE4CF13}"/>
              </a:ext>
            </a:extLst>
          </p:cNvPr>
          <p:cNvSpPr/>
          <p:nvPr/>
        </p:nvSpPr>
        <p:spPr>
          <a:xfrm rot="2055878">
            <a:off x="9189152" y="9608252"/>
            <a:ext cx="231865" cy="231865"/>
          </a:xfrm>
          <a:custGeom>
            <a:avLst/>
            <a:gdLst/>
            <a:ahLst/>
            <a:cxnLst/>
            <a:rect l="l" t="t" r="r" b="b"/>
            <a:pathLst>
              <a:path w="231865" h="231865">
                <a:moveTo>
                  <a:pt x="0" y="0"/>
                </a:moveTo>
                <a:lnTo>
                  <a:pt x="231865" y="0"/>
                </a:lnTo>
                <a:lnTo>
                  <a:pt x="231865" y="231865"/>
                </a:lnTo>
                <a:lnTo>
                  <a:pt x="0" y="23186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56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3">
            <a:extLst>
              <a:ext uri="{FF2B5EF4-FFF2-40B4-BE49-F238E27FC236}">
                <a16:creationId xmlns:a16="http://schemas.microsoft.com/office/drawing/2014/main" id="{14E84933-5A32-019B-A80C-7B9F6D98BB7A}"/>
              </a:ext>
            </a:extLst>
          </p:cNvPr>
          <p:cNvSpPr/>
          <p:nvPr/>
        </p:nvSpPr>
        <p:spPr>
          <a:xfrm rot="-3152338">
            <a:off x="13217140" y="9859751"/>
            <a:ext cx="290824" cy="290824"/>
          </a:xfrm>
          <a:custGeom>
            <a:avLst/>
            <a:gdLst/>
            <a:ahLst/>
            <a:cxnLst/>
            <a:rect l="l" t="t" r="r" b="b"/>
            <a:pathLst>
              <a:path w="290824" h="290824">
                <a:moveTo>
                  <a:pt x="0" y="0"/>
                </a:moveTo>
                <a:lnTo>
                  <a:pt x="290824" y="0"/>
                </a:lnTo>
                <a:lnTo>
                  <a:pt x="290824" y="290824"/>
                </a:lnTo>
                <a:lnTo>
                  <a:pt x="0" y="29082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56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4">
            <a:extLst>
              <a:ext uri="{FF2B5EF4-FFF2-40B4-BE49-F238E27FC236}">
                <a16:creationId xmlns:a16="http://schemas.microsoft.com/office/drawing/2014/main" id="{199BBC84-6F4F-495C-514D-5560D3A722DB}"/>
              </a:ext>
            </a:extLst>
          </p:cNvPr>
          <p:cNvSpPr/>
          <p:nvPr/>
        </p:nvSpPr>
        <p:spPr>
          <a:xfrm>
            <a:off x="16577689" y="9762124"/>
            <a:ext cx="220444" cy="220444"/>
          </a:xfrm>
          <a:custGeom>
            <a:avLst/>
            <a:gdLst/>
            <a:ahLst/>
            <a:cxnLst/>
            <a:rect l="l" t="t" r="r" b="b"/>
            <a:pathLst>
              <a:path w="220444" h="220444">
                <a:moveTo>
                  <a:pt x="0" y="0"/>
                </a:moveTo>
                <a:lnTo>
                  <a:pt x="220444" y="0"/>
                </a:lnTo>
                <a:lnTo>
                  <a:pt x="220444" y="220445"/>
                </a:lnTo>
                <a:lnTo>
                  <a:pt x="0" y="22044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65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5">
            <a:extLst>
              <a:ext uri="{FF2B5EF4-FFF2-40B4-BE49-F238E27FC236}">
                <a16:creationId xmlns:a16="http://schemas.microsoft.com/office/drawing/2014/main" id="{555A9625-A3CF-7465-276E-AFE8180ACD41}"/>
              </a:ext>
            </a:extLst>
          </p:cNvPr>
          <p:cNvSpPr/>
          <p:nvPr/>
        </p:nvSpPr>
        <p:spPr>
          <a:xfrm>
            <a:off x="836293" y="9842337"/>
            <a:ext cx="384815" cy="384815"/>
          </a:xfrm>
          <a:custGeom>
            <a:avLst/>
            <a:gdLst/>
            <a:ahLst/>
            <a:cxnLst/>
            <a:rect l="l" t="t" r="r" b="b"/>
            <a:pathLst>
              <a:path w="384815" h="384815">
                <a:moveTo>
                  <a:pt x="0" y="0"/>
                </a:moveTo>
                <a:lnTo>
                  <a:pt x="384814" y="0"/>
                </a:lnTo>
                <a:lnTo>
                  <a:pt x="384814" y="384814"/>
                </a:lnTo>
                <a:lnTo>
                  <a:pt x="0" y="3848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6">
            <a:extLst>
              <a:ext uri="{FF2B5EF4-FFF2-40B4-BE49-F238E27FC236}">
                <a16:creationId xmlns:a16="http://schemas.microsoft.com/office/drawing/2014/main" id="{2FEF2871-6FD2-C62D-A810-0F1FE0A1C4DF}"/>
              </a:ext>
            </a:extLst>
          </p:cNvPr>
          <p:cNvSpPr/>
          <p:nvPr/>
        </p:nvSpPr>
        <p:spPr>
          <a:xfrm>
            <a:off x="1292338" y="9656538"/>
            <a:ext cx="225180" cy="225180"/>
          </a:xfrm>
          <a:custGeom>
            <a:avLst/>
            <a:gdLst/>
            <a:ahLst/>
            <a:cxnLst/>
            <a:rect l="l" t="t" r="r" b="b"/>
            <a:pathLst>
              <a:path w="225180" h="225180">
                <a:moveTo>
                  <a:pt x="0" y="0"/>
                </a:moveTo>
                <a:lnTo>
                  <a:pt x="225180" y="0"/>
                </a:lnTo>
                <a:lnTo>
                  <a:pt x="225180" y="225180"/>
                </a:lnTo>
                <a:lnTo>
                  <a:pt x="0" y="22518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5" name="TextBox 17">
            <a:extLst>
              <a:ext uri="{FF2B5EF4-FFF2-40B4-BE49-F238E27FC236}">
                <a16:creationId xmlns:a16="http://schemas.microsoft.com/office/drawing/2014/main" id="{6C2191B0-6530-A7C1-80EF-4750A932902C}"/>
              </a:ext>
            </a:extLst>
          </p:cNvPr>
          <p:cNvSpPr txBox="1"/>
          <p:nvPr/>
        </p:nvSpPr>
        <p:spPr>
          <a:xfrm>
            <a:off x="17597490" y="9872947"/>
            <a:ext cx="614310" cy="1981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1547"/>
              </a:lnSpc>
            </a:pPr>
            <a:r>
              <a:rPr lang="en-US" sz="1400" b="1" dirty="0" err="1">
                <a:solidFill>
                  <a:srgbClr val="FCA904"/>
                </a:solidFill>
                <a:latin typeface="Chulabhorn Likit Text Light" panose="00000400000000000000" pitchFamily="2" charset="-34"/>
                <a:cs typeface="Chulabhorn Likit Text Light" panose="00000400000000000000" pitchFamily="2" charset="-34"/>
              </a:rPr>
              <a:t>หน้าที่</a:t>
            </a:r>
            <a:r>
              <a:rPr lang="en-US" sz="1400" b="1" dirty="0">
                <a:solidFill>
                  <a:srgbClr val="FCA904"/>
                </a:solidFill>
                <a:latin typeface="Chulabhorn Likit Text Light" panose="00000400000000000000" pitchFamily="2" charset="-34"/>
                <a:cs typeface="Chulabhorn Likit Text Light" panose="00000400000000000000" pitchFamily="2" charset="-34"/>
              </a:rPr>
              <a:t> 8</a:t>
            </a:r>
          </a:p>
        </p:txBody>
      </p:sp>
      <p:sp>
        <p:nvSpPr>
          <p:cNvPr id="16" name="Freeform 13">
            <a:extLst>
              <a:ext uri="{FF2B5EF4-FFF2-40B4-BE49-F238E27FC236}">
                <a16:creationId xmlns:a16="http://schemas.microsoft.com/office/drawing/2014/main" id="{289BDDA6-1215-0F42-85C8-6CB5E11295C7}"/>
              </a:ext>
            </a:extLst>
          </p:cNvPr>
          <p:cNvSpPr/>
          <p:nvPr/>
        </p:nvSpPr>
        <p:spPr>
          <a:xfrm rot="-3152338">
            <a:off x="14453176" y="10443033"/>
            <a:ext cx="268702" cy="262072"/>
          </a:xfrm>
          <a:custGeom>
            <a:avLst/>
            <a:gdLst/>
            <a:ahLst/>
            <a:cxnLst/>
            <a:rect l="l" t="t" r="r" b="b"/>
            <a:pathLst>
              <a:path w="290824" h="290824">
                <a:moveTo>
                  <a:pt x="0" y="0"/>
                </a:moveTo>
                <a:lnTo>
                  <a:pt x="290824" y="0"/>
                </a:lnTo>
                <a:lnTo>
                  <a:pt x="290824" y="290824"/>
                </a:lnTo>
                <a:lnTo>
                  <a:pt x="0" y="29082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56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3">
            <a:extLst>
              <a:ext uri="{FF2B5EF4-FFF2-40B4-BE49-F238E27FC236}">
                <a16:creationId xmlns:a16="http://schemas.microsoft.com/office/drawing/2014/main" id="{253FCFD8-DD22-EC1B-432E-191BF338379F}"/>
              </a:ext>
            </a:extLst>
          </p:cNvPr>
          <p:cNvSpPr/>
          <p:nvPr/>
        </p:nvSpPr>
        <p:spPr>
          <a:xfrm rot="-3152338">
            <a:off x="15430156" y="9952535"/>
            <a:ext cx="268702" cy="262072"/>
          </a:xfrm>
          <a:custGeom>
            <a:avLst/>
            <a:gdLst/>
            <a:ahLst/>
            <a:cxnLst/>
            <a:rect l="l" t="t" r="r" b="b"/>
            <a:pathLst>
              <a:path w="290824" h="290824">
                <a:moveTo>
                  <a:pt x="0" y="0"/>
                </a:moveTo>
                <a:lnTo>
                  <a:pt x="290824" y="0"/>
                </a:lnTo>
                <a:lnTo>
                  <a:pt x="290824" y="290824"/>
                </a:lnTo>
                <a:lnTo>
                  <a:pt x="0" y="29082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56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7903633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ตาราง 10">
            <a:extLst>
              <a:ext uri="{FF2B5EF4-FFF2-40B4-BE49-F238E27FC236}">
                <a16:creationId xmlns:a16="http://schemas.microsoft.com/office/drawing/2014/main" id="{7C8DD1A9-DFE4-4CBC-BDBF-CAB00621CA3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42639598"/>
              </p:ext>
            </p:extLst>
          </p:nvPr>
        </p:nvGraphicFramePr>
        <p:xfrm>
          <a:off x="922206" y="1752425"/>
          <a:ext cx="16677744" cy="7205319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731222">
                  <a:extLst>
                    <a:ext uri="{9D8B030D-6E8A-4147-A177-3AD203B41FA5}">
                      <a16:colId xmlns:a16="http://schemas.microsoft.com/office/drawing/2014/main" val="11784200"/>
                    </a:ext>
                  </a:extLst>
                </a:gridCol>
                <a:gridCol w="1851772">
                  <a:extLst>
                    <a:ext uri="{9D8B030D-6E8A-4147-A177-3AD203B41FA5}">
                      <a16:colId xmlns:a16="http://schemas.microsoft.com/office/drawing/2014/main" val="3453801504"/>
                    </a:ext>
                  </a:extLst>
                </a:gridCol>
                <a:gridCol w="2092786">
                  <a:extLst>
                    <a:ext uri="{9D8B030D-6E8A-4147-A177-3AD203B41FA5}">
                      <a16:colId xmlns:a16="http://schemas.microsoft.com/office/drawing/2014/main" val="3833956075"/>
                    </a:ext>
                  </a:extLst>
                </a:gridCol>
                <a:gridCol w="2080934">
                  <a:extLst>
                    <a:ext uri="{9D8B030D-6E8A-4147-A177-3AD203B41FA5}">
                      <a16:colId xmlns:a16="http://schemas.microsoft.com/office/drawing/2014/main" val="322551674"/>
                    </a:ext>
                  </a:extLst>
                </a:gridCol>
                <a:gridCol w="2368431">
                  <a:extLst>
                    <a:ext uri="{9D8B030D-6E8A-4147-A177-3AD203B41FA5}">
                      <a16:colId xmlns:a16="http://schemas.microsoft.com/office/drawing/2014/main" val="3637026804"/>
                    </a:ext>
                  </a:extLst>
                </a:gridCol>
                <a:gridCol w="2601167">
                  <a:extLst>
                    <a:ext uri="{9D8B030D-6E8A-4147-A177-3AD203B41FA5}">
                      <a16:colId xmlns:a16="http://schemas.microsoft.com/office/drawing/2014/main" val="3741868094"/>
                    </a:ext>
                  </a:extLst>
                </a:gridCol>
                <a:gridCol w="2475716">
                  <a:extLst>
                    <a:ext uri="{9D8B030D-6E8A-4147-A177-3AD203B41FA5}">
                      <a16:colId xmlns:a16="http://schemas.microsoft.com/office/drawing/2014/main" val="3477064932"/>
                    </a:ext>
                  </a:extLst>
                </a:gridCol>
                <a:gridCol w="2475716">
                  <a:extLst>
                    <a:ext uri="{9D8B030D-6E8A-4147-A177-3AD203B41FA5}">
                      <a16:colId xmlns:a16="http://schemas.microsoft.com/office/drawing/2014/main" val="715795054"/>
                    </a:ext>
                  </a:extLst>
                </a:gridCol>
              </a:tblGrid>
              <a:tr h="578829">
                <a:tc rowSpan="2">
                  <a:txBody>
                    <a:bodyPr/>
                    <a:lstStyle/>
                    <a:p>
                      <a:pPr algn="ctr"/>
                      <a:r>
                        <a:rPr lang="th-TH" sz="2300" b="1" kern="120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ที่</a:t>
                      </a:r>
                      <a:endParaRPr lang="th-TH" sz="2300" b="1" kern="1200" dirty="0">
                        <a:ln>
                          <a:noFill/>
                        </a:ln>
                        <a:solidFill>
                          <a:srgbClr val="002060"/>
                        </a:solidFill>
                        <a:latin typeface="Chulabhorn Likit Text Light๙" panose="00000400000000000000" pitchFamily="2" charset="-34"/>
                        <a:ea typeface="+mn-ea"/>
                        <a:cs typeface="Chulabhorn Likit Text Light๙" panose="00000400000000000000" pitchFamily="2" charset="-34"/>
                      </a:endParaRP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494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th-TH" sz="2300" b="1" kern="120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จังหวัด</a:t>
                      </a:r>
                      <a:endParaRPr lang="th-TH" sz="2300" b="1" kern="1200" dirty="0">
                        <a:ln>
                          <a:noFill/>
                        </a:ln>
                        <a:solidFill>
                          <a:srgbClr val="002060"/>
                        </a:solidFill>
                        <a:latin typeface="Chulabhorn Likit Text Light๙" panose="00000400000000000000" pitchFamily="2" charset="-34"/>
                        <a:ea typeface="+mn-ea"/>
                        <a:cs typeface="Chulabhorn Likit Text Light๙" panose="00000400000000000000" pitchFamily="2" charset="-34"/>
                      </a:endParaRP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494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th-TH" sz="2300" b="1" kern="120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งบประมาณจัดสรร (บาท)</a:t>
                      </a:r>
                      <a:endParaRPr lang="th-TH" sz="2300" b="1" kern="1200" dirty="0">
                        <a:ln>
                          <a:noFill/>
                        </a:ln>
                        <a:solidFill>
                          <a:srgbClr val="002060"/>
                        </a:solidFill>
                        <a:latin typeface="Chulabhorn Likit Text Light๙" panose="00000400000000000000" pitchFamily="2" charset="-34"/>
                        <a:ea typeface="+mn-ea"/>
                        <a:cs typeface="Chulabhorn Likit Text Light๙" panose="00000400000000000000" pitchFamily="2" charset="-34"/>
                      </a:endParaRP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494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th-TH" sz="2300" b="1" kern="120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ผลการเบิกจ่าย</a:t>
                      </a:r>
                      <a:endParaRPr lang="th-TH" sz="2300" b="1" kern="1200" dirty="0">
                        <a:ln>
                          <a:noFill/>
                        </a:ln>
                        <a:solidFill>
                          <a:srgbClr val="002060"/>
                        </a:solidFill>
                        <a:latin typeface="Chulabhorn Likit Text Light๙" panose="00000400000000000000" pitchFamily="2" charset="-34"/>
                        <a:ea typeface="+mn-ea"/>
                        <a:cs typeface="Chulabhorn Likit Text Light๙" panose="00000400000000000000" pitchFamily="2" charset="-34"/>
                      </a:endParaRPr>
                    </a:p>
                  </a:txBody>
                  <a:tcPr marL="137160" marR="137160" marT="68580" marB="6858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494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th-TH" sz="1500" b="1" kern="1200" dirty="0">
                        <a:solidFill>
                          <a:srgbClr val="002060"/>
                        </a:solidFill>
                        <a:latin typeface="Chulabhorn Likit Text Light๙" panose="00000400000000000000" pitchFamily="2" charset="-34"/>
                        <a:ea typeface="+mn-ea"/>
                        <a:cs typeface="Chulabhorn Likit Text Light๙" panose="00000400000000000000" pitchFamily="2" charset="-34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th-TH" sz="1500" b="1" kern="1200" dirty="0">
                        <a:solidFill>
                          <a:srgbClr val="002060"/>
                        </a:solidFill>
                        <a:latin typeface="Chulabhorn Likit Text Light๙" panose="00000400000000000000" pitchFamily="2" charset="-34"/>
                        <a:ea typeface="+mn-ea"/>
                        <a:cs typeface="Chulabhorn Likit Text Light๙" panose="00000400000000000000" pitchFamily="2" charset="-34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th-TH" sz="2300" b="1" kern="120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รวมผลการเบิกจ่าย (บาท)</a:t>
                      </a:r>
                      <a:endParaRPr lang="th-TH" sz="2300" b="1" kern="1200" dirty="0">
                        <a:ln>
                          <a:noFill/>
                        </a:ln>
                        <a:solidFill>
                          <a:srgbClr val="002060"/>
                        </a:solidFill>
                        <a:latin typeface="Chulabhorn Likit Text Light๙" panose="00000400000000000000" pitchFamily="2" charset="-34"/>
                        <a:ea typeface="+mn-ea"/>
                        <a:cs typeface="Chulabhorn Likit Text Light๙" panose="00000400000000000000" pitchFamily="2" charset="-34"/>
                      </a:endParaRP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494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th-TH" sz="2300" b="1" kern="120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ร้อยละผลการเบิกจ่าย</a:t>
                      </a:r>
                      <a:endParaRPr lang="th-TH" sz="2300" b="1" kern="1200" dirty="0">
                        <a:ln>
                          <a:noFill/>
                        </a:ln>
                        <a:solidFill>
                          <a:srgbClr val="002060"/>
                        </a:solidFill>
                        <a:latin typeface="Chulabhorn Likit Text Light๙" panose="00000400000000000000" pitchFamily="2" charset="-34"/>
                        <a:ea typeface="+mn-ea"/>
                        <a:cs typeface="Chulabhorn Likit Text Light๙" panose="00000400000000000000" pitchFamily="2" charset="-34"/>
                      </a:endParaRP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49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9330206"/>
                  </a:ext>
                </a:extLst>
              </a:tr>
              <a:tr h="822960">
                <a:tc vMerge="1">
                  <a:txBody>
                    <a:bodyPr/>
                    <a:lstStyle/>
                    <a:p>
                      <a:pPr algn="ctr"/>
                      <a:r>
                        <a:rPr lang="th-TH" sz="1500" b="1" kern="1200" dirty="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ที่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r>
                        <a:rPr lang="th-TH" sz="1500" b="1" kern="1200" dirty="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จังหวัด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r>
                        <a:rPr lang="th-TH" sz="1500" b="1" kern="1200" dirty="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งบประมาณจัดสรร (บาท)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300" b="1" kern="120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งบบริหาร</a:t>
                      </a:r>
                    </a:p>
                    <a:p>
                      <a:pPr algn="ctr"/>
                      <a:r>
                        <a:rPr lang="th-TH" sz="2300" b="1" kern="120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 (บาท)</a:t>
                      </a:r>
                      <a:endParaRPr lang="th-TH" sz="2300" b="1" kern="1200" dirty="0">
                        <a:ln>
                          <a:noFill/>
                        </a:ln>
                        <a:solidFill>
                          <a:srgbClr val="002060"/>
                        </a:solidFill>
                        <a:latin typeface="Chulabhorn Likit Text Light๙" panose="00000400000000000000" pitchFamily="2" charset="-34"/>
                        <a:ea typeface="+mn-ea"/>
                        <a:cs typeface="Chulabhorn Likit Text Light๙" panose="00000400000000000000" pitchFamily="2" charset="-34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49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300" b="1" kern="120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เงินอุดหนุน </a:t>
                      </a:r>
                    </a:p>
                    <a:p>
                      <a:pPr algn="ctr"/>
                      <a:r>
                        <a:rPr lang="th-TH" sz="2300" b="1" kern="120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(บาท)</a:t>
                      </a:r>
                      <a:endParaRPr lang="th-TH" sz="2300" b="1" kern="1200" dirty="0">
                        <a:ln>
                          <a:noFill/>
                        </a:ln>
                        <a:solidFill>
                          <a:srgbClr val="002060"/>
                        </a:solidFill>
                        <a:latin typeface="Chulabhorn Likit Text Light๙" panose="00000400000000000000" pitchFamily="2" charset="-34"/>
                        <a:ea typeface="+mn-ea"/>
                        <a:cs typeface="Chulabhorn Likit Text Light๙" panose="00000400000000000000" pitchFamily="2" charset="-34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49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300" b="1" kern="120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เงินทุนหมุนเวียน (บาท)</a:t>
                      </a:r>
                      <a:endParaRPr lang="th-TH" sz="2300" b="1" kern="1200" dirty="0">
                        <a:ln>
                          <a:noFill/>
                        </a:ln>
                        <a:solidFill>
                          <a:srgbClr val="002060"/>
                        </a:solidFill>
                        <a:latin typeface="Chulabhorn Likit Text Light๙" panose="00000400000000000000" pitchFamily="2" charset="-34"/>
                        <a:ea typeface="+mn-ea"/>
                        <a:cs typeface="Chulabhorn Likit Text Light๙" panose="00000400000000000000" pitchFamily="2" charset="-34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494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r>
                        <a:rPr lang="th-TH" sz="1500" b="1" kern="1200" dirty="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ภาพรวม (บาท)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32567753"/>
                  </a:ext>
                </a:extLst>
              </a:tr>
              <a:tr h="578829">
                <a:tc>
                  <a:txBody>
                    <a:bodyPr/>
                    <a:lstStyle/>
                    <a:p>
                      <a:pPr algn="ctr" fontAlgn="b"/>
                      <a:r>
                        <a:rPr lang="th-TH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51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ชลบุรี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6C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     16,963,065.00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E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       1,105,011.19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2000" b="0" i="0" u="none" strike="noStrike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            949,731.00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2000" b="0" i="0" u="none" strike="noStrike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       10,173,788.00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         12,228,530.19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72.09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8292296"/>
                  </a:ext>
                </a:extLst>
              </a:tr>
              <a:tr h="578829">
                <a:tc>
                  <a:txBody>
                    <a:bodyPr/>
                    <a:lstStyle/>
                    <a:p>
                      <a:pPr algn="ctr" fontAlgn="b"/>
                      <a:r>
                        <a:rPr lang="th-TH" sz="2000" b="0" i="0" u="none" strike="noStrike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52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2000" b="0" i="0" u="none" strike="noStrike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อุดรธานี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6C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     15,276,540.00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E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      1,695,819.00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          1,126,925.00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2000" b="0" i="0" u="none" strike="noStrike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        7,930,412.00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2000" b="0" i="0" u="none" strike="noStrike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        10,753,156.00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70.39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04513895"/>
                  </a:ext>
                </a:extLst>
              </a:tr>
              <a:tr h="578829">
                <a:tc>
                  <a:txBody>
                    <a:bodyPr/>
                    <a:lstStyle/>
                    <a:p>
                      <a:pPr algn="ctr" fontAlgn="b"/>
                      <a:r>
                        <a:rPr lang="th-TH" sz="2000" b="0" i="0" u="none" strike="noStrike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53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หนองบัวลำภู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6C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     12,835,030.00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E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         651,832.00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          600,000.00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2000" b="0" i="0" u="none" strike="noStrike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        7,500,282.00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2000" b="0" i="0" u="none" strike="noStrike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           8,752,114.00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68.19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2243350"/>
                  </a:ext>
                </a:extLst>
              </a:tr>
              <a:tr h="578829">
                <a:tc>
                  <a:txBody>
                    <a:bodyPr/>
                    <a:lstStyle/>
                    <a:p>
                      <a:pPr algn="ctr" fontAlgn="b"/>
                      <a:r>
                        <a:rPr lang="th-TH" sz="2000" b="0" i="0" u="none" strike="noStrike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54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นครราชสีมา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6C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    28,689,740.00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E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      2,818,545.80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         1,333,637.00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      15,383,320.00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2000" b="0" i="0" u="none" strike="noStrike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        19,535,502.80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68.09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67397268"/>
                  </a:ext>
                </a:extLst>
              </a:tr>
              <a:tr h="578829">
                <a:tc>
                  <a:txBody>
                    <a:bodyPr/>
                    <a:lstStyle/>
                    <a:p>
                      <a:pPr algn="ctr" fontAlgn="b"/>
                      <a:r>
                        <a:rPr lang="th-TH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55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2000" b="0" i="0" u="none" strike="noStrike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ยโสธร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6C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     16,202,455.00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E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2000" b="0" i="0" u="none" strike="noStrike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      1,036,952.34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2000" b="0" i="0" u="none" strike="noStrike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          354,500.00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       9,335,870.00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         10,727,322.34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66.21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32360546"/>
                  </a:ext>
                </a:extLst>
              </a:tr>
              <a:tr h="578829">
                <a:tc>
                  <a:txBody>
                    <a:bodyPr/>
                    <a:lstStyle/>
                    <a:p>
                      <a:pPr algn="ctr" fontAlgn="b"/>
                      <a:r>
                        <a:rPr lang="th-TH" sz="2000" b="0" i="0" u="none" strike="noStrike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56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ยะลา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6C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      9,983,280.00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E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2000" b="0" i="0" u="none" strike="noStrike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         730,964.41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          500,000.00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2000" b="0" i="0" u="none" strike="noStrike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       5,310,000.00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          6,540,964.41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65.52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47242857"/>
                  </a:ext>
                </a:extLst>
              </a:tr>
              <a:tr h="578829">
                <a:tc>
                  <a:txBody>
                    <a:bodyPr/>
                    <a:lstStyle/>
                    <a:p>
                      <a:pPr algn="ctr" fontAlgn="b"/>
                      <a:r>
                        <a:rPr lang="th-TH" sz="2000" b="0" i="0" u="none" strike="noStrike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57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ปัตตานี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6C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    15,818,140.00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E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    1,178,806.21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2000" b="0" i="0" u="none" strike="noStrike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          800,000.00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        8,228,076.00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         10,206,882.21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64.53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90595554"/>
                  </a:ext>
                </a:extLst>
              </a:tr>
              <a:tr h="578829">
                <a:tc>
                  <a:txBody>
                    <a:bodyPr/>
                    <a:lstStyle/>
                    <a:p>
                      <a:pPr algn="ctr" fontAlgn="b"/>
                      <a:r>
                        <a:rPr lang="th-TH" sz="2000" b="0" i="0" u="none" strike="noStrike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58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อุบลราชธานี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6C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   26,263,715.00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E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     2,577,331.58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2000" b="0" i="0" u="none" strike="noStrike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         1,318,648.00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       12,767,638.00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2000" b="0" i="0" u="none" strike="noStrike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         16,663,617.58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63.45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27516051"/>
                  </a:ext>
                </a:extLst>
              </a:tr>
              <a:tr h="578829">
                <a:tc>
                  <a:txBody>
                    <a:bodyPr/>
                    <a:lstStyle/>
                    <a:p>
                      <a:pPr algn="ctr" fontAlgn="b"/>
                      <a:r>
                        <a:rPr lang="th-TH" sz="2000" b="0" i="0" u="none" strike="noStrike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59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กระบี่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6C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    10,841,680.00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E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2000" b="0" i="0" u="none" strike="noStrike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         710,256.00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2000" b="0" i="0" u="none" strike="noStrike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          400,000.00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       5,626,300.00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2000" b="0" i="0" u="none" strike="noStrike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         6,736,556.00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62.14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64650204"/>
                  </a:ext>
                </a:extLst>
              </a:tr>
              <a:tr h="578829">
                <a:tc>
                  <a:txBody>
                    <a:bodyPr/>
                    <a:lstStyle/>
                    <a:p>
                      <a:pPr algn="ctr" fontAlgn="b"/>
                      <a:r>
                        <a:rPr lang="th-TH" sz="2000" b="0" i="0" u="none" strike="noStrike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60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จันทบุรี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6C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     12,262,930.00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E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2000" b="0" i="0" u="none" strike="noStrike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         703,572.95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2000" b="0" i="0" u="none" strike="noStrike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          600,000.00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       6,083,554.00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           7,387,126.95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60.24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03960448"/>
                  </a:ext>
                </a:extLst>
              </a:tr>
            </a:tbl>
          </a:graphicData>
        </a:graphic>
      </p:graphicFrame>
      <p:sp>
        <p:nvSpPr>
          <p:cNvPr id="9" name="กล่องข้อความ 8">
            <a:extLst>
              <a:ext uri="{FF2B5EF4-FFF2-40B4-BE49-F238E27FC236}">
                <a16:creationId xmlns:a16="http://schemas.microsoft.com/office/drawing/2014/main" id="{B7954549-28C7-4222-884A-59CAF3C341D7}"/>
              </a:ext>
            </a:extLst>
          </p:cNvPr>
          <p:cNvSpPr txBox="1"/>
          <p:nvPr/>
        </p:nvSpPr>
        <p:spPr>
          <a:xfrm>
            <a:off x="1209175" y="252663"/>
            <a:ext cx="893344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700" b="1" dirty="0">
                <a:solidFill>
                  <a:schemeClr val="bg1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การจัดสรรงบประมาณกองทุนพัฒนาบทบาทสตรี </a:t>
            </a:r>
            <a:br>
              <a:rPr lang="th-TH" sz="2700" b="1" dirty="0">
                <a:solidFill>
                  <a:schemeClr val="bg1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</a:br>
            <a:r>
              <a:rPr lang="th-TH" sz="2700" b="1" dirty="0">
                <a:solidFill>
                  <a:schemeClr val="bg1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ประจำปีงบประมาณ </a:t>
            </a:r>
            <a:r>
              <a:rPr lang="th-TH" sz="2700" b="1" dirty="0">
                <a:solidFill>
                  <a:schemeClr val="bg1"/>
                </a:solidFill>
                <a:latin typeface="Chulabhorn Likit Text Light๙" panose="00000400000000000000" pitchFamily="2" charset="-34"/>
                <a:ea typeface="Times New Roman" panose="02020603050405020304" pitchFamily="18" charset="0"/>
                <a:cs typeface="Chulabhorn Likit Text Light๙" panose="00000400000000000000" pitchFamily="2" charset="-34"/>
              </a:rPr>
              <a:t>พ.ศ.</a:t>
            </a:r>
            <a:r>
              <a:rPr lang="th-TH" sz="2700" b="1" dirty="0">
                <a:solidFill>
                  <a:schemeClr val="bg1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 2567  (ส่วนภูมิภาค) (ต่อ)</a:t>
            </a:r>
            <a:endParaRPr lang="th-TH" sz="2700" dirty="0">
              <a:solidFill>
                <a:schemeClr val="bg1"/>
              </a:solidFill>
              <a:latin typeface="Chulabhorn Likit Text Light๙" panose="00000400000000000000" pitchFamily="2" charset="-34"/>
              <a:cs typeface="Chulabhorn Likit Text Light๙" panose="00000400000000000000" pitchFamily="2" charset="-34"/>
            </a:endParaRPr>
          </a:p>
        </p:txBody>
      </p:sp>
      <p:sp>
        <p:nvSpPr>
          <p:cNvPr id="27" name="Freeform 11"/>
          <p:cNvSpPr/>
          <p:nvPr/>
        </p:nvSpPr>
        <p:spPr>
          <a:xfrm>
            <a:off x="38099" y="-190499"/>
            <a:ext cx="3960000" cy="1080000"/>
          </a:xfrm>
          <a:custGeom>
            <a:avLst/>
            <a:gdLst/>
            <a:ahLst/>
            <a:cxnLst/>
            <a:rect l="l" t="t" r="r" b="b"/>
            <a:pathLst>
              <a:path w="5172936" h="1343249">
                <a:moveTo>
                  <a:pt x="0" y="0"/>
                </a:moveTo>
                <a:lnTo>
                  <a:pt x="5172936" y="0"/>
                </a:lnTo>
                <a:lnTo>
                  <a:pt x="5172936" y="1343249"/>
                </a:lnTo>
                <a:lnTo>
                  <a:pt x="0" y="134324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22" name="กล่องข้อความ 8">
            <a:extLst>
              <a:ext uri="{FF2B5EF4-FFF2-40B4-BE49-F238E27FC236}">
                <a16:creationId xmlns:a16="http://schemas.microsoft.com/office/drawing/2014/main" id="{B7954549-28C7-4222-884A-59CAF3C341D7}"/>
              </a:ext>
            </a:extLst>
          </p:cNvPr>
          <p:cNvSpPr txBox="1"/>
          <p:nvPr/>
        </p:nvSpPr>
        <p:spPr>
          <a:xfrm>
            <a:off x="1603186" y="531793"/>
            <a:ext cx="159943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800" b="1" dirty="0">
                <a:solidFill>
                  <a:srgbClr val="002060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ผลการเบิกจ่ายแต่ละจังหวัดประจำปีงบประมาณ </a:t>
            </a:r>
            <a:r>
              <a:rPr lang="th-TH" sz="2800" b="1" dirty="0">
                <a:solidFill>
                  <a:srgbClr val="002060"/>
                </a:solidFill>
                <a:latin typeface="Chulabhorn Likit Text Light๙" panose="00000400000000000000" pitchFamily="2" charset="-34"/>
                <a:ea typeface="Times New Roman" panose="02020603050405020304" pitchFamily="18" charset="0"/>
                <a:cs typeface="Chulabhorn Likit Text Light๙" panose="00000400000000000000" pitchFamily="2" charset="-34"/>
              </a:rPr>
              <a:t>พ.ศ.</a:t>
            </a:r>
            <a:r>
              <a:rPr lang="th-TH" sz="2800" b="1" dirty="0">
                <a:solidFill>
                  <a:srgbClr val="002060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 2567 (ส่วนภูมิภาค)</a:t>
            </a:r>
          </a:p>
          <a:p>
            <a:pPr algn="ctr"/>
            <a:r>
              <a:rPr lang="th-TH" sz="2800" b="1" dirty="0">
                <a:solidFill>
                  <a:srgbClr val="002060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(ข้อมูล ณ วันที่ 10 เมษายน 2567) ต่อ</a:t>
            </a:r>
            <a:endParaRPr lang="th-TH" sz="2800" dirty="0">
              <a:solidFill>
                <a:srgbClr val="002060"/>
              </a:solidFill>
              <a:latin typeface="Chulabhorn Likit Text Light๙" panose="00000400000000000000" pitchFamily="2" charset="-34"/>
              <a:cs typeface="Chulabhorn Likit Text Light๙" panose="00000400000000000000" pitchFamily="2" charset="-34"/>
            </a:endParaRPr>
          </a:p>
        </p:txBody>
      </p:sp>
      <p:sp>
        <p:nvSpPr>
          <p:cNvPr id="2" name="Freeform 2">
            <a:extLst>
              <a:ext uri="{FF2B5EF4-FFF2-40B4-BE49-F238E27FC236}">
                <a16:creationId xmlns:a16="http://schemas.microsoft.com/office/drawing/2014/main" id="{36FCD9A9-B9D0-F0A4-DF91-73908E3AF072}"/>
              </a:ext>
            </a:extLst>
          </p:cNvPr>
          <p:cNvSpPr/>
          <p:nvPr/>
        </p:nvSpPr>
        <p:spPr>
          <a:xfrm>
            <a:off x="-322135" y="9635249"/>
            <a:ext cx="19404854" cy="1451851"/>
          </a:xfrm>
          <a:custGeom>
            <a:avLst/>
            <a:gdLst/>
            <a:ahLst/>
            <a:cxnLst/>
            <a:rect l="l" t="t" r="r" b="b"/>
            <a:pathLst>
              <a:path w="19404854" h="9702427">
                <a:moveTo>
                  <a:pt x="0" y="0"/>
                </a:moveTo>
                <a:lnTo>
                  <a:pt x="19404855" y="0"/>
                </a:lnTo>
                <a:lnTo>
                  <a:pt x="19404855" y="9702428"/>
                </a:lnTo>
                <a:lnTo>
                  <a:pt x="0" y="970242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 b="-568280"/>
            </a:stretch>
          </a:blipFill>
        </p:spPr>
      </p:sp>
      <p:sp>
        <p:nvSpPr>
          <p:cNvPr id="3" name="Freeform 5">
            <a:extLst>
              <a:ext uri="{FF2B5EF4-FFF2-40B4-BE49-F238E27FC236}">
                <a16:creationId xmlns:a16="http://schemas.microsoft.com/office/drawing/2014/main" id="{93DF9E42-88F4-225B-68B4-61A5C8064AFC}"/>
              </a:ext>
            </a:extLst>
          </p:cNvPr>
          <p:cNvSpPr/>
          <p:nvPr/>
        </p:nvSpPr>
        <p:spPr>
          <a:xfrm>
            <a:off x="17183859" y="9649284"/>
            <a:ext cx="352548" cy="352548"/>
          </a:xfrm>
          <a:custGeom>
            <a:avLst/>
            <a:gdLst/>
            <a:ahLst/>
            <a:cxnLst/>
            <a:rect l="l" t="t" r="r" b="b"/>
            <a:pathLst>
              <a:path w="352548" h="352548">
                <a:moveTo>
                  <a:pt x="0" y="0"/>
                </a:moveTo>
                <a:lnTo>
                  <a:pt x="352547" y="0"/>
                </a:lnTo>
                <a:lnTo>
                  <a:pt x="352547" y="352548"/>
                </a:lnTo>
                <a:lnTo>
                  <a:pt x="0" y="35254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47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6">
            <a:extLst>
              <a:ext uri="{FF2B5EF4-FFF2-40B4-BE49-F238E27FC236}">
                <a16:creationId xmlns:a16="http://schemas.microsoft.com/office/drawing/2014/main" id="{1BAC6F7B-54BB-97D6-C514-1FF59D74C1E6}"/>
              </a:ext>
            </a:extLst>
          </p:cNvPr>
          <p:cNvSpPr/>
          <p:nvPr/>
        </p:nvSpPr>
        <p:spPr>
          <a:xfrm>
            <a:off x="16855283" y="9924104"/>
            <a:ext cx="270304" cy="270304"/>
          </a:xfrm>
          <a:custGeom>
            <a:avLst/>
            <a:gdLst/>
            <a:ahLst/>
            <a:cxnLst/>
            <a:rect l="l" t="t" r="r" b="b"/>
            <a:pathLst>
              <a:path w="270304" h="270304">
                <a:moveTo>
                  <a:pt x="0" y="0"/>
                </a:moveTo>
                <a:lnTo>
                  <a:pt x="270304" y="0"/>
                </a:lnTo>
                <a:lnTo>
                  <a:pt x="270304" y="270304"/>
                </a:lnTo>
                <a:lnTo>
                  <a:pt x="0" y="27030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55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7">
            <a:extLst>
              <a:ext uri="{FF2B5EF4-FFF2-40B4-BE49-F238E27FC236}">
                <a16:creationId xmlns:a16="http://schemas.microsoft.com/office/drawing/2014/main" id="{98CC15E3-A240-D0BF-8F96-05EFAB525237}"/>
              </a:ext>
            </a:extLst>
          </p:cNvPr>
          <p:cNvSpPr/>
          <p:nvPr/>
        </p:nvSpPr>
        <p:spPr>
          <a:xfrm>
            <a:off x="0" y="9641564"/>
            <a:ext cx="625082" cy="625082"/>
          </a:xfrm>
          <a:custGeom>
            <a:avLst/>
            <a:gdLst/>
            <a:ahLst/>
            <a:cxnLst/>
            <a:rect l="l" t="t" r="r" b="b"/>
            <a:pathLst>
              <a:path w="625082" h="625082">
                <a:moveTo>
                  <a:pt x="0" y="0"/>
                </a:moveTo>
                <a:lnTo>
                  <a:pt x="625082" y="0"/>
                </a:lnTo>
                <a:lnTo>
                  <a:pt x="625082" y="625082"/>
                </a:lnTo>
                <a:lnTo>
                  <a:pt x="0" y="62508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8">
            <a:extLst>
              <a:ext uri="{FF2B5EF4-FFF2-40B4-BE49-F238E27FC236}">
                <a16:creationId xmlns:a16="http://schemas.microsoft.com/office/drawing/2014/main" id="{FA03329E-DD89-0980-BB62-6EC565267262}"/>
              </a:ext>
            </a:extLst>
          </p:cNvPr>
          <p:cNvSpPr/>
          <p:nvPr/>
        </p:nvSpPr>
        <p:spPr>
          <a:xfrm>
            <a:off x="660458" y="9631111"/>
            <a:ext cx="294691" cy="294691"/>
          </a:xfrm>
          <a:custGeom>
            <a:avLst/>
            <a:gdLst/>
            <a:ahLst/>
            <a:cxnLst/>
            <a:rect l="l" t="t" r="r" b="b"/>
            <a:pathLst>
              <a:path w="294691" h="294691">
                <a:moveTo>
                  <a:pt x="0" y="0"/>
                </a:moveTo>
                <a:lnTo>
                  <a:pt x="294691" y="0"/>
                </a:lnTo>
                <a:lnTo>
                  <a:pt x="294691" y="294691"/>
                </a:lnTo>
                <a:lnTo>
                  <a:pt x="0" y="29469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9">
            <a:extLst>
              <a:ext uri="{FF2B5EF4-FFF2-40B4-BE49-F238E27FC236}">
                <a16:creationId xmlns:a16="http://schemas.microsoft.com/office/drawing/2014/main" id="{F806F432-622C-0773-3DF3-4FB68FFD9F71}"/>
              </a:ext>
            </a:extLst>
          </p:cNvPr>
          <p:cNvSpPr/>
          <p:nvPr/>
        </p:nvSpPr>
        <p:spPr>
          <a:xfrm rot="834738">
            <a:off x="4269232" y="9833364"/>
            <a:ext cx="298411" cy="298411"/>
          </a:xfrm>
          <a:custGeom>
            <a:avLst/>
            <a:gdLst/>
            <a:ahLst/>
            <a:cxnLst/>
            <a:rect l="l" t="t" r="r" b="b"/>
            <a:pathLst>
              <a:path w="298411" h="298411">
                <a:moveTo>
                  <a:pt x="0" y="0"/>
                </a:moveTo>
                <a:lnTo>
                  <a:pt x="298410" y="0"/>
                </a:lnTo>
                <a:lnTo>
                  <a:pt x="298410" y="298410"/>
                </a:lnTo>
                <a:lnTo>
                  <a:pt x="0" y="29841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56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10">
            <a:extLst>
              <a:ext uri="{FF2B5EF4-FFF2-40B4-BE49-F238E27FC236}">
                <a16:creationId xmlns:a16="http://schemas.microsoft.com/office/drawing/2014/main" id="{DA4CEA46-37E5-585A-A08D-BE1DF5866B40}"/>
              </a:ext>
            </a:extLst>
          </p:cNvPr>
          <p:cNvSpPr txBox="1"/>
          <p:nvPr/>
        </p:nvSpPr>
        <p:spPr>
          <a:xfrm>
            <a:off x="5418052" y="9897227"/>
            <a:ext cx="13784348" cy="4360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679"/>
              </a:lnSpc>
            </a:pPr>
            <a:r>
              <a:rPr lang="en-US" sz="1600" dirty="0" err="1">
                <a:solidFill>
                  <a:schemeClr val="bg1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เศรษฐกิจฐานรากมั่นคง</a:t>
            </a:r>
            <a:r>
              <a:rPr lang="en-US" sz="1600" dirty="0">
                <a:solidFill>
                  <a:schemeClr val="bg1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ชุมชนเข้มแข็งอย่างยั่งยืน</a:t>
            </a:r>
            <a:r>
              <a:rPr lang="en-US" sz="1600" dirty="0">
                <a:solidFill>
                  <a:schemeClr val="bg1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ด้วยหลักปรัชญาของเศรษฐกิจพอเพียง</a:t>
            </a:r>
            <a:r>
              <a:rPr lang="en-US" sz="1600" dirty="0">
                <a:solidFill>
                  <a:schemeClr val="bg1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 </a:t>
            </a:r>
          </a:p>
          <a:p>
            <a:pPr>
              <a:lnSpc>
                <a:spcPts val="1679"/>
              </a:lnSpc>
            </a:pPr>
            <a:endParaRPr lang="en-US" sz="1400" spc="253" dirty="0">
              <a:solidFill>
                <a:srgbClr val="EA9F1B"/>
              </a:solidFill>
              <a:latin typeface="Chulabhorn Likit Text Light๙" panose="00000400000000000000" pitchFamily="2" charset="-34"/>
              <a:cs typeface="Chulabhorn Likit Text Light๙" panose="00000400000000000000" pitchFamily="2" charset="-34"/>
            </a:endParaRPr>
          </a:p>
        </p:txBody>
      </p:sp>
      <p:sp>
        <p:nvSpPr>
          <p:cNvPr id="11" name="Freeform 12">
            <a:extLst>
              <a:ext uri="{FF2B5EF4-FFF2-40B4-BE49-F238E27FC236}">
                <a16:creationId xmlns:a16="http://schemas.microsoft.com/office/drawing/2014/main" id="{9BF35370-831B-638B-6381-E02E9E68A1BB}"/>
              </a:ext>
            </a:extLst>
          </p:cNvPr>
          <p:cNvSpPr/>
          <p:nvPr/>
        </p:nvSpPr>
        <p:spPr>
          <a:xfrm rot="2055878">
            <a:off x="9189152" y="9608252"/>
            <a:ext cx="231865" cy="231865"/>
          </a:xfrm>
          <a:custGeom>
            <a:avLst/>
            <a:gdLst/>
            <a:ahLst/>
            <a:cxnLst/>
            <a:rect l="l" t="t" r="r" b="b"/>
            <a:pathLst>
              <a:path w="231865" h="231865">
                <a:moveTo>
                  <a:pt x="0" y="0"/>
                </a:moveTo>
                <a:lnTo>
                  <a:pt x="231865" y="0"/>
                </a:lnTo>
                <a:lnTo>
                  <a:pt x="231865" y="231865"/>
                </a:lnTo>
                <a:lnTo>
                  <a:pt x="0" y="23186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56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3">
            <a:extLst>
              <a:ext uri="{FF2B5EF4-FFF2-40B4-BE49-F238E27FC236}">
                <a16:creationId xmlns:a16="http://schemas.microsoft.com/office/drawing/2014/main" id="{958EB00A-F607-F380-446D-663076C05332}"/>
              </a:ext>
            </a:extLst>
          </p:cNvPr>
          <p:cNvSpPr/>
          <p:nvPr/>
        </p:nvSpPr>
        <p:spPr>
          <a:xfrm rot="-3152338">
            <a:off x="13217140" y="9859751"/>
            <a:ext cx="290824" cy="290824"/>
          </a:xfrm>
          <a:custGeom>
            <a:avLst/>
            <a:gdLst/>
            <a:ahLst/>
            <a:cxnLst/>
            <a:rect l="l" t="t" r="r" b="b"/>
            <a:pathLst>
              <a:path w="290824" h="290824">
                <a:moveTo>
                  <a:pt x="0" y="0"/>
                </a:moveTo>
                <a:lnTo>
                  <a:pt x="290824" y="0"/>
                </a:lnTo>
                <a:lnTo>
                  <a:pt x="290824" y="290824"/>
                </a:lnTo>
                <a:lnTo>
                  <a:pt x="0" y="29082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56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4">
            <a:extLst>
              <a:ext uri="{FF2B5EF4-FFF2-40B4-BE49-F238E27FC236}">
                <a16:creationId xmlns:a16="http://schemas.microsoft.com/office/drawing/2014/main" id="{3E2B036E-5444-85DA-CA3D-F6C01927DE7E}"/>
              </a:ext>
            </a:extLst>
          </p:cNvPr>
          <p:cNvSpPr/>
          <p:nvPr/>
        </p:nvSpPr>
        <p:spPr>
          <a:xfrm>
            <a:off x="16577689" y="9762124"/>
            <a:ext cx="220444" cy="220444"/>
          </a:xfrm>
          <a:custGeom>
            <a:avLst/>
            <a:gdLst/>
            <a:ahLst/>
            <a:cxnLst/>
            <a:rect l="l" t="t" r="r" b="b"/>
            <a:pathLst>
              <a:path w="220444" h="220444">
                <a:moveTo>
                  <a:pt x="0" y="0"/>
                </a:moveTo>
                <a:lnTo>
                  <a:pt x="220444" y="0"/>
                </a:lnTo>
                <a:lnTo>
                  <a:pt x="220444" y="220445"/>
                </a:lnTo>
                <a:lnTo>
                  <a:pt x="0" y="22044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65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5">
            <a:extLst>
              <a:ext uri="{FF2B5EF4-FFF2-40B4-BE49-F238E27FC236}">
                <a16:creationId xmlns:a16="http://schemas.microsoft.com/office/drawing/2014/main" id="{BDF85F49-183D-5C8D-A46B-23C149DB63BF}"/>
              </a:ext>
            </a:extLst>
          </p:cNvPr>
          <p:cNvSpPr/>
          <p:nvPr/>
        </p:nvSpPr>
        <p:spPr>
          <a:xfrm>
            <a:off x="836293" y="9842337"/>
            <a:ext cx="384815" cy="384815"/>
          </a:xfrm>
          <a:custGeom>
            <a:avLst/>
            <a:gdLst/>
            <a:ahLst/>
            <a:cxnLst/>
            <a:rect l="l" t="t" r="r" b="b"/>
            <a:pathLst>
              <a:path w="384815" h="384815">
                <a:moveTo>
                  <a:pt x="0" y="0"/>
                </a:moveTo>
                <a:lnTo>
                  <a:pt x="384814" y="0"/>
                </a:lnTo>
                <a:lnTo>
                  <a:pt x="384814" y="384814"/>
                </a:lnTo>
                <a:lnTo>
                  <a:pt x="0" y="3848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6">
            <a:extLst>
              <a:ext uri="{FF2B5EF4-FFF2-40B4-BE49-F238E27FC236}">
                <a16:creationId xmlns:a16="http://schemas.microsoft.com/office/drawing/2014/main" id="{2E5A291D-E5FB-CF1D-E6B9-AA94757B9528}"/>
              </a:ext>
            </a:extLst>
          </p:cNvPr>
          <p:cNvSpPr/>
          <p:nvPr/>
        </p:nvSpPr>
        <p:spPr>
          <a:xfrm>
            <a:off x="1292338" y="9656538"/>
            <a:ext cx="225180" cy="225180"/>
          </a:xfrm>
          <a:custGeom>
            <a:avLst/>
            <a:gdLst/>
            <a:ahLst/>
            <a:cxnLst/>
            <a:rect l="l" t="t" r="r" b="b"/>
            <a:pathLst>
              <a:path w="225180" h="225180">
                <a:moveTo>
                  <a:pt x="0" y="0"/>
                </a:moveTo>
                <a:lnTo>
                  <a:pt x="225180" y="0"/>
                </a:lnTo>
                <a:lnTo>
                  <a:pt x="225180" y="225180"/>
                </a:lnTo>
                <a:lnTo>
                  <a:pt x="0" y="22518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6" name="TextBox 17">
            <a:extLst>
              <a:ext uri="{FF2B5EF4-FFF2-40B4-BE49-F238E27FC236}">
                <a16:creationId xmlns:a16="http://schemas.microsoft.com/office/drawing/2014/main" id="{E7B98FDE-6F4D-F3F6-BE07-C67863BF37F4}"/>
              </a:ext>
            </a:extLst>
          </p:cNvPr>
          <p:cNvSpPr txBox="1"/>
          <p:nvPr/>
        </p:nvSpPr>
        <p:spPr>
          <a:xfrm>
            <a:off x="17597490" y="9872947"/>
            <a:ext cx="614310" cy="1981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1547"/>
              </a:lnSpc>
            </a:pPr>
            <a:r>
              <a:rPr lang="en-US" sz="1400" b="1" dirty="0" err="1">
                <a:solidFill>
                  <a:srgbClr val="FCA904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หน้าที่</a:t>
            </a:r>
            <a:r>
              <a:rPr lang="en-US" sz="1400" b="1" dirty="0">
                <a:solidFill>
                  <a:srgbClr val="FCA904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 8</a:t>
            </a:r>
          </a:p>
        </p:txBody>
      </p:sp>
      <p:sp>
        <p:nvSpPr>
          <p:cNvPr id="17" name="Freeform 13">
            <a:extLst>
              <a:ext uri="{FF2B5EF4-FFF2-40B4-BE49-F238E27FC236}">
                <a16:creationId xmlns:a16="http://schemas.microsoft.com/office/drawing/2014/main" id="{9C63ADA0-436B-154E-B4F7-19F11F8B218E}"/>
              </a:ext>
            </a:extLst>
          </p:cNvPr>
          <p:cNvSpPr/>
          <p:nvPr/>
        </p:nvSpPr>
        <p:spPr>
          <a:xfrm rot="-3152338">
            <a:off x="14453176" y="10443033"/>
            <a:ext cx="268702" cy="262072"/>
          </a:xfrm>
          <a:custGeom>
            <a:avLst/>
            <a:gdLst/>
            <a:ahLst/>
            <a:cxnLst/>
            <a:rect l="l" t="t" r="r" b="b"/>
            <a:pathLst>
              <a:path w="290824" h="290824">
                <a:moveTo>
                  <a:pt x="0" y="0"/>
                </a:moveTo>
                <a:lnTo>
                  <a:pt x="290824" y="0"/>
                </a:lnTo>
                <a:lnTo>
                  <a:pt x="290824" y="290824"/>
                </a:lnTo>
                <a:lnTo>
                  <a:pt x="0" y="29082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56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3">
            <a:extLst>
              <a:ext uri="{FF2B5EF4-FFF2-40B4-BE49-F238E27FC236}">
                <a16:creationId xmlns:a16="http://schemas.microsoft.com/office/drawing/2014/main" id="{C8248B17-AB5B-E0EE-8E46-619DBB97BB5A}"/>
              </a:ext>
            </a:extLst>
          </p:cNvPr>
          <p:cNvSpPr/>
          <p:nvPr/>
        </p:nvSpPr>
        <p:spPr>
          <a:xfrm rot="-3152338">
            <a:off x="15430156" y="9952535"/>
            <a:ext cx="268702" cy="262072"/>
          </a:xfrm>
          <a:custGeom>
            <a:avLst/>
            <a:gdLst/>
            <a:ahLst/>
            <a:cxnLst/>
            <a:rect l="l" t="t" r="r" b="b"/>
            <a:pathLst>
              <a:path w="290824" h="290824">
                <a:moveTo>
                  <a:pt x="0" y="0"/>
                </a:moveTo>
                <a:lnTo>
                  <a:pt x="290824" y="0"/>
                </a:lnTo>
                <a:lnTo>
                  <a:pt x="290824" y="290824"/>
                </a:lnTo>
                <a:lnTo>
                  <a:pt x="0" y="29082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56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209421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ตาราง 10">
            <a:extLst>
              <a:ext uri="{FF2B5EF4-FFF2-40B4-BE49-F238E27FC236}">
                <a16:creationId xmlns:a16="http://schemas.microsoft.com/office/drawing/2014/main" id="{7C8DD1A9-DFE4-4CBC-BDBF-CAB00621CA3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69988475"/>
              </p:ext>
            </p:extLst>
          </p:nvPr>
        </p:nvGraphicFramePr>
        <p:xfrm>
          <a:off x="922206" y="1752425"/>
          <a:ext cx="16677744" cy="7205319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731222">
                  <a:extLst>
                    <a:ext uri="{9D8B030D-6E8A-4147-A177-3AD203B41FA5}">
                      <a16:colId xmlns:a16="http://schemas.microsoft.com/office/drawing/2014/main" val="11784200"/>
                    </a:ext>
                  </a:extLst>
                </a:gridCol>
                <a:gridCol w="1554785">
                  <a:extLst>
                    <a:ext uri="{9D8B030D-6E8A-4147-A177-3AD203B41FA5}">
                      <a16:colId xmlns:a16="http://schemas.microsoft.com/office/drawing/2014/main" val="3453801504"/>
                    </a:ext>
                  </a:extLst>
                </a:gridCol>
                <a:gridCol w="2389773">
                  <a:extLst>
                    <a:ext uri="{9D8B030D-6E8A-4147-A177-3AD203B41FA5}">
                      <a16:colId xmlns:a16="http://schemas.microsoft.com/office/drawing/2014/main" val="3833956075"/>
                    </a:ext>
                  </a:extLst>
                </a:gridCol>
                <a:gridCol w="2080934">
                  <a:extLst>
                    <a:ext uri="{9D8B030D-6E8A-4147-A177-3AD203B41FA5}">
                      <a16:colId xmlns:a16="http://schemas.microsoft.com/office/drawing/2014/main" val="322551674"/>
                    </a:ext>
                  </a:extLst>
                </a:gridCol>
                <a:gridCol w="2368431">
                  <a:extLst>
                    <a:ext uri="{9D8B030D-6E8A-4147-A177-3AD203B41FA5}">
                      <a16:colId xmlns:a16="http://schemas.microsoft.com/office/drawing/2014/main" val="3637026804"/>
                    </a:ext>
                  </a:extLst>
                </a:gridCol>
                <a:gridCol w="2601167">
                  <a:extLst>
                    <a:ext uri="{9D8B030D-6E8A-4147-A177-3AD203B41FA5}">
                      <a16:colId xmlns:a16="http://schemas.microsoft.com/office/drawing/2014/main" val="3741868094"/>
                    </a:ext>
                  </a:extLst>
                </a:gridCol>
                <a:gridCol w="2475716">
                  <a:extLst>
                    <a:ext uri="{9D8B030D-6E8A-4147-A177-3AD203B41FA5}">
                      <a16:colId xmlns:a16="http://schemas.microsoft.com/office/drawing/2014/main" val="3477064932"/>
                    </a:ext>
                  </a:extLst>
                </a:gridCol>
                <a:gridCol w="2475716">
                  <a:extLst>
                    <a:ext uri="{9D8B030D-6E8A-4147-A177-3AD203B41FA5}">
                      <a16:colId xmlns:a16="http://schemas.microsoft.com/office/drawing/2014/main" val="715795054"/>
                    </a:ext>
                  </a:extLst>
                </a:gridCol>
              </a:tblGrid>
              <a:tr h="578829">
                <a:tc rowSpan="2">
                  <a:txBody>
                    <a:bodyPr/>
                    <a:lstStyle/>
                    <a:p>
                      <a:pPr algn="ctr"/>
                      <a:r>
                        <a:rPr lang="th-TH" sz="2300" b="1" kern="120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ที่</a:t>
                      </a:r>
                      <a:endParaRPr lang="th-TH" sz="2300" b="1" kern="1200" dirty="0">
                        <a:ln>
                          <a:noFill/>
                        </a:ln>
                        <a:solidFill>
                          <a:srgbClr val="002060"/>
                        </a:solidFill>
                        <a:latin typeface="Chulabhorn Likit Text Light๙" panose="00000400000000000000" pitchFamily="2" charset="-34"/>
                        <a:ea typeface="+mn-ea"/>
                        <a:cs typeface="Chulabhorn Likit Text Light๙" panose="00000400000000000000" pitchFamily="2" charset="-34"/>
                      </a:endParaRP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494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th-TH" sz="2300" b="1" kern="120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จังหวัด</a:t>
                      </a:r>
                      <a:endParaRPr lang="th-TH" sz="2300" b="1" kern="1200" dirty="0">
                        <a:ln>
                          <a:noFill/>
                        </a:ln>
                        <a:solidFill>
                          <a:srgbClr val="002060"/>
                        </a:solidFill>
                        <a:latin typeface="Chulabhorn Likit Text Light๙" panose="00000400000000000000" pitchFamily="2" charset="-34"/>
                        <a:ea typeface="+mn-ea"/>
                        <a:cs typeface="Chulabhorn Likit Text Light๙" panose="00000400000000000000" pitchFamily="2" charset="-34"/>
                      </a:endParaRP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494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th-TH" sz="2300" b="1" kern="120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งบประมาณจัดสรร (บาท)</a:t>
                      </a:r>
                      <a:endParaRPr lang="th-TH" sz="2300" b="1" kern="1200" dirty="0">
                        <a:ln>
                          <a:noFill/>
                        </a:ln>
                        <a:solidFill>
                          <a:srgbClr val="002060"/>
                        </a:solidFill>
                        <a:latin typeface="Chulabhorn Likit Text Light๙" panose="00000400000000000000" pitchFamily="2" charset="-34"/>
                        <a:ea typeface="+mn-ea"/>
                        <a:cs typeface="Chulabhorn Likit Text Light๙" panose="00000400000000000000" pitchFamily="2" charset="-34"/>
                      </a:endParaRP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494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th-TH" sz="2300" b="1" kern="120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ผลการเบิกจ่าย</a:t>
                      </a:r>
                      <a:endParaRPr lang="th-TH" sz="2300" b="1" kern="1200" dirty="0">
                        <a:ln>
                          <a:noFill/>
                        </a:ln>
                        <a:solidFill>
                          <a:srgbClr val="002060"/>
                        </a:solidFill>
                        <a:latin typeface="Chulabhorn Likit Text Light๙" panose="00000400000000000000" pitchFamily="2" charset="-34"/>
                        <a:ea typeface="+mn-ea"/>
                        <a:cs typeface="Chulabhorn Likit Text Light๙" panose="00000400000000000000" pitchFamily="2" charset="-34"/>
                      </a:endParaRPr>
                    </a:p>
                  </a:txBody>
                  <a:tcPr marL="137160" marR="137160" marT="68580" marB="6858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494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th-TH" sz="1500" b="1" kern="1200" dirty="0">
                        <a:solidFill>
                          <a:srgbClr val="002060"/>
                        </a:solidFill>
                        <a:latin typeface="Chulabhorn Likit Text Light๙" panose="00000400000000000000" pitchFamily="2" charset="-34"/>
                        <a:ea typeface="+mn-ea"/>
                        <a:cs typeface="Chulabhorn Likit Text Light๙" panose="00000400000000000000" pitchFamily="2" charset="-34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th-TH" sz="1500" b="1" kern="1200" dirty="0">
                        <a:solidFill>
                          <a:srgbClr val="002060"/>
                        </a:solidFill>
                        <a:latin typeface="Chulabhorn Likit Text Light๙" panose="00000400000000000000" pitchFamily="2" charset="-34"/>
                        <a:ea typeface="+mn-ea"/>
                        <a:cs typeface="Chulabhorn Likit Text Light๙" panose="00000400000000000000" pitchFamily="2" charset="-34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th-TH" sz="2300" b="1" kern="120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รวมผลการเบิกจ่าย (บาท)</a:t>
                      </a:r>
                      <a:endParaRPr lang="th-TH" sz="2300" b="1" kern="1200" dirty="0">
                        <a:ln>
                          <a:noFill/>
                        </a:ln>
                        <a:solidFill>
                          <a:srgbClr val="002060"/>
                        </a:solidFill>
                        <a:latin typeface="Chulabhorn Likit Text Light๙" panose="00000400000000000000" pitchFamily="2" charset="-34"/>
                        <a:ea typeface="+mn-ea"/>
                        <a:cs typeface="Chulabhorn Likit Text Light๙" panose="00000400000000000000" pitchFamily="2" charset="-34"/>
                      </a:endParaRP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494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th-TH" sz="2300" b="1" kern="120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ร้อยละผลการเบิกจ่าย</a:t>
                      </a:r>
                      <a:endParaRPr lang="th-TH" sz="2300" b="1" kern="1200" dirty="0">
                        <a:ln>
                          <a:noFill/>
                        </a:ln>
                        <a:solidFill>
                          <a:srgbClr val="002060"/>
                        </a:solidFill>
                        <a:latin typeface="Chulabhorn Likit Text Light๙" panose="00000400000000000000" pitchFamily="2" charset="-34"/>
                        <a:ea typeface="+mn-ea"/>
                        <a:cs typeface="Chulabhorn Likit Text Light๙" panose="00000400000000000000" pitchFamily="2" charset="-34"/>
                      </a:endParaRP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49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9330206"/>
                  </a:ext>
                </a:extLst>
              </a:tr>
              <a:tr h="822960">
                <a:tc vMerge="1">
                  <a:txBody>
                    <a:bodyPr/>
                    <a:lstStyle/>
                    <a:p>
                      <a:pPr algn="ctr"/>
                      <a:r>
                        <a:rPr lang="th-TH" sz="1500" b="1" kern="1200" dirty="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ที่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r>
                        <a:rPr lang="th-TH" sz="1500" b="1" kern="1200" dirty="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จังหวัด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r>
                        <a:rPr lang="th-TH" sz="1500" b="1" kern="1200" dirty="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งบประมาณจัดสรร (บาท)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300" b="1" kern="120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งบบริหาร</a:t>
                      </a:r>
                    </a:p>
                    <a:p>
                      <a:pPr algn="ctr"/>
                      <a:r>
                        <a:rPr lang="th-TH" sz="2300" b="1" kern="120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 (บาท)</a:t>
                      </a:r>
                      <a:endParaRPr lang="th-TH" sz="2300" b="1" kern="1200" dirty="0">
                        <a:ln>
                          <a:noFill/>
                        </a:ln>
                        <a:solidFill>
                          <a:srgbClr val="002060"/>
                        </a:solidFill>
                        <a:latin typeface="Chulabhorn Likit Text Light๙" panose="00000400000000000000" pitchFamily="2" charset="-34"/>
                        <a:ea typeface="+mn-ea"/>
                        <a:cs typeface="Chulabhorn Likit Text Light๙" panose="00000400000000000000" pitchFamily="2" charset="-34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49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300" b="1" kern="120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เงินอุดหนุน </a:t>
                      </a:r>
                    </a:p>
                    <a:p>
                      <a:pPr algn="ctr"/>
                      <a:r>
                        <a:rPr lang="th-TH" sz="2300" b="1" kern="120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(บาท)</a:t>
                      </a:r>
                      <a:endParaRPr lang="th-TH" sz="2300" b="1" kern="1200" dirty="0">
                        <a:ln>
                          <a:noFill/>
                        </a:ln>
                        <a:solidFill>
                          <a:srgbClr val="002060"/>
                        </a:solidFill>
                        <a:latin typeface="Chulabhorn Likit Text Light๙" panose="00000400000000000000" pitchFamily="2" charset="-34"/>
                        <a:ea typeface="+mn-ea"/>
                        <a:cs typeface="Chulabhorn Likit Text Light๙" panose="00000400000000000000" pitchFamily="2" charset="-34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49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300" b="1" kern="120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เงินทุนหมุนเวียน (บาท)</a:t>
                      </a:r>
                      <a:endParaRPr lang="th-TH" sz="2300" b="1" kern="1200" dirty="0">
                        <a:ln>
                          <a:noFill/>
                        </a:ln>
                        <a:solidFill>
                          <a:srgbClr val="002060"/>
                        </a:solidFill>
                        <a:latin typeface="Chulabhorn Likit Text Light๙" panose="00000400000000000000" pitchFamily="2" charset="-34"/>
                        <a:ea typeface="+mn-ea"/>
                        <a:cs typeface="Chulabhorn Likit Text Light๙" panose="00000400000000000000" pitchFamily="2" charset="-34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494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r>
                        <a:rPr lang="th-TH" sz="1500" b="1" kern="1200" dirty="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ภาพรวม (บาท)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32567753"/>
                  </a:ext>
                </a:extLst>
              </a:tr>
              <a:tr h="578829">
                <a:tc>
                  <a:txBody>
                    <a:bodyPr/>
                    <a:lstStyle/>
                    <a:p>
                      <a:pPr algn="ctr" fontAlgn="b"/>
                      <a:r>
                        <a:rPr lang="th-TH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61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พังงา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6C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          8,777,180.00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E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       880,494.00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2000" b="0" i="0" u="none" strike="noStrike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          400,000.00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2000" b="0" i="0" u="none" strike="noStrike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       3,784,200.00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2000" b="0" i="0" u="none" strike="noStrike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         5,064,694.00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57.70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8292296"/>
                  </a:ext>
                </a:extLst>
              </a:tr>
              <a:tr h="578829">
                <a:tc>
                  <a:txBody>
                    <a:bodyPr/>
                    <a:lstStyle/>
                    <a:p>
                      <a:pPr algn="ctr" fontAlgn="b"/>
                      <a:r>
                        <a:rPr lang="th-TH" sz="2000" b="0" i="0" u="none" strike="noStrike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62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2000" b="0" i="0" u="none" strike="noStrike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ภูเก็ต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6C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         6,193,005.00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E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        379,034.00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          400,000.00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2000" b="0" i="0" u="none" strike="noStrike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        2,784,427.00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2000" b="0" i="0" u="none" strike="noStrike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          3,563,461.00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57.54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04513895"/>
                  </a:ext>
                </a:extLst>
              </a:tr>
              <a:tr h="578829">
                <a:tc>
                  <a:txBody>
                    <a:bodyPr/>
                    <a:lstStyle/>
                    <a:p>
                      <a:pPr algn="ctr" fontAlgn="b"/>
                      <a:r>
                        <a:rPr lang="th-TH" sz="2000" b="0" i="0" u="none" strike="noStrike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63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2000" b="0" i="0" u="none" strike="noStrike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นครนายก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6C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2000" b="0" i="0" u="none" strike="noStrike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        11,466,380.00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E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         566,810.58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          353,600.00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2000" b="0" i="0" u="none" strike="noStrike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       5,470,000.00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2000" b="0" i="0" u="none" strike="noStrike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          6,390,410.58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55.73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2243350"/>
                  </a:ext>
                </a:extLst>
              </a:tr>
              <a:tr h="578829">
                <a:tc>
                  <a:txBody>
                    <a:bodyPr/>
                    <a:lstStyle/>
                    <a:p>
                      <a:pPr algn="ctr" fontAlgn="b"/>
                      <a:r>
                        <a:rPr lang="th-TH" sz="2000" b="0" i="0" u="none" strike="noStrike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64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เชียงใหม่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6C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2000" b="0" i="0" u="none" strike="noStrike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        26,083,515.00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E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2000" b="0" i="0" u="none" strike="noStrike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     2,053,786.66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2000" b="0" i="0" u="none" strike="noStrike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       1,500,000.00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     10,825,000.00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2000" b="0" i="0" u="none" strike="noStrike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        14,378,786.66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55.13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67397268"/>
                  </a:ext>
                </a:extLst>
              </a:tr>
              <a:tr h="578829">
                <a:tc>
                  <a:txBody>
                    <a:bodyPr/>
                    <a:lstStyle/>
                    <a:p>
                      <a:pPr algn="ctr" fontAlgn="b"/>
                      <a:r>
                        <a:rPr lang="th-TH" sz="2000" b="0" i="0" u="none" strike="noStrike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65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2000" b="0" i="0" u="none" strike="noStrike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พัทลุง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6C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2000" b="0" i="0" u="none" strike="noStrike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        12,362,205.00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E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2000" b="0" i="0" u="none" strike="noStrike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         931,630.24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2000" b="0" i="0" u="none" strike="noStrike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          600,000.00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       4,905,820.00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          6,437,450.24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52.07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32360546"/>
                  </a:ext>
                </a:extLst>
              </a:tr>
              <a:tr h="578829">
                <a:tc>
                  <a:txBody>
                    <a:bodyPr/>
                    <a:lstStyle/>
                    <a:p>
                      <a:pPr algn="ctr" fontAlgn="b"/>
                      <a:r>
                        <a:rPr lang="th-TH" sz="2000" b="0" i="0" u="none" strike="noStrike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66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สตูล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6C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         8,733,605.00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E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2000" b="0" i="0" u="none" strike="noStrike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        696,627.00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          500,000.00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        3,197,000.00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         4,393,627.00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50.31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47242857"/>
                  </a:ext>
                </a:extLst>
              </a:tr>
              <a:tr h="578829">
                <a:tc>
                  <a:txBody>
                    <a:bodyPr/>
                    <a:lstStyle/>
                    <a:p>
                      <a:pPr algn="ctr" fontAlgn="b"/>
                      <a:r>
                        <a:rPr lang="th-TH" sz="2000" b="0" i="0" u="none" strike="noStrike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67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สมุทรสงคราม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6C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2000" b="0" i="0" u="none" strike="noStrike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         9,338,305.00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E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2000" b="0" i="0" u="none" strike="noStrike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         386,173.64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           467,375.00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2000" b="0" i="0" u="none" strike="noStrike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       3,757,800.00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           4,611,348.64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49.38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90595554"/>
                  </a:ext>
                </a:extLst>
              </a:tr>
              <a:tr h="578829">
                <a:tc>
                  <a:txBody>
                    <a:bodyPr/>
                    <a:lstStyle/>
                    <a:p>
                      <a:pPr algn="ctr" fontAlgn="b"/>
                      <a:r>
                        <a:rPr lang="th-TH" sz="2000" b="0" i="0" u="none" strike="noStrike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68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มุกดาหาร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6C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2000" b="0" i="0" u="none" strike="noStrike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         9,785,905.00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E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       876,371.51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          500,000.00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2000" b="0" i="0" u="none" strike="noStrike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       3,346,000.00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         4,722,371.51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48.26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27516051"/>
                  </a:ext>
                </a:extLst>
              </a:tr>
              <a:tr h="578829">
                <a:tc>
                  <a:txBody>
                    <a:bodyPr/>
                    <a:lstStyle/>
                    <a:p>
                      <a:pPr algn="ctr" fontAlgn="b"/>
                      <a:r>
                        <a:rPr lang="th-TH" sz="2000" b="0" i="0" u="none" strike="noStrike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69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กำแพงเพชร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6C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2000" b="0" i="0" u="none" strike="noStrike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         15,712,265.00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E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    1,121,276.00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2000" b="0" i="0" u="none" strike="noStrike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          900,000.00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       5,106,500.00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2000" b="0" i="0" u="none" strike="noStrike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           7,127,776.00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45.36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64650204"/>
                  </a:ext>
                </a:extLst>
              </a:tr>
              <a:tr h="578829">
                <a:tc>
                  <a:txBody>
                    <a:bodyPr/>
                    <a:lstStyle/>
                    <a:p>
                      <a:pPr algn="ctr" fontAlgn="b"/>
                      <a:r>
                        <a:rPr lang="th-TH" sz="2000" b="0" i="0" u="none" strike="noStrike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70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ปทุมธานี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6C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2000" b="0" i="0" u="none" strike="noStrike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         9,439,665.00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E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2000" b="0" i="0" u="none" strike="noStrike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        623,084.82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2000" b="0" i="0" u="none" strike="noStrike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           846,625.00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       2,506,386.00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          3,976,095.82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42.12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03960448"/>
                  </a:ext>
                </a:extLst>
              </a:tr>
            </a:tbl>
          </a:graphicData>
        </a:graphic>
      </p:graphicFrame>
      <p:sp>
        <p:nvSpPr>
          <p:cNvPr id="9" name="กล่องข้อความ 8">
            <a:extLst>
              <a:ext uri="{FF2B5EF4-FFF2-40B4-BE49-F238E27FC236}">
                <a16:creationId xmlns:a16="http://schemas.microsoft.com/office/drawing/2014/main" id="{B7954549-28C7-4222-884A-59CAF3C341D7}"/>
              </a:ext>
            </a:extLst>
          </p:cNvPr>
          <p:cNvSpPr txBox="1"/>
          <p:nvPr/>
        </p:nvSpPr>
        <p:spPr>
          <a:xfrm>
            <a:off x="1209175" y="252663"/>
            <a:ext cx="893344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700" b="1" dirty="0">
                <a:solidFill>
                  <a:schemeClr val="bg1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การจัดสรรงบประมาณกองทุนพัฒนาบทบาทสตรี </a:t>
            </a:r>
            <a:br>
              <a:rPr lang="th-TH" sz="2700" b="1" dirty="0">
                <a:solidFill>
                  <a:schemeClr val="bg1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</a:br>
            <a:r>
              <a:rPr lang="th-TH" sz="2700" b="1" dirty="0">
                <a:solidFill>
                  <a:schemeClr val="bg1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ประจำปีงบประมาณ </a:t>
            </a:r>
            <a:r>
              <a:rPr lang="th-TH" sz="2700" b="1" dirty="0">
                <a:solidFill>
                  <a:schemeClr val="bg1"/>
                </a:solidFill>
                <a:latin typeface="Chulabhorn Likit Text Light๙" panose="00000400000000000000" pitchFamily="2" charset="-34"/>
                <a:ea typeface="Times New Roman" panose="02020603050405020304" pitchFamily="18" charset="0"/>
                <a:cs typeface="Chulabhorn Likit Text Light๙" panose="00000400000000000000" pitchFamily="2" charset="-34"/>
              </a:rPr>
              <a:t>พ.ศ.</a:t>
            </a:r>
            <a:r>
              <a:rPr lang="th-TH" sz="2700" b="1" dirty="0">
                <a:solidFill>
                  <a:schemeClr val="bg1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 2567  (ส่วนภูมิภาค) (ต่อ)</a:t>
            </a:r>
            <a:endParaRPr lang="th-TH" sz="2700" dirty="0">
              <a:solidFill>
                <a:schemeClr val="bg1"/>
              </a:solidFill>
            </a:endParaRPr>
          </a:p>
        </p:txBody>
      </p:sp>
      <p:sp>
        <p:nvSpPr>
          <p:cNvPr id="27" name="Freeform 11"/>
          <p:cNvSpPr/>
          <p:nvPr/>
        </p:nvSpPr>
        <p:spPr>
          <a:xfrm>
            <a:off x="38099" y="-190499"/>
            <a:ext cx="3960000" cy="1080000"/>
          </a:xfrm>
          <a:custGeom>
            <a:avLst/>
            <a:gdLst/>
            <a:ahLst/>
            <a:cxnLst/>
            <a:rect l="l" t="t" r="r" b="b"/>
            <a:pathLst>
              <a:path w="5172936" h="1343249">
                <a:moveTo>
                  <a:pt x="0" y="0"/>
                </a:moveTo>
                <a:lnTo>
                  <a:pt x="5172936" y="0"/>
                </a:lnTo>
                <a:lnTo>
                  <a:pt x="5172936" y="1343249"/>
                </a:lnTo>
                <a:lnTo>
                  <a:pt x="0" y="134324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22" name="กล่องข้อความ 8">
            <a:extLst>
              <a:ext uri="{FF2B5EF4-FFF2-40B4-BE49-F238E27FC236}">
                <a16:creationId xmlns:a16="http://schemas.microsoft.com/office/drawing/2014/main" id="{B7954549-28C7-4222-884A-59CAF3C341D7}"/>
              </a:ext>
            </a:extLst>
          </p:cNvPr>
          <p:cNvSpPr txBox="1"/>
          <p:nvPr/>
        </p:nvSpPr>
        <p:spPr>
          <a:xfrm>
            <a:off x="1603186" y="531793"/>
            <a:ext cx="159943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800" b="1" dirty="0">
                <a:solidFill>
                  <a:srgbClr val="002060"/>
                </a:solidFill>
                <a:latin typeface="Chulabhorn Likit Text Light" panose="00000400000000000000" pitchFamily="2" charset="-34"/>
                <a:cs typeface="Chulabhorn Likit Text Light" panose="00000400000000000000" pitchFamily="2" charset="-34"/>
              </a:rPr>
              <a:t>ผลการเบิกจ่ายแต่ละจังหวัดประจำปีงบประมาณ </a:t>
            </a:r>
            <a:r>
              <a:rPr lang="th-TH" sz="2800" b="1" dirty="0">
                <a:solidFill>
                  <a:srgbClr val="002060"/>
                </a:solidFill>
                <a:latin typeface="Chulabhorn Likit Text Light" panose="00000400000000000000" pitchFamily="2" charset="-34"/>
                <a:ea typeface="Times New Roman" panose="02020603050405020304" pitchFamily="18" charset="0"/>
                <a:cs typeface="Chulabhorn Likit Text Light" panose="00000400000000000000" pitchFamily="2" charset="-34"/>
              </a:rPr>
              <a:t>พ.ศ.</a:t>
            </a:r>
            <a:r>
              <a:rPr lang="th-TH" sz="2800" b="1" dirty="0">
                <a:solidFill>
                  <a:srgbClr val="002060"/>
                </a:solidFill>
                <a:latin typeface="Chulabhorn Likit Text Light" panose="00000400000000000000" pitchFamily="2" charset="-34"/>
                <a:cs typeface="Chulabhorn Likit Text Light" panose="00000400000000000000" pitchFamily="2" charset="-34"/>
              </a:rPr>
              <a:t> 2567 (ส่วนภูมิภาค)</a:t>
            </a:r>
          </a:p>
          <a:p>
            <a:pPr algn="ctr"/>
            <a:r>
              <a:rPr lang="th-TH" sz="2800" b="1" dirty="0">
                <a:solidFill>
                  <a:srgbClr val="002060"/>
                </a:solidFill>
                <a:latin typeface="Chulabhorn Likit Text Light" panose="00000400000000000000" pitchFamily="2" charset="-34"/>
                <a:cs typeface="Chulabhorn Likit Text Light" panose="00000400000000000000" pitchFamily="2" charset="-34"/>
              </a:rPr>
              <a:t>(ข้อมูล ณ วันที่ 10 เมษายน 2567) ต่อ</a:t>
            </a:r>
            <a:endParaRPr lang="th-TH" sz="2800" dirty="0">
              <a:solidFill>
                <a:srgbClr val="002060"/>
              </a:solidFill>
              <a:latin typeface="Chulabhorn Likit Text Light" panose="00000400000000000000" pitchFamily="2" charset="-34"/>
              <a:cs typeface="Chulabhorn Likit Text Light" panose="00000400000000000000" pitchFamily="2" charset="-34"/>
            </a:endParaRPr>
          </a:p>
        </p:txBody>
      </p:sp>
      <p:sp>
        <p:nvSpPr>
          <p:cNvPr id="2" name="Freeform 2">
            <a:extLst>
              <a:ext uri="{FF2B5EF4-FFF2-40B4-BE49-F238E27FC236}">
                <a16:creationId xmlns:a16="http://schemas.microsoft.com/office/drawing/2014/main" id="{4A498D13-3516-8FFE-509B-6C4D7CF00181}"/>
              </a:ext>
            </a:extLst>
          </p:cNvPr>
          <p:cNvSpPr/>
          <p:nvPr/>
        </p:nvSpPr>
        <p:spPr>
          <a:xfrm>
            <a:off x="-322135" y="9635249"/>
            <a:ext cx="19404854" cy="1451851"/>
          </a:xfrm>
          <a:custGeom>
            <a:avLst/>
            <a:gdLst/>
            <a:ahLst/>
            <a:cxnLst/>
            <a:rect l="l" t="t" r="r" b="b"/>
            <a:pathLst>
              <a:path w="19404854" h="9702427">
                <a:moveTo>
                  <a:pt x="0" y="0"/>
                </a:moveTo>
                <a:lnTo>
                  <a:pt x="19404855" y="0"/>
                </a:lnTo>
                <a:lnTo>
                  <a:pt x="19404855" y="9702428"/>
                </a:lnTo>
                <a:lnTo>
                  <a:pt x="0" y="970242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 b="-568280"/>
            </a:stretch>
          </a:blipFill>
        </p:spPr>
      </p:sp>
      <p:sp>
        <p:nvSpPr>
          <p:cNvPr id="3" name="Freeform 5">
            <a:extLst>
              <a:ext uri="{FF2B5EF4-FFF2-40B4-BE49-F238E27FC236}">
                <a16:creationId xmlns:a16="http://schemas.microsoft.com/office/drawing/2014/main" id="{A3547F12-7249-88B4-598A-ED2CC7B16EE5}"/>
              </a:ext>
            </a:extLst>
          </p:cNvPr>
          <p:cNvSpPr/>
          <p:nvPr/>
        </p:nvSpPr>
        <p:spPr>
          <a:xfrm>
            <a:off x="17183859" y="9649284"/>
            <a:ext cx="352548" cy="352548"/>
          </a:xfrm>
          <a:custGeom>
            <a:avLst/>
            <a:gdLst/>
            <a:ahLst/>
            <a:cxnLst/>
            <a:rect l="l" t="t" r="r" b="b"/>
            <a:pathLst>
              <a:path w="352548" h="352548">
                <a:moveTo>
                  <a:pt x="0" y="0"/>
                </a:moveTo>
                <a:lnTo>
                  <a:pt x="352547" y="0"/>
                </a:lnTo>
                <a:lnTo>
                  <a:pt x="352547" y="352548"/>
                </a:lnTo>
                <a:lnTo>
                  <a:pt x="0" y="35254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47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6">
            <a:extLst>
              <a:ext uri="{FF2B5EF4-FFF2-40B4-BE49-F238E27FC236}">
                <a16:creationId xmlns:a16="http://schemas.microsoft.com/office/drawing/2014/main" id="{B3F4D041-0B54-691A-AE9F-9A3732584F74}"/>
              </a:ext>
            </a:extLst>
          </p:cNvPr>
          <p:cNvSpPr/>
          <p:nvPr/>
        </p:nvSpPr>
        <p:spPr>
          <a:xfrm>
            <a:off x="16855283" y="9924104"/>
            <a:ext cx="270304" cy="270304"/>
          </a:xfrm>
          <a:custGeom>
            <a:avLst/>
            <a:gdLst/>
            <a:ahLst/>
            <a:cxnLst/>
            <a:rect l="l" t="t" r="r" b="b"/>
            <a:pathLst>
              <a:path w="270304" h="270304">
                <a:moveTo>
                  <a:pt x="0" y="0"/>
                </a:moveTo>
                <a:lnTo>
                  <a:pt x="270304" y="0"/>
                </a:lnTo>
                <a:lnTo>
                  <a:pt x="270304" y="270304"/>
                </a:lnTo>
                <a:lnTo>
                  <a:pt x="0" y="27030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55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7">
            <a:extLst>
              <a:ext uri="{FF2B5EF4-FFF2-40B4-BE49-F238E27FC236}">
                <a16:creationId xmlns:a16="http://schemas.microsoft.com/office/drawing/2014/main" id="{1A70E587-DB10-BA67-6CD8-EBC4C912F00E}"/>
              </a:ext>
            </a:extLst>
          </p:cNvPr>
          <p:cNvSpPr/>
          <p:nvPr/>
        </p:nvSpPr>
        <p:spPr>
          <a:xfrm>
            <a:off x="0" y="9641564"/>
            <a:ext cx="625082" cy="625082"/>
          </a:xfrm>
          <a:custGeom>
            <a:avLst/>
            <a:gdLst/>
            <a:ahLst/>
            <a:cxnLst/>
            <a:rect l="l" t="t" r="r" b="b"/>
            <a:pathLst>
              <a:path w="625082" h="625082">
                <a:moveTo>
                  <a:pt x="0" y="0"/>
                </a:moveTo>
                <a:lnTo>
                  <a:pt x="625082" y="0"/>
                </a:lnTo>
                <a:lnTo>
                  <a:pt x="625082" y="625082"/>
                </a:lnTo>
                <a:lnTo>
                  <a:pt x="0" y="62508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8">
            <a:extLst>
              <a:ext uri="{FF2B5EF4-FFF2-40B4-BE49-F238E27FC236}">
                <a16:creationId xmlns:a16="http://schemas.microsoft.com/office/drawing/2014/main" id="{98919DCB-1FDD-B8F9-4455-4E928D6A5F3B}"/>
              </a:ext>
            </a:extLst>
          </p:cNvPr>
          <p:cNvSpPr/>
          <p:nvPr/>
        </p:nvSpPr>
        <p:spPr>
          <a:xfrm>
            <a:off x="660458" y="9631111"/>
            <a:ext cx="294691" cy="294691"/>
          </a:xfrm>
          <a:custGeom>
            <a:avLst/>
            <a:gdLst/>
            <a:ahLst/>
            <a:cxnLst/>
            <a:rect l="l" t="t" r="r" b="b"/>
            <a:pathLst>
              <a:path w="294691" h="294691">
                <a:moveTo>
                  <a:pt x="0" y="0"/>
                </a:moveTo>
                <a:lnTo>
                  <a:pt x="294691" y="0"/>
                </a:lnTo>
                <a:lnTo>
                  <a:pt x="294691" y="294691"/>
                </a:lnTo>
                <a:lnTo>
                  <a:pt x="0" y="29469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9">
            <a:extLst>
              <a:ext uri="{FF2B5EF4-FFF2-40B4-BE49-F238E27FC236}">
                <a16:creationId xmlns:a16="http://schemas.microsoft.com/office/drawing/2014/main" id="{9FAF338E-5FA0-A137-4473-48E48EDB91DF}"/>
              </a:ext>
            </a:extLst>
          </p:cNvPr>
          <p:cNvSpPr/>
          <p:nvPr/>
        </p:nvSpPr>
        <p:spPr>
          <a:xfrm rot="834738">
            <a:off x="4269232" y="9833364"/>
            <a:ext cx="298411" cy="298411"/>
          </a:xfrm>
          <a:custGeom>
            <a:avLst/>
            <a:gdLst/>
            <a:ahLst/>
            <a:cxnLst/>
            <a:rect l="l" t="t" r="r" b="b"/>
            <a:pathLst>
              <a:path w="298411" h="298411">
                <a:moveTo>
                  <a:pt x="0" y="0"/>
                </a:moveTo>
                <a:lnTo>
                  <a:pt x="298410" y="0"/>
                </a:lnTo>
                <a:lnTo>
                  <a:pt x="298410" y="298410"/>
                </a:lnTo>
                <a:lnTo>
                  <a:pt x="0" y="29841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56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10">
            <a:extLst>
              <a:ext uri="{FF2B5EF4-FFF2-40B4-BE49-F238E27FC236}">
                <a16:creationId xmlns:a16="http://schemas.microsoft.com/office/drawing/2014/main" id="{AEB77657-FFAD-D6BF-73D4-A8637EF17A1D}"/>
              </a:ext>
            </a:extLst>
          </p:cNvPr>
          <p:cNvSpPr txBox="1"/>
          <p:nvPr/>
        </p:nvSpPr>
        <p:spPr>
          <a:xfrm>
            <a:off x="5418052" y="9897227"/>
            <a:ext cx="13784348" cy="428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679"/>
              </a:lnSpc>
            </a:pPr>
            <a:r>
              <a:rPr lang="en-US" sz="1600" dirty="0" err="1">
                <a:solidFill>
                  <a:schemeClr val="bg1"/>
                </a:solidFill>
                <a:latin typeface="Chulabhorn Likit Text Light" panose="00000400000000000000" pitchFamily="2" charset="-34"/>
                <a:cs typeface="Chulabhorn Likit Text Light" panose="00000400000000000000" pitchFamily="2" charset="-34"/>
              </a:rPr>
              <a:t>เศรษฐกิจฐานรากมั่นคง</a:t>
            </a:r>
            <a:r>
              <a:rPr lang="en-US" sz="1600" dirty="0">
                <a:solidFill>
                  <a:schemeClr val="bg1"/>
                </a:solidFill>
                <a:latin typeface="Chulabhorn Likit Text Light" panose="00000400000000000000" pitchFamily="2" charset="-34"/>
                <a:cs typeface="Chulabhorn Likit Text Light" panose="00000400000000000000" pitchFamily="2" charset="-34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Chulabhorn Likit Text Light" panose="00000400000000000000" pitchFamily="2" charset="-34"/>
                <a:cs typeface="Chulabhorn Likit Text Light" panose="00000400000000000000" pitchFamily="2" charset="-34"/>
              </a:rPr>
              <a:t>ชุมชนเข้มแข็งอย่างยั่งยืน</a:t>
            </a:r>
            <a:r>
              <a:rPr lang="en-US" sz="1600" dirty="0">
                <a:solidFill>
                  <a:schemeClr val="bg1"/>
                </a:solidFill>
                <a:latin typeface="Chulabhorn Likit Text Light" panose="00000400000000000000" pitchFamily="2" charset="-34"/>
                <a:cs typeface="Chulabhorn Likit Text Light" panose="00000400000000000000" pitchFamily="2" charset="-34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Chulabhorn Likit Text Light" panose="00000400000000000000" pitchFamily="2" charset="-34"/>
                <a:cs typeface="Chulabhorn Likit Text Light" panose="00000400000000000000" pitchFamily="2" charset="-34"/>
              </a:rPr>
              <a:t>ด้วยหลักปรัชญาของเศรษฐกิจพอเพียง</a:t>
            </a:r>
            <a:r>
              <a:rPr lang="en-US" sz="1600" dirty="0">
                <a:solidFill>
                  <a:schemeClr val="bg1"/>
                </a:solidFill>
                <a:latin typeface="Chulabhorn Likit Text Light" panose="00000400000000000000" pitchFamily="2" charset="-34"/>
                <a:cs typeface="Chulabhorn Likit Text Light" panose="00000400000000000000" pitchFamily="2" charset="-34"/>
              </a:rPr>
              <a:t> </a:t>
            </a:r>
          </a:p>
          <a:p>
            <a:pPr>
              <a:lnSpc>
                <a:spcPts val="1679"/>
              </a:lnSpc>
            </a:pPr>
            <a:endParaRPr lang="en-US" sz="1400" spc="253" dirty="0">
              <a:solidFill>
                <a:srgbClr val="EA9F1B"/>
              </a:solidFill>
              <a:cs typeface="Opun Mai Bold"/>
            </a:endParaRPr>
          </a:p>
        </p:txBody>
      </p:sp>
      <p:sp>
        <p:nvSpPr>
          <p:cNvPr id="11" name="Freeform 12">
            <a:extLst>
              <a:ext uri="{FF2B5EF4-FFF2-40B4-BE49-F238E27FC236}">
                <a16:creationId xmlns:a16="http://schemas.microsoft.com/office/drawing/2014/main" id="{BF698185-A05C-22CA-BFE4-2633C4730ECC}"/>
              </a:ext>
            </a:extLst>
          </p:cNvPr>
          <p:cNvSpPr/>
          <p:nvPr/>
        </p:nvSpPr>
        <p:spPr>
          <a:xfrm rot="2055878">
            <a:off x="9189152" y="9608252"/>
            <a:ext cx="231865" cy="231865"/>
          </a:xfrm>
          <a:custGeom>
            <a:avLst/>
            <a:gdLst/>
            <a:ahLst/>
            <a:cxnLst/>
            <a:rect l="l" t="t" r="r" b="b"/>
            <a:pathLst>
              <a:path w="231865" h="231865">
                <a:moveTo>
                  <a:pt x="0" y="0"/>
                </a:moveTo>
                <a:lnTo>
                  <a:pt x="231865" y="0"/>
                </a:lnTo>
                <a:lnTo>
                  <a:pt x="231865" y="231865"/>
                </a:lnTo>
                <a:lnTo>
                  <a:pt x="0" y="23186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56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3">
            <a:extLst>
              <a:ext uri="{FF2B5EF4-FFF2-40B4-BE49-F238E27FC236}">
                <a16:creationId xmlns:a16="http://schemas.microsoft.com/office/drawing/2014/main" id="{ECD126D6-DD0D-F67D-064F-DFEAA9ADDF9F}"/>
              </a:ext>
            </a:extLst>
          </p:cNvPr>
          <p:cNvSpPr/>
          <p:nvPr/>
        </p:nvSpPr>
        <p:spPr>
          <a:xfrm rot="-3152338">
            <a:off x="13217140" y="9859751"/>
            <a:ext cx="290824" cy="290824"/>
          </a:xfrm>
          <a:custGeom>
            <a:avLst/>
            <a:gdLst/>
            <a:ahLst/>
            <a:cxnLst/>
            <a:rect l="l" t="t" r="r" b="b"/>
            <a:pathLst>
              <a:path w="290824" h="290824">
                <a:moveTo>
                  <a:pt x="0" y="0"/>
                </a:moveTo>
                <a:lnTo>
                  <a:pt x="290824" y="0"/>
                </a:lnTo>
                <a:lnTo>
                  <a:pt x="290824" y="290824"/>
                </a:lnTo>
                <a:lnTo>
                  <a:pt x="0" y="29082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56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4">
            <a:extLst>
              <a:ext uri="{FF2B5EF4-FFF2-40B4-BE49-F238E27FC236}">
                <a16:creationId xmlns:a16="http://schemas.microsoft.com/office/drawing/2014/main" id="{8EC896F1-0268-1010-6651-087B9A8B93A3}"/>
              </a:ext>
            </a:extLst>
          </p:cNvPr>
          <p:cNvSpPr/>
          <p:nvPr/>
        </p:nvSpPr>
        <p:spPr>
          <a:xfrm>
            <a:off x="16577689" y="9762124"/>
            <a:ext cx="220444" cy="220444"/>
          </a:xfrm>
          <a:custGeom>
            <a:avLst/>
            <a:gdLst/>
            <a:ahLst/>
            <a:cxnLst/>
            <a:rect l="l" t="t" r="r" b="b"/>
            <a:pathLst>
              <a:path w="220444" h="220444">
                <a:moveTo>
                  <a:pt x="0" y="0"/>
                </a:moveTo>
                <a:lnTo>
                  <a:pt x="220444" y="0"/>
                </a:lnTo>
                <a:lnTo>
                  <a:pt x="220444" y="220445"/>
                </a:lnTo>
                <a:lnTo>
                  <a:pt x="0" y="22044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65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5">
            <a:extLst>
              <a:ext uri="{FF2B5EF4-FFF2-40B4-BE49-F238E27FC236}">
                <a16:creationId xmlns:a16="http://schemas.microsoft.com/office/drawing/2014/main" id="{6CC6C112-AB01-F860-8374-2513AB6C7EB8}"/>
              </a:ext>
            </a:extLst>
          </p:cNvPr>
          <p:cNvSpPr/>
          <p:nvPr/>
        </p:nvSpPr>
        <p:spPr>
          <a:xfrm>
            <a:off x="836293" y="9842337"/>
            <a:ext cx="384815" cy="384815"/>
          </a:xfrm>
          <a:custGeom>
            <a:avLst/>
            <a:gdLst/>
            <a:ahLst/>
            <a:cxnLst/>
            <a:rect l="l" t="t" r="r" b="b"/>
            <a:pathLst>
              <a:path w="384815" h="384815">
                <a:moveTo>
                  <a:pt x="0" y="0"/>
                </a:moveTo>
                <a:lnTo>
                  <a:pt x="384814" y="0"/>
                </a:lnTo>
                <a:lnTo>
                  <a:pt x="384814" y="384814"/>
                </a:lnTo>
                <a:lnTo>
                  <a:pt x="0" y="3848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6">
            <a:extLst>
              <a:ext uri="{FF2B5EF4-FFF2-40B4-BE49-F238E27FC236}">
                <a16:creationId xmlns:a16="http://schemas.microsoft.com/office/drawing/2014/main" id="{3E5D0D42-76D3-0176-EA9C-664C41CD9CA2}"/>
              </a:ext>
            </a:extLst>
          </p:cNvPr>
          <p:cNvSpPr/>
          <p:nvPr/>
        </p:nvSpPr>
        <p:spPr>
          <a:xfrm>
            <a:off x="1292338" y="9656538"/>
            <a:ext cx="225180" cy="225180"/>
          </a:xfrm>
          <a:custGeom>
            <a:avLst/>
            <a:gdLst/>
            <a:ahLst/>
            <a:cxnLst/>
            <a:rect l="l" t="t" r="r" b="b"/>
            <a:pathLst>
              <a:path w="225180" h="225180">
                <a:moveTo>
                  <a:pt x="0" y="0"/>
                </a:moveTo>
                <a:lnTo>
                  <a:pt x="225180" y="0"/>
                </a:lnTo>
                <a:lnTo>
                  <a:pt x="225180" y="225180"/>
                </a:lnTo>
                <a:lnTo>
                  <a:pt x="0" y="22518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6" name="TextBox 17">
            <a:extLst>
              <a:ext uri="{FF2B5EF4-FFF2-40B4-BE49-F238E27FC236}">
                <a16:creationId xmlns:a16="http://schemas.microsoft.com/office/drawing/2014/main" id="{94FCBF62-A69D-D1B1-2C5F-24B8237B4D8D}"/>
              </a:ext>
            </a:extLst>
          </p:cNvPr>
          <p:cNvSpPr txBox="1"/>
          <p:nvPr/>
        </p:nvSpPr>
        <p:spPr>
          <a:xfrm>
            <a:off x="17597490" y="9872947"/>
            <a:ext cx="614310" cy="1981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1547"/>
              </a:lnSpc>
            </a:pPr>
            <a:r>
              <a:rPr lang="en-US" sz="1400" b="1" dirty="0" err="1">
                <a:solidFill>
                  <a:srgbClr val="FCA904"/>
                </a:solidFill>
                <a:latin typeface="Chulabhorn Likit Text Light" panose="00000400000000000000" pitchFamily="2" charset="-34"/>
                <a:cs typeface="Chulabhorn Likit Text Light" panose="00000400000000000000" pitchFamily="2" charset="-34"/>
              </a:rPr>
              <a:t>หน้าที่</a:t>
            </a:r>
            <a:r>
              <a:rPr lang="en-US" sz="1400" b="1" dirty="0">
                <a:solidFill>
                  <a:srgbClr val="FCA904"/>
                </a:solidFill>
                <a:latin typeface="Chulabhorn Likit Text Light" panose="00000400000000000000" pitchFamily="2" charset="-34"/>
                <a:cs typeface="Chulabhorn Likit Text Light" panose="00000400000000000000" pitchFamily="2" charset="-34"/>
              </a:rPr>
              <a:t> 8</a:t>
            </a:r>
          </a:p>
        </p:txBody>
      </p:sp>
      <p:sp>
        <p:nvSpPr>
          <p:cNvPr id="17" name="Freeform 13">
            <a:extLst>
              <a:ext uri="{FF2B5EF4-FFF2-40B4-BE49-F238E27FC236}">
                <a16:creationId xmlns:a16="http://schemas.microsoft.com/office/drawing/2014/main" id="{0EC2CEF4-0BBE-7DB7-F0FB-F0AD79479060}"/>
              </a:ext>
            </a:extLst>
          </p:cNvPr>
          <p:cNvSpPr/>
          <p:nvPr/>
        </p:nvSpPr>
        <p:spPr>
          <a:xfrm rot="-3152338">
            <a:off x="14453176" y="10443033"/>
            <a:ext cx="268702" cy="262072"/>
          </a:xfrm>
          <a:custGeom>
            <a:avLst/>
            <a:gdLst/>
            <a:ahLst/>
            <a:cxnLst/>
            <a:rect l="l" t="t" r="r" b="b"/>
            <a:pathLst>
              <a:path w="290824" h="290824">
                <a:moveTo>
                  <a:pt x="0" y="0"/>
                </a:moveTo>
                <a:lnTo>
                  <a:pt x="290824" y="0"/>
                </a:lnTo>
                <a:lnTo>
                  <a:pt x="290824" y="290824"/>
                </a:lnTo>
                <a:lnTo>
                  <a:pt x="0" y="29082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56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3">
            <a:extLst>
              <a:ext uri="{FF2B5EF4-FFF2-40B4-BE49-F238E27FC236}">
                <a16:creationId xmlns:a16="http://schemas.microsoft.com/office/drawing/2014/main" id="{44A8C0EA-B630-B89D-50AD-F1AC1F41AC49}"/>
              </a:ext>
            </a:extLst>
          </p:cNvPr>
          <p:cNvSpPr/>
          <p:nvPr/>
        </p:nvSpPr>
        <p:spPr>
          <a:xfrm rot="-3152338">
            <a:off x="15430156" y="9952535"/>
            <a:ext cx="268702" cy="262072"/>
          </a:xfrm>
          <a:custGeom>
            <a:avLst/>
            <a:gdLst/>
            <a:ahLst/>
            <a:cxnLst/>
            <a:rect l="l" t="t" r="r" b="b"/>
            <a:pathLst>
              <a:path w="290824" h="290824">
                <a:moveTo>
                  <a:pt x="0" y="0"/>
                </a:moveTo>
                <a:lnTo>
                  <a:pt x="290824" y="0"/>
                </a:lnTo>
                <a:lnTo>
                  <a:pt x="290824" y="290824"/>
                </a:lnTo>
                <a:lnTo>
                  <a:pt x="0" y="29082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56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0921259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ตาราง 10">
            <a:extLst>
              <a:ext uri="{FF2B5EF4-FFF2-40B4-BE49-F238E27FC236}">
                <a16:creationId xmlns:a16="http://schemas.microsoft.com/office/drawing/2014/main" id="{7C8DD1A9-DFE4-4CBC-BDBF-CAB00621CA3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66495657"/>
              </p:ext>
            </p:extLst>
          </p:nvPr>
        </p:nvGraphicFramePr>
        <p:xfrm>
          <a:off x="922206" y="1752425"/>
          <a:ext cx="16677744" cy="5490374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731222">
                  <a:extLst>
                    <a:ext uri="{9D8B030D-6E8A-4147-A177-3AD203B41FA5}">
                      <a16:colId xmlns:a16="http://schemas.microsoft.com/office/drawing/2014/main" val="11784200"/>
                    </a:ext>
                  </a:extLst>
                </a:gridCol>
                <a:gridCol w="1554785">
                  <a:extLst>
                    <a:ext uri="{9D8B030D-6E8A-4147-A177-3AD203B41FA5}">
                      <a16:colId xmlns:a16="http://schemas.microsoft.com/office/drawing/2014/main" val="3453801504"/>
                    </a:ext>
                  </a:extLst>
                </a:gridCol>
                <a:gridCol w="2389773">
                  <a:extLst>
                    <a:ext uri="{9D8B030D-6E8A-4147-A177-3AD203B41FA5}">
                      <a16:colId xmlns:a16="http://schemas.microsoft.com/office/drawing/2014/main" val="3833956075"/>
                    </a:ext>
                  </a:extLst>
                </a:gridCol>
                <a:gridCol w="2080934">
                  <a:extLst>
                    <a:ext uri="{9D8B030D-6E8A-4147-A177-3AD203B41FA5}">
                      <a16:colId xmlns:a16="http://schemas.microsoft.com/office/drawing/2014/main" val="322551674"/>
                    </a:ext>
                  </a:extLst>
                </a:gridCol>
                <a:gridCol w="2368431">
                  <a:extLst>
                    <a:ext uri="{9D8B030D-6E8A-4147-A177-3AD203B41FA5}">
                      <a16:colId xmlns:a16="http://schemas.microsoft.com/office/drawing/2014/main" val="3637026804"/>
                    </a:ext>
                  </a:extLst>
                </a:gridCol>
                <a:gridCol w="2601167">
                  <a:extLst>
                    <a:ext uri="{9D8B030D-6E8A-4147-A177-3AD203B41FA5}">
                      <a16:colId xmlns:a16="http://schemas.microsoft.com/office/drawing/2014/main" val="3741868094"/>
                    </a:ext>
                  </a:extLst>
                </a:gridCol>
                <a:gridCol w="2475716">
                  <a:extLst>
                    <a:ext uri="{9D8B030D-6E8A-4147-A177-3AD203B41FA5}">
                      <a16:colId xmlns:a16="http://schemas.microsoft.com/office/drawing/2014/main" val="3477064932"/>
                    </a:ext>
                  </a:extLst>
                </a:gridCol>
                <a:gridCol w="2475716">
                  <a:extLst>
                    <a:ext uri="{9D8B030D-6E8A-4147-A177-3AD203B41FA5}">
                      <a16:colId xmlns:a16="http://schemas.microsoft.com/office/drawing/2014/main" val="715795054"/>
                    </a:ext>
                  </a:extLst>
                </a:gridCol>
              </a:tblGrid>
              <a:tr h="578829">
                <a:tc rowSpan="2">
                  <a:txBody>
                    <a:bodyPr/>
                    <a:lstStyle/>
                    <a:p>
                      <a:pPr algn="ctr"/>
                      <a:r>
                        <a:rPr lang="th-TH" sz="2300" b="1" kern="120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ที่</a:t>
                      </a:r>
                      <a:endParaRPr lang="th-TH" sz="2300" b="1" kern="1200" dirty="0">
                        <a:ln>
                          <a:noFill/>
                        </a:ln>
                        <a:solidFill>
                          <a:srgbClr val="002060"/>
                        </a:solidFill>
                        <a:latin typeface="Chulabhorn Likit Text Light๙" panose="00000400000000000000" pitchFamily="2" charset="-34"/>
                        <a:ea typeface="+mn-ea"/>
                        <a:cs typeface="Chulabhorn Likit Text Light๙" panose="00000400000000000000" pitchFamily="2" charset="-34"/>
                      </a:endParaRP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494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th-TH" sz="2300" b="1" kern="120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จังหวัด</a:t>
                      </a:r>
                      <a:endParaRPr lang="th-TH" sz="2300" b="1" kern="1200" dirty="0">
                        <a:ln>
                          <a:noFill/>
                        </a:ln>
                        <a:solidFill>
                          <a:srgbClr val="002060"/>
                        </a:solidFill>
                        <a:latin typeface="Chulabhorn Likit Text Light๙" panose="00000400000000000000" pitchFamily="2" charset="-34"/>
                        <a:ea typeface="+mn-ea"/>
                        <a:cs typeface="Chulabhorn Likit Text Light๙" panose="00000400000000000000" pitchFamily="2" charset="-34"/>
                      </a:endParaRP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494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th-TH" sz="2300" b="1" kern="120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งบประมาณจัดสรร (บาท)</a:t>
                      </a:r>
                      <a:endParaRPr lang="th-TH" sz="2300" b="1" kern="1200" dirty="0">
                        <a:ln>
                          <a:noFill/>
                        </a:ln>
                        <a:solidFill>
                          <a:srgbClr val="002060"/>
                        </a:solidFill>
                        <a:latin typeface="Chulabhorn Likit Text Light๙" panose="00000400000000000000" pitchFamily="2" charset="-34"/>
                        <a:ea typeface="+mn-ea"/>
                        <a:cs typeface="Chulabhorn Likit Text Light๙" panose="00000400000000000000" pitchFamily="2" charset="-34"/>
                      </a:endParaRP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494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th-TH" sz="2300" b="1" kern="120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ผลการเบิกจ่าย</a:t>
                      </a:r>
                      <a:endParaRPr lang="th-TH" sz="2300" b="1" kern="1200" dirty="0">
                        <a:ln>
                          <a:noFill/>
                        </a:ln>
                        <a:solidFill>
                          <a:srgbClr val="002060"/>
                        </a:solidFill>
                        <a:latin typeface="Chulabhorn Likit Text Light๙" panose="00000400000000000000" pitchFamily="2" charset="-34"/>
                        <a:ea typeface="+mn-ea"/>
                        <a:cs typeface="Chulabhorn Likit Text Light๙" panose="00000400000000000000" pitchFamily="2" charset="-34"/>
                      </a:endParaRPr>
                    </a:p>
                  </a:txBody>
                  <a:tcPr marL="137160" marR="137160" marT="68580" marB="6858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494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th-TH" sz="1500" b="1" kern="1200" dirty="0">
                        <a:solidFill>
                          <a:srgbClr val="002060"/>
                        </a:solidFill>
                        <a:latin typeface="Chulabhorn Likit Text Light๙" panose="00000400000000000000" pitchFamily="2" charset="-34"/>
                        <a:ea typeface="+mn-ea"/>
                        <a:cs typeface="Chulabhorn Likit Text Light๙" panose="00000400000000000000" pitchFamily="2" charset="-34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th-TH" sz="1500" b="1" kern="1200" dirty="0">
                        <a:solidFill>
                          <a:srgbClr val="002060"/>
                        </a:solidFill>
                        <a:latin typeface="Chulabhorn Likit Text Light๙" panose="00000400000000000000" pitchFamily="2" charset="-34"/>
                        <a:ea typeface="+mn-ea"/>
                        <a:cs typeface="Chulabhorn Likit Text Light๙" panose="00000400000000000000" pitchFamily="2" charset="-34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th-TH" sz="2300" b="1" kern="120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รวมผลการเบิกจ่าย (บาท)</a:t>
                      </a:r>
                      <a:endParaRPr lang="th-TH" sz="2300" b="1" kern="1200" dirty="0">
                        <a:ln>
                          <a:noFill/>
                        </a:ln>
                        <a:solidFill>
                          <a:srgbClr val="002060"/>
                        </a:solidFill>
                        <a:latin typeface="Chulabhorn Likit Text Light๙" panose="00000400000000000000" pitchFamily="2" charset="-34"/>
                        <a:ea typeface="+mn-ea"/>
                        <a:cs typeface="Chulabhorn Likit Text Light๙" panose="00000400000000000000" pitchFamily="2" charset="-34"/>
                      </a:endParaRP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494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th-TH" sz="2300" b="1" kern="120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ร้อยละผลการเบิกจ่าย</a:t>
                      </a:r>
                      <a:endParaRPr lang="th-TH" sz="2300" b="1" kern="1200" dirty="0">
                        <a:ln>
                          <a:noFill/>
                        </a:ln>
                        <a:solidFill>
                          <a:srgbClr val="002060"/>
                        </a:solidFill>
                        <a:latin typeface="Chulabhorn Likit Text Light๙" panose="00000400000000000000" pitchFamily="2" charset="-34"/>
                        <a:ea typeface="+mn-ea"/>
                        <a:cs typeface="Chulabhorn Likit Text Light๙" panose="00000400000000000000" pitchFamily="2" charset="-34"/>
                      </a:endParaRP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49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9330206"/>
                  </a:ext>
                </a:extLst>
              </a:tr>
              <a:tr h="822960">
                <a:tc vMerge="1">
                  <a:txBody>
                    <a:bodyPr/>
                    <a:lstStyle/>
                    <a:p>
                      <a:pPr algn="ctr"/>
                      <a:r>
                        <a:rPr lang="th-TH" sz="1500" b="1" kern="1200" dirty="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ที่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r>
                        <a:rPr lang="th-TH" sz="1500" b="1" kern="1200" dirty="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จังหวัด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r>
                        <a:rPr lang="th-TH" sz="1500" b="1" kern="1200" dirty="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งบประมาณจัดสรร (บาท)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300" b="1" kern="120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งบบริหาร</a:t>
                      </a:r>
                    </a:p>
                    <a:p>
                      <a:pPr algn="ctr"/>
                      <a:r>
                        <a:rPr lang="th-TH" sz="2300" b="1" kern="120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 (บาท)</a:t>
                      </a:r>
                      <a:endParaRPr lang="th-TH" sz="2300" b="1" kern="1200" dirty="0">
                        <a:ln>
                          <a:noFill/>
                        </a:ln>
                        <a:solidFill>
                          <a:srgbClr val="002060"/>
                        </a:solidFill>
                        <a:latin typeface="Chulabhorn Likit Text Light๙" panose="00000400000000000000" pitchFamily="2" charset="-34"/>
                        <a:ea typeface="+mn-ea"/>
                        <a:cs typeface="Chulabhorn Likit Text Light๙" panose="00000400000000000000" pitchFamily="2" charset="-34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49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300" b="1" kern="120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เงินอุดหนุน </a:t>
                      </a:r>
                    </a:p>
                    <a:p>
                      <a:pPr algn="ctr"/>
                      <a:r>
                        <a:rPr lang="th-TH" sz="2300" b="1" kern="120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(บาท)</a:t>
                      </a:r>
                      <a:endParaRPr lang="th-TH" sz="2300" b="1" kern="1200" dirty="0">
                        <a:ln>
                          <a:noFill/>
                        </a:ln>
                        <a:solidFill>
                          <a:srgbClr val="002060"/>
                        </a:solidFill>
                        <a:latin typeface="Chulabhorn Likit Text Light๙" panose="00000400000000000000" pitchFamily="2" charset="-34"/>
                        <a:ea typeface="+mn-ea"/>
                        <a:cs typeface="Chulabhorn Likit Text Light๙" panose="00000400000000000000" pitchFamily="2" charset="-34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49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300" b="1" kern="120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เงินทุนหมุนเวียน (บาท)</a:t>
                      </a:r>
                      <a:endParaRPr lang="th-TH" sz="2300" b="1" kern="1200" dirty="0">
                        <a:ln>
                          <a:noFill/>
                        </a:ln>
                        <a:solidFill>
                          <a:srgbClr val="002060"/>
                        </a:solidFill>
                        <a:latin typeface="Chulabhorn Likit Text Light๙" panose="00000400000000000000" pitchFamily="2" charset="-34"/>
                        <a:ea typeface="+mn-ea"/>
                        <a:cs typeface="Chulabhorn Likit Text Light๙" panose="00000400000000000000" pitchFamily="2" charset="-34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494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r>
                        <a:rPr lang="th-TH" sz="1500" b="1" kern="1200" dirty="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ภาพรวม (บาท)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32567753"/>
                  </a:ext>
                </a:extLst>
              </a:tr>
              <a:tr h="578829">
                <a:tc>
                  <a:txBody>
                    <a:bodyPr/>
                    <a:lstStyle/>
                    <a:p>
                      <a:pPr algn="ctr" fontAlgn="b"/>
                      <a:r>
                        <a:rPr lang="th-TH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71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ปราจีนบุรี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6C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       11,973,705.00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E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        679,860.65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2000" b="0" i="0" u="none" strike="noStrike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          350,000.00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2000" b="0" i="0" u="none" strike="noStrike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        3,690,105.00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2000" b="0" i="0" u="none" strike="noStrike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          4,719,965.65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39.42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8292296"/>
                  </a:ext>
                </a:extLst>
              </a:tr>
              <a:tr h="578829">
                <a:tc>
                  <a:txBody>
                    <a:bodyPr/>
                    <a:lstStyle/>
                    <a:p>
                      <a:pPr algn="ctr" fontAlgn="b"/>
                      <a:r>
                        <a:rPr lang="th-TH" sz="2000" b="0" i="0" u="none" strike="noStrike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72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ฉะเชิงเทรา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6C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        12,766,665.00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E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2000" b="0" i="0" u="none" strike="noStrike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         833,130.68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           577,320.00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       2,679,400.00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2000" b="0" i="0" u="none" strike="noStrike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         4,089,850.68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32.04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04513895"/>
                  </a:ext>
                </a:extLst>
              </a:tr>
              <a:tr h="600371">
                <a:tc>
                  <a:txBody>
                    <a:bodyPr/>
                    <a:lstStyle/>
                    <a:p>
                      <a:pPr algn="ctr" fontAlgn="b"/>
                      <a:r>
                        <a:rPr lang="th-TH" sz="2000" b="0" i="0" u="none" strike="noStrike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73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สุราษฎร์ธานี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6C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       15,059,665.00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E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2000" b="0" i="0" u="none" strike="noStrike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      1,468,869.72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            969,515.00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        1,296,000.00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          3,734,384.72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24.80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2243350"/>
                  </a:ext>
                </a:extLst>
              </a:tr>
              <a:tr h="578829">
                <a:tc>
                  <a:txBody>
                    <a:bodyPr/>
                    <a:lstStyle/>
                    <a:p>
                      <a:pPr algn="ctr" fontAlgn="b"/>
                      <a:r>
                        <a:rPr lang="th-TH" sz="2000" b="0" i="0" u="none" strike="noStrike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74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นนทบุรี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6C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       10,308,590.00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E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2000" b="0" i="0" u="none" strike="noStrike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         502,613.77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2000" b="0" i="0" u="none" strike="noStrike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            321,790.00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         1,591,945.00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           2,416,348.77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23.44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67397268"/>
                  </a:ext>
                </a:extLst>
              </a:tr>
              <a:tr h="578829">
                <a:tc>
                  <a:txBody>
                    <a:bodyPr/>
                    <a:lstStyle/>
                    <a:p>
                      <a:pPr algn="ctr" fontAlgn="b"/>
                      <a:r>
                        <a:rPr lang="th-TH" sz="2000" b="0" i="0" u="none" strike="noStrike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75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สิงห์บุรี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6C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        11,654,830.00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E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        556,712.31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2000" b="0" i="0" u="none" strike="noStrike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           468,043.00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          850,300.00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           1,875,055.31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16.09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32360546"/>
                  </a:ext>
                </a:extLst>
              </a:tr>
              <a:tr h="578829">
                <a:tc>
                  <a:txBody>
                    <a:bodyPr/>
                    <a:lstStyle/>
                    <a:p>
                      <a:pPr algn="ctr" fontAlgn="b"/>
                      <a:r>
                        <a:rPr lang="th-TH" sz="2000" b="0" i="0" u="none" strike="noStrike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76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ชัยนาท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6C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2000" b="0" i="0" u="none" strike="noStrike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        12,914,580.00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E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        478,969.85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2000" b="0" i="0" u="none" strike="noStrike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          500,000.00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2000" b="0" i="0" u="none" strike="noStrike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         800,000.00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           1,778,969.85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13.77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47242857"/>
                  </a:ext>
                </a:extLst>
              </a:tr>
              <a:tr h="578829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th-TH" sz="2000" b="1" i="0" u="none" strike="noStrike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 รวม 76 จังหวัด </a:t>
                      </a:r>
                    </a:p>
                  </a:txBody>
                  <a:tcPr marL="14288" marR="14288" marT="142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49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2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  1,205,662,200.00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49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2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  83,071,589.96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49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    62,065,055.00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49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  793,819,604.00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49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   938,956,248.96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49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77.88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49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0595554"/>
                  </a:ext>
                </a:extLst>
              </a:tr>
            </a:tbl>
          </a:graphicData>
        </a:graphic>
      </p:graphicFrame>
      <p:sp>
        <p:nvSpPr>
          <p:cNvPr id="9" name="กล่องข้อความ 8">
            <a:extLst>
              <a:ext uri="{FF2B5EF4-FFF2-40B4-BE49-F238E27FC236}">
                <a16:creationId xmlns:a16="http://schemas.microsoft.com/office/drawing/2014/main" id="{B7954549-28C7-4222-884A-59CAF3C341D7}"/>
              </a:ext>
            </a:extLst>
          </p:cNvPr>
          <p:cNvSpPr txBox="1"/>
          <p:nvPr/>
        </p:nvSpPr>
        <p:spPr>
          <a:xfrm>
            <a:off x="1209175" y="252663"/>
            <a:ext cx="893344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700" b="1" dirty="0">
                <a:solidFill>
                  <a:schemeClr val="bg1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การจัดสรรงบประมาณกองทุนพัฒนาบทบาทสตรี </a:t>
            </a:r>
            <a:br>
              <a:rPr lang="th-TH" sz="2700" b="1" dirty="0">
                <a:solidFill>
                  <a:schemeClr val="bg1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</a:br>
            <a:r>
              <a:rPr lang="th-TH" sz="2700" b="1" dirty="0">
                <a:solidFill>
                  <a:schemeClr val="bg1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ประจำปีงบประมาณ </a:t>
            </a:r>
            <a:r>
              <a:rPr lang="th-TH" sz="2700" b="1" dirty="0">
                <a:solidFill>
                  <a:schemeClr val="bg1"/>
                </a:solidFill>
                <a:latin typeface="Chulabhorn Likit Text Light๙" panose="00000400000000000000" pitchFamily="2" charset="-34"/>
                <a:ea typeface="Times New Roman" panose="02020603050405020304" pitchFamily="18" charset="0"/>
                <a:cs typeface="Chulabhorn Likit Text Light๙" panose="00000400000000000000" pitchFamily="2" charset="-34"/>
              </a:rPr>
              <a:t>พ.ศ.</a:t>
            </a:r>
            <a:r>
              <a:rPr lang="th-TH" sz="2700" b="1" dirty="0">
                <a:solidFill>
                  <a:schemeClr val="bg1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 2567  (ส่วนภูมิภาค) (ต่อ)</a:t>
            </a:r>
            <a:endParaRPr lang="th-TH" sz="2700" dirty="0">
              <a:solidFill>
                <a:schemeClr val="bg1"/>
              </a:solidFill>
            </a:endParaRPr>
          </a:p>
        </p:txBody>
      </p:sp>
      <p:sp>
        <p:nvSpPr>
          <p:cNvPr id="27" name="Freeform 11"/>
          <p:cNvSpPr/>
          <p:nvPr/>
        </p:nvSpPr>
        <p:spPr>
          <a:xfrm>
            <a:off x="38099" y="-190499"/>
            <a:ext cx="3960000" cy="1080000"/>
          </a:xfrm>
          <a:custGeom>
            <a:avLst/>
            <a:gdLst/>
            <a:ahLst/>
            <a:cxnLst/>
            <a:rect l="l" t="t" r="r" b="b"/>
            <a:pathLst>
              <a:path w="5172936" h="1343249">
                <a:moveTo>
                  <a:pt x="0" y="0"/>
                </a:moveTo>
                <a:lnTo>
                  <a:pt x="5172936" y="0"/>
                </a:lnTo>
                <a:lnTo>
                  <a:pt x="5172936" y="1343249"/>
                </a:lnTo>
                <a:lnTo>
                  <a:pt x="0" y="134324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28" name="Freeform 2"/>
          <p:cNvSpPr/>
          <p:nvPr/>
        </p:nvSpPr>
        <p:spPr>
          <a:xfrm>
            <a:off x="-322135" y="9635249"/>
            <a:ext cx="19404854" cy="1451851"/>
          </a:xfrm>
          <a:custGeom>
            <a:avLst/>
            <a:gdLst/>
            <a:ahLst/>
            <a:cxnLst/>
            <a:rect l="l" t="t" r="r" b="b"/>
            <a:pathLst>
              <a:path w="19404854" h="9702427">
                <a:moveTo>
                  <a:pt x="0" y="0"/>
                </a:moveTo>
                <a:lnTo>
                  <a:pt x="19404855" y="0"/>
                </a:lnTo>
                <a:lnTo>
                  <a:pt x="19404855" y="9702428"/>
                </a:lnTo>
                <a:lnTo>
                  <a:pt x="0" y="970242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 b="-568280"/>
            </a:stretch>
          </a:blipFill>
        </p:spPr>
      </p:sp>
      <p:sp>
        <p:nvSpPr>
          <p:cNvPr id="29" name="Freeform 5"/>
          <p:cNvSpPr/>
          <p:nvPr/>
        </p:nvSpPr>
        <p:spPr>
          <a:xfrm>
            <a:off x="17183859" y="9649284"/>
            <a:ext cx="352548" cy="352548"/>
          </a:xfrm>
          <a:custGeom>
            <a:avLst/>
            <a:gdLst/>
            <a:ahLst/>
            <a:cxnLst/>
            <a:rect l="l" t="t" r="r" b="b"/>
            <a:pathLst>
              <a:path w="352548" h="352548">
                <a:moveTo>
                  <a:pt x="0" y="0"/>
                </a:moveTo>
                <a:lnTo>
                  <a:pt x="352547" y="0"/>
                </a:lnTo>
                <a:lnTo>
                  <a:pt x="352547" y="352548"/>
                </a:lnTo>
                <a:lnTo>
                  <a:pt x="0" y="35254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47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30" name="Freeform 6"/>
          <p:cNvSpPr/>
          <p:nvPr/>
        </p:nvSpPr>
        <p:spPr>
          <a:xfrm>
            <a:off x="16855283" y="9924104"/>
            <a:ext cx="270304" cy="270304"/>
          </a:xfrm>
          <a:custGeom>
            <a:avLst/>
            <a:gdLst/>
            <a:ahLst/>
            <a:cxnLst/>
            <a:rect l="l" t="t" r="r" b="b"/>
            <a:pathLst>
              <a:path w="270304" h="270304">
                <a:moveTo>
                  <a:pt x="0" y="0"/>
                </a:moveTo>
                <a:lnTo>
                  <a:pt x="270304" y="0"/>
                </a:lnTo>
                <a:lnTo>
                  <a:pt x="270304" y="270304"/>
                </a:lnTo>
                <a:lnTo>
                  <a:pt x="0" y="27030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55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31" name="Freeform 7"/>
          <p:cNvSpPr/>
          <p:nvPr/>
        </p:nvSpPr>
        <p:spPr>
          <a:xfrm>
            <a:off x="0" y="9641564"/>
            <a:ext cx="625082" cy="625082"/>
          </a:xfrm>
          <a:custGeom>
            <a:avLst/>
            <a:gdLst/>
            <a:ahLst/>
            <a:cxnLst/>
            <a:rect l="l" t="t" r="r" b="b"/>
            <a:pathLst>
              <a:path w="625082" h="625082">
                <a:moveTo>
                  <a:pt x="0" y="0"/>
                </a:moveTo>
                <a:lnTo>
                  <a:pt x="625082" y="0"/>
                </a:lnTo>
                <a:lnTo>
                  <a:pt x="625082" y="625082"/>
                </a:lnTo>
                <a:lnTo>
                  <a:pt x="0" y="62508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32" name="Freeform 8"/>
          <p:cNvSpPr/>
          <p:nvPr/>
        </p:nvSpPr>
        <p:spPr>
          <a:xfrm>
            <a:off x="660458" y="9631111"/>
            <a:ext cx="294691" cy="294691"/>
          </a:xfrm>
          <a:custGeom>
            <a:avLst/>
            <a:gdLst/>
            <a:ahLst/>
            <a:cxnLst/>
            <a:rect l="l" t="t" r="r" b="b"/>
            <a:pathLst>
              <a:path w="294691" h="294691">
                <a:moveTo>
                  <a:pt x="0" y="0"/>
                </a:moveTo>
                <a:lnTo>
                  <a:pt x="294691" y="0"/>
                </a:lnTo>
                <a:lnTo>
                  <a:pt x="294691" y="294691"/>
                </a:lnTo>
                <a:lnTo>
                  <a:pt x="0" y="29469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33" name="Freeform 9"/>
          <p:cNvSpPr/>
          <p:nvPr/>
        </p:nvSpPr>
        <p:spPr>
          <a:xfrm rot="834738">
            <a:off x="4269232" y="9833364"/>
            <a:ext cx="298411" cy="298411"/>
          </a:xfrm>
          <a:custGeom>
            <a:avLst/>
            <a:gdLst/>
            <a:ahLst/>
            <a:cxnLst/>
            <a:rect l="l" t="t" r="r" b="b"/>
            <a:pathLst>
              <a:path w="298411" h="298411">
                <a:moveTo>
                  <a:pt x="0" y="0"/>
                </a:moveTo>
                <a:lnTo>
                  <a:pt x="298410" y="0"/>
                </a:lnTo>
                <a:lnTo>
                  <a:pt x="298410" y="298410"/>
                </a:lnTo>
                <a:lnTo>
                  <a:pt x="0" y="29841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56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34" name="TextBox 10"/>
          <p:cNvSpPr txBox="1"/>
          <p:nvPr/>
        </p:nvSpPr>
        <p:spPr>
          <a:xfrm>
            <a:off x="5418052" y="9897227"/>
            <a:ext cx="13784348" cy="428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679"/>
              </a:lnSpc>
            </a:pPr>
            <a:r>
              <a:rPr lang="en-US" sz="1600" dirty="0" err="1">
                <a:solidFill>
                  <a:srgbClr val="EA9F1B"/>
                </a:solidFill>
                <a:latin typeface="Chulabhorn Likit Text Light" panose="00000400000000000000" pitchFamily="2" charset="-34"/>
                <a:cs typeface="Chulabhorn Likit Text Light" panose="00000400000000000000" pitchFamily="2" charset="-34"/>
              </a:rPr>
              <a:t>เศรษฐกิจฐานรากมั่นคง</a:t>
            </a:r>
            <a:r>
              <a:rPr lang="en-US" sz="1600" dirty="0">
                <a:solidFill>
                  <a:srgbClr val="EA9F1B"/>
                </a:solidFill>
                <a:latin typeface="Chulabhorn Likit Text Light" panose="00000400000000000000" pitchFamily="2" charset="-34"/>
                <a:cs typeface="Chulabhorn Likit Text Light" panose="00000400000000000000" pitchFamily="2" charset="-34"/>
              </a:rPr>
              <a:t> </a:t>
            </a:r>
            <a:r>
              <a:rPr lang="en-US" sz="1600" dirty="0" err="1">
                <a:solidFill>
                  <a:srgbClr val="EA9F1B"/>
                </a:solidFill>
                <a:latin typeface="Chulabhorn Likit Text Light" panose="00000400000000000000" pitchFamily="2" charset="-34"/>
                <a:cs typeface="Chulabhorn Likit Text Light" panose="00000400000000000000" pitchFamily="2" charset="-34"/>
              </a:rPr>
              <a:t>ชุมชนเข้มแข็งอย่างยั่งยืน</a:t>
            </a:r>
            <a:r>
              <a:rPr lang="en-US" sz="1600" dirty="0">
                <a:solidFill>
                  <a:srgbClr val="EA9F1B"/>
                </a:solidFill>
                <a:latin typeface="Chulabhorn Likit Text Light" panose="00000400000000000000" pitchFamily="2" charset="-34"/>
                <a:cs typeface="Chulabhorn Likit Text Light" panose="00000400000000000000" pitchFamily="2" charset="-34"/>
              </a:rPr>
              <a:t> </a:t>
            </a:r>
            <a:r>
              <a:rPr lang="en-US" sz="1600" dirty="0" err="1">
                <a:solidFill>
                  <a:srgbClr val="EA9F1B"/>
                </a:solidFill>
                <a:latin typeface="Chulabhorn Likit Text Light" panose="00000400000000000000" pitchFamily="2" charset="-34"/>
                <a:cs typeface="Chulabhorn Likit Text Light" panose="00000400000000000000" pitchFamily="2" charset="-34"/>
              </a:rPr>
              <a:t>ด้วยหลักปรัชญาของเศรษฐกิจพอเพียง</a:t>
            </a:r>
            <a:r>
              <a:rPr lang="en-US" sz="1600" dirty="0">
                <a:solidFill>
                  <a:srgbClr val="EA9F1B"/>
                </a:solidFill>
                <a:latin typeface="Chulabhorn Likit Text Light" panose="00000400000000000000" pitchFamily="2" charset="-34"/>
                <a:cs typeface="Chulabhorn Likit Text Light" panose="00000400000000000000" pitchFamily="2" charset="-34"/>
              </a:rPr>
              <a:t> </a:t>
            </a:r>
          </a:p>
          <a:p>
            <a:pPr>
              <a:lnSpc>
                <a:spcPts val="1679"/>
              </a:lnSpc>
            </a:pPr>
            <a:endParaRPr lang="en-US" sz="1400" spc="253" dirty="0">
              <a:solidFill>
                <a:srgbClr val="EA9F1B"/>
              </a:solidFill>
              <a:cs typeface="Opun Mai Bold"/>
            </a:endParaRPr>
          </a:p>
        </p:txBody>
      </p:sp>
      <p:sp>
        <p:nvSpPr>
          <p:cNvPr id="35" name="Freeform 12"/>
          <p:cNvSpPr/>
          <p:nvPr/>
        </p:nvSpPr>
        <p:spPr>
          <a:xfrm rot="2055878">
            <a:off x="9189152" y="9608252"/>
            <a:ext cx="231865" cy="231865"/>
          </a:xfrm>
          <a:custGeom>
            <a:avLst/>
            <a:gdLst/>
            <a:ahLst/>
            <a:cxnLst/>
            <a:rect l="l" t="t" r="r" b="b"/>
            <a:pathLst>
              <a:path w="231865" h="231865">
                <a:moveTo>
                  <a:pt x="0" y="0"/>
                </a:moveTo>
                <a:lnTo>
                  <a:pt x="231865" y="0"/>
                </a:lnTo>
                <a:lnTo>
                  <a:pt x="231865" y="231865"/>
                </a:lnTo>
                <a:lnTo>
                  <a:pt x="0" y="23186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56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36" name="Freeform 13"/>
          <p:cNvSpPr/>
          <p:nvPr/>
        </p:nvSpPr>
        <p:spPr>
          <a:xfrm rot="-3152338">
            <a:off x="13217140" y="9859751"/>
            <a:ext cx="290824" cy="290824"/>
          </a:xfrm>
          <a:custGeom>
            <a:avLst/>
            <a:gdLst/>
            <a:ahLst/>
            <a:cxnLst/>
            <a:rect l="l" t="t" r="r" b="b"/>
            <a:pathLst>
              <a:path w="290824" h="290824">
                <a:moveTo>
                  <a:pt x="0" y="0"/>
                </a:moveTo>
                <a:lnTo>
                  <a:pt x="290824" y="0"/>
                </a:lnTo>
                <a:lnTo>
                  <a:pt x="290824" y="290824"/>
                </a:lnTo>
                <a:lnTo>
                  <a:pt x="0" y="29082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56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37" name="Freeform 14"/>
          <p:cNvSpPr/>
          <p:nvPr/>
        </p:nvSpPr>
        <p:spPr>
          <a:xfrm>
            <a:off x="16577689" y="9762124"/>
            <a:ext cx="220444" cy="220444"/>
          </a:xfrm>
          <a:custGeom>
            <a:avLst/>
            <a:gdLst/>
            <a:ahLst/>
            <a:cxnLst/>
            <a:rect l="l" t="t" r="r" b="b"/>
            <a:pathLst>
              <a:path w="220444" h="220444">
                <a:moveTo>
                  <a:pt x="0" y="0"/>
                </a:moveTo>
                <a:lnTo>
                  <a:pt x="220444" y="0"/>
                </a:lnTo>
                <a:lnTo>
                  <a:pt x="220444" y="220445"/>
                </a:lnTo>
                <a:lnTo>
                  <a:pt x="0" y="22044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65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38" name="Freeform 15"/>
          <p:cNvSpPr/>
          <p:nvPr/>
        </p:nvSpPr>
        <p:spPr>
          <a:xfrm>
            <a:off x="836293" y="9842337"/>
            <a:ext cx="384815" cy="384815"/>
          </a:xfrm>
          <a:custGeom>
            <a:avLst/>
            <a:gdLst/>
            <a:ahLst/>
            <a:cxnLst/>
            <a:rect l="l" t="t" r="r" b="b"/>
            <a:pathLst>
              <a:path w="384815" h="384815">
                <a:moveTo>
                  <a:pt x="0" y="0"/>
                </a:moveTo>
                <a:lnTo>
                  <a:pt x="384814" y="0"/>
                </a:lnTo>
                <a:lnTo>
                  <a:pt x="384814" y="384814"/>
                </a:lnTo>
                <a:lnTo>
                  <a:pt x="0" y="3848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39" name="Freeform 16"/>
          <p:cNvSpPr/>
          <p:nvPr/>
        </p:nvSpPr>
        <p:spPr>
          <a:xfrm>
            <a:off x="1292338" y="9656538"/>
            <a:ext cx="225180" cy="225180"/>
          </a:xfrm>
          <a:custGeom>
            <a:avLst/>
            <a:gdLst/>
            <a:ahLst/>
            <a:cxnLst/>
            <a:rect l="l" t="t" r="r" b="b"/>
            <a:pathLst>
              <a:path w="225180" h="225180">
                <a:moveTo>
                  <a:pt x="0" y="0"/>
                </a:moveTo>
                <a:lnTo>
                  <a:pt x="225180" y="0"/>
                </a:lnTo>
                <a:lnTo>
                  <a:pt x="225180" y="225180"/>
                </a:lnTo>
                <a:lnTo>
                  <a:pt x="0" y="22518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40" name="TextBox 17"/>
          <p:cNvSpPr txBox="1"/>
          <p:nvPr/>
        </p:nvSpPr>
        <p:spPr>
          <a:xfrm>
            <a:off x="17511313" y="9872947"/>
            <a:ext cx="700487" cy="1923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lnSpc>
                <a:spcPts val="1547"/>
              </a:lnSpc>
            </a:pPr>
            <a:r>
              <a:rPr lang="en-US" sz="1400" b="1" dirty="0" err="1">
                <a:solidFill>
                  <a:srgbClr val="FCA904"/>
                </a:solidFill>
                <a:latin typeface="Chulabhorn Likit Text Light" panose="00000400000000000000" pitchFamily="2" charset="-34"/>
                <a:cs typeface="Chulabhorn Likit Text Light" panose="00000400000000000000" pitchFamily="2" charset="-34"/>
              </a:rPr>
              <a:t>หน้าที่</a:t>
            </a:r>
            <a:r>
              <a:rPr lang="en-US" sz="1400" b="1" dirty="0">
                <a:solidFill>
                  <a:srgbClr val="FCA904"/>
                </a:solidFill>
                <a:latin typeface="Chulabhorn Likit Text Light" panose="00000400000000000000" pitchFamily="2" charset="-34"/>
                <a:cs typeface="Chulabhorn Likit Text Light" panose="00000400000000000000" pitchFamily="2" charset="-34"/>
              </a:rPr>
              <a:t> 15</a:t>
            </a:r>
          </a:p>
        </p:txBody>
      </p:sp>
      <p:sp>
        <p:nvSpPr>
          <p:cNvPr id="41" name="Freeform 13"/>
          <p:cNvSpPr/>
          <p:nvPr/>
        </p:nvSpPr>
        <p:spPr>
          <a:xfrm rot="-3152338">
            <a:off x="14453176" y="10443033"/>
            <a:ext cx="268702" cy="262072"/>
          </a:xfrm>
          <a:custGeom>
            <a:avLst/>
            <a:gdLst/>
            <a:ahLst/>
            <a:cxnLst/>
            <a:rect l="l" t="t" r="r" b="b"/>
            <a:pathLst>
              <a:path w="290824" h="290824">
                <a:moveTo>
                  <a:pt x="0" y="0"/>
                </a:moveTo>
                <a:lnTo>
                  <a:pt x="290824" y="0"/>
                </a:lnTo>
                <a:lnTo>
                  <a:pt x="290824" y="290824"/>
                </a:lnTo>
                <a:lnTo>
                  <a:pt x="0" y="29082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56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42" name="Freeform 13"/>
          <p:cNvSpPr/>
          <p:nvPr/>
        </p:nvSpPr>
        <p:spPr>
          <a:xfrm rot="-3152338">
            <a:off x="15430156" y="9952535"/>
            <a:ext cx="268702" cy="262072"/>
          </a:xfrm>
          <a:custGeom>
            <a:avLst/>
            <a:gdLst/>
            <a:ahLst/>
            <a:cxnLst/>
            <a:rect l="l" t="t" r="r" b="b"/>
            <a:pathLst>
              <a:path w="290824" h="290824">
                <a:moveTo>
                  <a:pt x="0" y="0"/>
                </a:moveTo>
                <a:lnTo>
                  <a:pt x="290824" y="0"/>
                </a:lnTo>
                <a:lnTo>
                  <a:pt x="290824" y="290824"/>
                </a:lnTo>
                <a:lnTo>
                  <a:pt x="0" y="29082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56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22" name="กล่องข้อความ 8">
            <a:extLst>
              <a:ext uri="{FF2B5EF4-FFF2-40B4-BE49-F238E27FC236}">
                <a16:creationId xmlns:a16="http://schemas.microsoft.com/office/drawing/2014/main" id="{B7954549-28C7-4222-884A-59CAF3C341D7}"/>
              </a:ext>
            </a:extLst>
          </p:cNvPr>
          <p:cNvSpPr txBox="1"/>
          <p:nvPr/>
        </p:nvSpPr>
        <p:spPr>
          <a:xfrm>
            <a:off x="1603186" y="531793"/>
            <a:ext cx="159943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800" b="1" dirty="0">
                <a:solidFill>
                  <a:srgbClr val="002060"/>
                </a:solidFill>
                <a:latin typeface="Chulabhorn Likit Text Light" panose="00000400000000000000" pitchFamily="2" charset="-34"/>
                <a:cs typeface="Chulabhorn Likit Text Light" panose="00000400000000000000" pitchFamily="2" charset="-34"/>
              </a:rPr>
              <a:t>ผลการเบิกจ่ายแต่ละจังหวัดประจำปีงบประมาณ </a:t>
            </a:r>
            <a:r>
              <a:rPr lang="th-TH" sz="2800" b="1" dirty="0">
                <a:solidFill>
                  <a:srgbClr val="002060"/>
                </a:solidFill>
                <a:latin typeface="Chulabhorn Likit Text Light" panose="00000400000000000000" pitchFamily="2" charset="-34"/>
                <a:ea typeface="Times New Roman" panose="02020603050405020304" pitchFamily="18" charset="0"/>
                <a:cs typeface="Chulabhorn Likit Text Light" panose="00000400000000000000" pitchFamily="2" charset="-34"/>
              </a:rPr>
              <a:t>พ.ศ.</a:t>
            </a:r>
            <a:r>
              <a:rPr lang="th-TH" sz="2800" b="1" dirty="0">
                <a:solidFill>
                  <a:srgbClr val="002060"/>
                </a:solidFill>
                <a:latin typeface="Chulabhorn Likit Text Light" panose="00000400000000000000" pitchFamily="2" charset="-34"/>
                <a:cs typeface="Chulabhorn Likit Text Light" panose="00000400000000000000" pitchFamily="2" charset="-34"/>
              </a:rPr>
              <a:t> 2567 (ส่วนภูมิภาค)</a:t>
            </a:r>
          </a:p>
          <a:p>
            <a:pPr algn="ctr"/>
            <a:r>
              <a:rPr lang="th-TH" sz="2800" b="1" dirty="0">
                <a:solidFill>
                  <a:srgbClr val="002060"/>
                </a:solidFill>
                <a:latin typeface="Chulabhorn Likit Text Light" panose="00000400000000000000" pitchFamily="2" charset="-34"/>
                <a:cs typeface="Chulabhorn Likit Text Light" panose="00000400000000000000" pitchFamily="2" charset="-34"/>
              </a:rPr>
              <a:t>(ข้อมูล ณ วันที่ 10 เมษายน2567) ต่อ</a:t>
            </a:r>
            <a:endParaRPr lang="th-TH" sz="2800" dirty="0">
              <a:solidFill>
                <a:srgbClr val="002060"/>
              </a:solidFill>
              <a:latin typeface="Chulabhorn Likit Text Light" panose="00000400000000000000" pitchFamily="2" charset="-34"/>
              <a:cs typeface="Chulabhorn Likit Text Light" panose="00000400000000000000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0343555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กล่องข้อความ 8">
            <a:extLst>
              <a:ext uri="{FF2B5EF4-FFF2-40B4-BE49-F238E27FC236}">
                <a16:creationId xmlns:a16="http://schemas.microsoft.com/office/drawing/2014/main" id="{B7954549-28C7-4222-884A-59CAF3C341D7}"/>
              </a:ext>
            </a:extLst>
          </p:cNvPr>
          <p:cNvSpPr txBox="1"/>
          <p:nvPr/>
        </p:nvSpPr>
        <p:spPr>
          <a:xfrm>
            <a:off x="1209175" y="252663"/>
            <a:ext cx="893344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700" b="1" dirty="0">
                <a:solidFill>
                  <a:schemeClr val="bg1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การจัดสรรงบประมาณกองทุนพัฒนาบทบาทสตรี </a:t>
            </a:r>
            <a:br>
              <a:rPr lang="th-TH" sz="2700" b="1" dirty="0">
                <a:solidFill>
                  <a:schemeClr val="bg1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</a:br>
            <a:r>
              <a:rPr lang="th-TH" sz="2700" b="1" dirty="0">
                <a:solidFill>
                  <a:schemeClr val="bg1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ประจำปีงบประมาณ </a:t>
            </a:r>
            <a:r>
              <a:rPr lang="th-TH" sz="2700" b="1" dirty="0">
                <a:solidFill>
                  <a:schemeClr val="bg1"/>
                </a:solidFill>
                <a:latin typeface="Chulabhorn Likit Text Light๙" panose="00000400000000000000" pitchFamily="2" charset="-34"/>
                <a:ea typeface="Times New Roman" panose="02020603050405020304" pitchFamily="18" charset="0"/>
                <a:cs typeface="Chulabhorn Likit Text Light๙" panose="00000400000000000000" pitchFamily="2" charset="-34"/>
              </a:rPr>
              <a:t>พ.ศ.</a:t>
            </a:r>
            <a:r>
              <a:rPr lang="th-TH" sz="2700" b="1" dirty="0">
                <a:solidFill>
                  <a:schemeClr val="bg1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 2567  (ส่วนภูมิภาค) (ต่อ)</a:t>
            </a:r>
            <a:endParaRPr lang="th-TH" sz="2700" dirty="0">
              <a:solidFill>
                <a:schemeClr val="bg1"/>
              </a:solidFill>
            </a:endParaRPr>
          </a:p>
        </p:txBody>
      </p:sp>
      <p:sp>
        <p:nvSpPr>
          <p:cNvPr id="27" name="Freeform 11"/>
          <p:cNvSpPr/>
          <p:nvPr/>
        </p:nvSpPr>
        <p:spPr>
          <a:xfrm>
            <a:off x="38099" y="-190499"/>
            <a:ext cx="3960000" cy="1080000"/>
          </a:xfrm>
          <a:custGeom>
            <a:avLst/>
            <a:gdLst/>
            <a:ahLst/>
            <a:cxnLst/>
            <a:rect l="l" t="t" r="r" b="b"/>
            <a:pathLst>
              <a:path w="5172936" h="1343249">
                <a:moveTo>
                  <a:pt x="0" y="0"/>
                </a:moveTo>
                <a:lnTo>
                  <a:pt x="5172936" y="0"/>
                </a:lnTo>
                <a:lnTo>
                  <a:pt x="5172936" y="1343249"/>
                </a:lnTo>
                <a:lnTo>
                  <a:pt x="0" y="134324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28" name="Freeform 2"/>
          <p:cNvSpPr/>
          <p:nvPr/>
        </p:nvSpPr>
        <p:spPr>
          <a:xfrm>
            <a:off x="-322135" y="9635249"/>
            <a:ext cx="19404854" cy="1451851"/>
          </a:xfrm>
          <a:custGeom>
            <a:avLst/>
            <a:gdLst/>
            <a:ahLst/>
            <a:cxnLst/>
            <a:rect l="l" t="t" r="r" b="b"/>
            <a:pathLst>
              <a:path w="19404854" h="9702427">
                <a:moveTo>
                  <a:pt x="0" y="0"/>
                </a:moveTo>
                <a:lnTo>
                  <a:pt x="19404855" y="0"/>
                </a:lnTo>
                <a:lnTo>
                  <a:pt x="19404855" y="9702428"/>
                </a:lnTo>
                <a:lnTo>
                  <a:pt x="0" y="970242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 b="-568280"/>
            </a:stretch>
          </a:blipFill>
        </p:spPr>
      </p:sp>
      <p:sp>
        <p:nvSpPr>
          <p:cNvPr id="29" name="Freeform 5"/>
          <p:cNvSpPr/>
          <p:nvPr/>
        </p:nvSpPr>
        <p:spPr>
          <a:xfrm>
            <a:off x="17183859" y="9649284"/>
            <a:ext cx="352548" cy="352548"/>
          </a:xfrm>
          <a:custGeom>
            <a:avLst/>
            <a:gdLst/>
            <a:ahLst/>
            <a:cxnLst/>
            <a:rect l="l" t="t" r="r" b="b"/>
            <a:pathLst>
              <a:path w="352548" h="352548">
                <a:moveTo>
                  <a:pt x="0" y="0"/>
                </a:moveTo>
                <a:lnTo>
                  <a:pt x="352547" y="0"/>
                </a:lnTo>
                <a:lnTo>
                  <a:pt x="352547" y="352548"/>
                </a:lnTo>
                <a:lnTo>
                  <a:pt x="0" y="35254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47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30" name="Freeform 6"/>
          <p:cNvSpPr/>
          <p:nvPr/>
        </p:nvSpPr>
        <p:spPr>
          <a:xfrm>
            <a:off x="16855283" y="9924104"/>
            <a:ext cx="270304" cy="270304"/>
          </a:xfrm>
          <a:custGeom>
            <a:avLst/>
            <a:gdLst/>
            <a:ahLst/>
            <a:cxnLst/>
            <a:rect l="l" t="t" r="r" b="b"/>
            <a:pathLst>
              <a:path w="270304" h="270304">
                <a:moveTo>
                  <a:pt x="0" y="0"/>
                </a:moveTo>
                <a:lnTo>
                  <a:pt x="270304" y="0"/>
                </a:lnTo>
                <a:lnTo>
                  <a:pt x="270304" y="270304"/>
                </a:lnTo>
                <a:lnTo>
                  <a:pt x="0" y="27030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55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31" name="Freeform 7"/>
          <p:cNvSpPr/>
          <p:nvPr/>
        </p:nvSpPr>
        <p:spPr>
          <a:xfrm>
            <a:off x="0" y="9641564"/>
            <a:ext cx="625082" cy="625082"/>
          </a:xfrm>
          <a:custGeom>
            <a:avLst/>
            <a:gdLst/>
            <a:ahLst/>
            <a:cxnLst/>
            <a:rect l="l" t="t" r="r" b="b"/>
            <a:pathLst>
              <a:path w="625082" h="625082">
                <a:moveTo>
                  <a:pt x="0" y="0"/>
                </a:moveTo>
                <a:lnTo>
                  <a:pt x="625082" y="0"/>
                </a:lnTo>
                <a:lnTo>
                  <a:pt x="625082" y="625082"/>
                </a:lnTo>
                <a:lnTo>
                  <a:pt x="0" y="62508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32" name="Freeform 8"/>
          <p:cNvSpPr/>
          <p:nvPr/>
        </p:nvSpPr>
        <p:spPr>
          <a:xfrm>
            <a:off x="660458" y="9631111"/>
            <a:ext cx="294691" cy="294691"/>
          </a:xfrm>
          <a:custGeom>
            <a:avLst/>
            <a:gdLst/>
            <a:ahLst/>
            <a:cxnLst/>
            <a:rect l="l" t="t" r="r" b="b"/>
            <a:pathLst>
              <a:path w="294691" h="294691">
                <a:moveTo>
                  <a:pt x="0" y="0"/>
                </a:moveTo>
                <a:lnTo>
                  <a:pt x="294691" y="0"/>
                </a:lnTo>
                <a:lnTo>
                  <a:pt x="294691" y="294691"/>
                </a:lnTo>
                <a:lnTo>
                  <a:pt x="0" y="29469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33" name="Freeform 9"/>
          <p:cNvSpPr/>
          <p:nvPr/>
        </p:nvSpPr>
        <p:spPr>
          <a:xfrm rot="834738">
            <a:off x="4269232" y="9833364"/>
            <a:ext cx="298411" cy="298411"/>
          </a:xfrm>
          <a:custGeom>
            <a:avLst/>
            <a:gdLst/>
            <a:ahLst/>
            <a:cxnLst/>
            <a:rect l="l" t="t" r="r" b="b"/>
            <a:pathLst>
              <a:path w="298411" h="298411">
                <a:moveTo>
                  <a:pt x="0" y="0"/>
                </a:moveTo>
                <a:lnTo>
                  <a:pt x="298410" y="0"/>
                </a:lnTo>
                <a:lnTo>
                  <a:pt x="298410" y="298410"/>
                </a:lnTo>
                <a:lnTo>
                  <a:pt x="0" y="29841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56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34" name="TextBox 10"/>
          <p:cNvSpPr txBox="1"/>
          <p:nvPr/>
        </p:nvSpPr>
        <p:spPr>
          <a:xfrm>
            <a:off x="5418052" y="9897227"/>
            <a:ext cx="13784348" cy="428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679"/>
              </a:lnSpc>
            </a:pPr>
            <a:r>
              <a:rPr lang="en-US" sz="1600" dirty="0" err="1">
                <a:solidFill>
                  <a:srgbClr val="EA9F1B"/>
                </a:solidFill>
                <a:latin typeface="Chulabhorn Likit Text Light" panose="00000400000000000000" pitchFamily="2" charset="-34"/>
                <a:cs typeface="Chulabhorn Likit Text Light" panose="00000400000000000000" pitchFamily="2" charset="-34"/>
              </a:rPr>
              <a:t>เศรษฐกิจฐานรากมั่นคง</a:t>
            </a:r>
            <a:r>
              <a:rPr lang="en-US" sz="1600" dirty="0">
                <a:solidFill>
                  <a:srgbClr val="EA9F1B"/>
                </a:solidFill>
                <a:latin typeface="Chulabhorn Likit Text Light" panose="00000400000000000000" pitchFamily="2" charset="-34"/>
                <a:cs typeface="Chulabhorn Likit Text Light" panose="00000400000000000000" pitchFamily="2" charset="-34"/>
              </a:rPr>
              <a:t> </a:t>
            </a:r>
            <a:r>
              <a:rPr lang="en-US" sz="1600" dirty="0" err="1">
                <a:solidFill>
                  <a:srgbClr val="EA9F1B"/>
                </a:solidFill>
                <a:latin typeface="Chulabhorn Likit Text Light" panose="00000400000000000000" pitchFamily="2" charset="-34"/>
                <a:cs typeface="Chulabhorn Likit Text Light" panose="00000400000000000000" pitchFamily="2" charset="-34"/>
              </a:rPr>
              <a:t>ชุมชนเข้มแข็งอย่างยั่งยืน</a:t>
            </a:r>
            <a:r>
              <a:rPr lang="en-US" sz="1600" dirty="0">
                <a:solidFill>
                  <a:srgbClr val="EA9F1B"/>
                </a:solidFill>
                <a:latin typeface="Chulabhorn Likit Text Light" panose="00000400000000000000" pitchFamily="2" charset="-34"/>
                <a:cs typeface="Chulabhorn Likit Text Light" panose="00000400000000000000" pitchFamily="2" charset="-34"/>
              </a:rPr>
              <a:t> </a:t>
            </a:r>
            <a:r>
              <a:rPr lang="en-US" sz="1600" dirty="0" err="1">
                <a:solidFill>
                  <a:srgbClr val="EA9F1B"/>
                </a:solidFill>
                <a:latin typeface="Chulabhorn Likit Text Light" panose="00000400000000000000" pitchFamily="2" charset="-34"/>
                <a:cs typeface="Chulabhorn Likit Text Light" panose="00000400000000000000" pitchFamily="2" charset="-34"/>
              </a:rPr>
              <a:t>ด้วยหลักปรัชญาของเศรษฐกิจพอเพียง</a:t>
            </a:r>
            <a:r>
              <a:rPr lang="en-US" sz="1600" dirty="0">
                <a:solidFill>
                  <a:srgbClr val="EA9F1B"/>
                </a:solidFill>
                <a:latin typeface="Chulabhorn Likit Text Light" panose="00000400000000000000" pitchFamily="2" charset="-34"/>
                <a:cs typeface="Chulabhorn Likit Text Light" panose="00000400000000000000" pitchFamily="2" charset="-34"/>
              </a:rPr>
              <a:t> </a:t>
            </a:r>
          </a:p>
          <a:p>
            <a:pPr>
              <a:lnSpc>
                <a:spcPts val="1679"/>
              </a:lnSpc>
            </a:pPr>
            <a:endParaRPr lang="en-US" sz="1400" spc="253" dirty="0">
              <a:solidFill>
                <a:srgbClr val="EA9F1B"/>
              </a:solidFill>
              <a:cs typeface="Opun Mai Bold"/>
            </a:endParaRPr>
          </a:p>
        </p:txBody>
      </p:sp>
      <p:sp>
        <p:nvSpPr>
          <p:cNvPr id="35" name="Freeform 12"/>
          <p:cNvSpPr/>
          <p:nvPr/>
        </p:nvSpPr>
        <p:spPr>
          <a:xfrm rot="2055878">
            <a:off x="9189152" y="9608252"/>
            <a:ext cx="231865" cy="231865"/>
          </a:xfrm>
          <a:custGeom>
            <a:avLst/>
            <a:gdLst/>
            <a:ahLst/>
            <a:cxnLst/>
            <a:rect l="l" t="t" r="r" b="b"/>
            <a:pathLst>
              <a:path w="231865" h="231865">
                <a:moveTo>
                  <a:pt x="0" y="0"/>
                </a:moveTo>
                <a:lnTo>
                  <a:pt x="231865" y="0"/>
                </a:lnTo>
                <a:lnTo>
                  <a:pt x="231865" y="231865"/>
                </a:lnTo>
                <a:lnTo>
                  <a:pt x="0" y="23186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56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36" name="Freeform 13"/>
          <p:cNvSpPr/>
          <p:nvPr/>
        </p:nvSpPr>
        <p:spPr>
          <a:xfrm rot="-3152338">
            <a:off x="13217140" y="9859751"/>
            <a:ext cx="290824" cy="290824"/>
          </a:xfrm>
          <a:custGeom>
            <a:avLst/>
            <a:gdLst/>
            <a:ahLst/>
            <a:cxnLst/>
            <a:rect l="l" t="t" r="r" b="b"/>
            <a:pathLst>
              <a:path w="290824" h="290824">
                <a:moveTo>
                  <a:pt x="0" y="0"/>
                </a:moveTo>
                <a:lnTo>
                  <a:pt x="290824" y="0"/>
                </a:lnTo>
                <a:lnTo>
                  <a:pt x="290824" y="290824"/>
                </a:lnTo>
                <a:lnTo>
                  <a:pt x="0" y="29082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56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37" name="Freeform 14"/>
          <p:cNvSpPr/>
          <p:nvPr/>
        </p:nvSpPr>
        <p:spPr>
          <a:xfrm>
            <a:off x="16577689" y="9762124"/>
            <a:ext cx="220444" cy="220444"/>
          </a:xfrm>
          <a:custGeom>
            <a:avLst/>
            <a:gdLst/>
            <a:ahLst/>
            <a:cxnLst/>
            <a:rect l="l" t="t" r="r" b="b"/>
            <a:pathLst>
              <a:path w="220444" h="220444">
                <a:moveTo>
                  <a:pt x="0" y="0"/>
                </a:moveTo>
                <a:lnTo>
                  <a:pt x="220444" y="0"/>
                </a:lnTo>
                <a:lnTo>
                  <a:pt x="220444" y="220445"/>
                </a:lnTo>
                <a:lnTo>
                  <a:pt x="0" y="22044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65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38" name="Freeform 15"/>
          <p:cNvSpPr/>
          <p:nvPr/>
        </p:nvSpPr>
        <p:spPr>
          <a:xfrm>
            <a:off x="836293" y="9842337"/>
            <a:ext cx="384815" cy="384815"/>
          </a:xfrm>
          <a:custGeom>
            <a:avLst/>
            <a:gdLst/>
            <a:ahLst/>
            <a:cxnLst/>
            <a:rect l="l" t="t" r="r" b="b"/>
            <a:pathLst>
              <a:path w="384815" h="384815">
                <a:moveTo>
                  <a:pt x="0" y="0"/>
                </a:moveTo>
                <a:lnTo>
                  <a:pt x="384814" y="0"/>
                </a:lnTo>
                <a:lnTo>
                  <a:pt x="384814" y="384814"/>
                </a:lnTo>
                <a:lnTo>
                  <a:pt x="0" y="3848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39" name="Freeform 16"/>
          <p:cNvSpPr/>
          <p:nvPr/>
        </p:nvSpPr>
        <p:spPr>
          <a:xfrm>
            <a:off x="1292338" y="9656538"/>
            <a:ext cx="225180" cy="225180"/>
          </a:xfrm>
          <a:custGeom>
            <a:avLst/>
            <a:gdLst/>
            <a:ahLst/>
            <a:cxnLst/>
            <a:rect l="l" t="t" r="r" b="b"/>
            <a:pathLst>
              <a:path w="225180" h="225180">
                <a:moveTo>
                  <a:pt x="0" y="0"/>
                </a:moveTo>
                <a:lnTo>
                  <a:pt x="225180" y="0"/>
                </a:lnTo>
                <a:lnTo>
                  <a:pt x="225180" y="225180"/>
                </a:lnTo>
                <a:lnTo>
                  <a:pt x="0" y="22518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40" name="TextBox 17"/>
          <p:cNvSpPr txBox="1"/>
          <p:nvPr/>
        </p:nvSpPr>
        <p:spPr>
          <a:xfrm>
            <a:off x="17511313" y="9872947"/>
            <a:ext cx="700487" cy="1923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lnSpc>
                <a:spcPts val="1547"/>
              </a:lnSpc>
            </a:pPr>
            <a:r>
              <a:rPr lang="en-US" sz="1400" b="1" dirty="0" err="1">
                <a:solidFill>
                  <a:srgbClr val="FCA904"/>
                </a:solidFill>
                <a:latin typeface="Chulabhorn Likit Text Light" panose="00000400000000000000" pitchFamily="2" charset="-34"/>
                <a:cs typeface="Chulabhorn Likit Text Light" panose="00000400000000000000" pitchFamily="2" charset="-34"/>
              </a:rPr>
              <a:t>หน้าที่</a:t>
            </a:r>
            <a:r>
              <a:rPr lang="en-US" sz="1400" b="1" dirty="0">
                <a:solidFill>
                  <a:srgbClr val="FCA904"/>
                </a:solidFill>
                <a:latin typeface="Chulabhorn Likit Text Light" panose="00000400000000000000" pitchFamily="2" charset="-34"/>
                <a:cs typeface="Chulabhorn Likit Text Light" panose="00000400000000000000" pitchFamily="2" charset="-34"/>
              </a:rPr>
              <a:t> 15</a:t>
            </a:r>
          </a:p>
        </p:txBody>
      </p:sp>
      <p:sp>
        <p:nvSpPr>
          <p:cNvPr id="41" name="Freeform 13"/>
          <p:cNvSpPr/>
          <p:nvPr/>
        </p:nvSpPr>
        <p:spPr>
          <a:xfrm rot="-3152338">
            <a:off x="14453176" y="10443033"/>
            <a:ext cx="268702" cy="262072"/>
          </a:xfrm>
          <a:custGeom>
            <a:avLst/>
            <a:gdLst/>
            <a:ahLst/>
            <a:cxnLst/>
            <a:rect l="l" t="t" r="r" b="b"/>
            <a:pathLst>
              <a:path w="290824" h="290824">
                <a:moveTo>
                  <a:pt x="0" y="0"/>
                </a:moveTo>
                <a:lnTo>
                  <a:pt x="290824" y="0"/>
                </a:lnTo>
                <a:lnTo>
                  <a:pt x="290824" y="290824"/>
                </a:lnTo>
                <a:lnTo>
                  <a:pt x="0" y="29082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56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42" name="Freeform 13"/>
          <p:cNvSpPr/>
          <p:nvPr/>
        </p:nvSpPr>
        <p:spPr>
          <a:xfrm rot="-3152338">
            <a:off x="15430156" y="9952535"/>
            <a:ext cx="268702" cy="262072"/>
          </a:xfrm>
          <a:custGeom>
            <a:avLst/>
            <a:gdLst/>
            <a:ahLst/>
            <a:cxnLst/>
            <a:rect l="l" t="t" r="r" b="b"/>
            <a:pathLst>
              <a:path w="290824" h="290824">
                <a:moveTo>
                  <a:pt x="0" y="0"/>
                </a:moveTo>
                <a:lnTo>
                  <a:pt x="290824" y="0"/>
                </a:lnTo>
                <a:lnTo>
                  <a:pt x="290824" y="290824"/>
                </a:lnTo>
                <a:lnTo>
                  <a:pt x="0" y="29082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56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05A43FA4-3F91-6AED-C5C2-B08F331D7FE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49" b="19261"/>
          <a:stretch/>
        </p:blipFill>
        <p:spPr>
          <a:xfrm>
            <a:off x="57149" y="2350653"/>
            <a:ext cx="18173701" cy="5585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78406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Freeform 11"/>
          <p:cNvSpPr/>
          <p:nvPr/>
        </p:nvSpPr>
        <p:spPr>
          <a:xfrm>
            <a:off x="38099" y="-190499"/>
            <a:ext cx="3960000" cy="1080000"/>
          </a:xfrm>
          <a:custGeom>
            <a:avLst/>
            <a:gdLst/>
            <a:ahLst/>
            <a:cxnLst/>
            <a:rect l="l" t="t" r="r" b="b"/>
            <a:pathLst>
              <a:path w="5172936" h="1343249">
                <a:moveTo>
                  <a:pt x="0" y="0"/>
                </a:moveTo>
                <a:lnTo>
                  <a:pt x="5172936" y="0"/>
                </a:lnTo>
                <a:lnTo>
                  <a:pt x="5172936" y="1343249"/>
                </a:lnTo>
                <a:lnTo>
                  <a:pt x="0" y="134324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28" name="Freeform 2"/>
          <p:cNvSpPr/>
          <p:nvPr/>
        </p:nvSpPr>
        <p:spPr>
          <a:xfrm>
            <a:off x="-322135" y="9635249"/>
            <a:ext cx="19404854" cy="1451851"/>
          </a:xfrm>
          <a:custGeom>
            <a:avLst/>
            <a:gdLst/>
            <a:ahLst/>
            <a:cxnLst/>
            <a:rect l="l" t="t" r="r" b="b"/>
            <a:pathLst>
              <a:path w="19404854" h="9702427">
                <a:moveTo>
                  <a:pt x="0" y="0"/>
                </a:moveTo>
                <a:lnTo>
                  <a:pt x="19404855" y="0"/>
                </a:lnTo>
                <a:lnTo>
                  <a:pt x="19404855" y="9702428"/>
                </a:lnTo>
                <a:lnTo>
                  <a:pt x="0" y="970242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 b="-568280"/>
            </a:stretch>
          </a:blipFill>
        </p:spPr>
      </p:sp>
      <p:sp>
        <p:nvSpPr>
          <p:cNvPr id="29" name="Freeform 5"/>
          <p:cNvSpPr/>
          <p:nvPr/>
        </p:nvSpPr>
        <p:spPr>
          <a:xfrm>
            <a:off x="17183859" y="9649284"/>
            <a:ext cx="352548" cy="352548"/>
          </a:xfrm>
          <a:custGeom>
            <a:avLst/>
            <a:gdLst/>
            <a:ahLst/>
            <a:cxnLst/>
            <a:rect l="l" t="t" r="r" b="b"/>
            <a:pathLst>
              <a:path w="352548" h="352548">
                <a:moveTo>
                  <a:pt x="0" y="0"/>
                </a:moveTo>
                <a:lnTo>
                  <a:pt x="352547" y="0"/>
                </a:lnTo>
                <a:lnTo>
                  <a:pt x="352547" y="352548"/>
                </a:lnTo>
                <a:lnTo>
                  <a:pt x="0" y="35254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47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30" name="Freeform 6"/>
          <p:cNvSpPr/>
          <p:nvPr/>
        </p:nvSpPr>
        <p:spPr>
          <a:xfrm>
            <a:off x="16855283" y="9924104"/>
            <a:ext cx="270304" cy="270304"/>
          </a:xfrm>
          <a:custGeom>
            <a:avLst/>
            <a:gdLst/>
            <a:ahLst/>
            <a:cxnLst/>
            <a:rect l="l" t="t" r="r" b="b"/>
            <a:pathLst>
              <a:path w="270304" h="270304">
                <a:moveTo>
                  <a:pt x="0" y="0"/>
                </a:moveTo>
                <a:lnTo>
                  <a:pt x="270304" y="0"/>
                </a:lnTo>
                <a:lnTo>
                  <a:pt x="270304" y="270304"/>
                </a:lnTo>
                <a:lnTo>
                  <a:pt x="0" y="27030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55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31" name="Freeform 7"/>
          <p:cNvSpPr/>
          <p:nvPr/>
        </p:nvSpPr>
        <p:spPr>
          <a:xfrm>
            <a:off x="0" y="9641564"/>
            <a:ext cx="625082" cy="625082"/>
          </a:xfrm>
          <a:custGeom>
            <a:avLst/>
            <a:gdLst/>
            <a:ahLst/>
            <a:cxnLst/>
            <a:rect l="l" t="t" r="r" b="b"/>
            <a:pathLst>
              <a:path w="625082" h="625082">
                <a:moveTo>
                  <a:pt x="0" y="0"/>
                </a:moveTo>
                <a:lnTo>
                  <a:pt x="625082" y="0"/>
                </a:lnTo>
                <a:lnTo>
                  <a:pt x="625082" y="625082"/>
                </a:lnTo>
                <a:lnTo>
                  <a:pt x="0" y="62508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32" name="Freeform 8"/>
          <p:cNvSpPr/>
          <p:nvPr/>
        </p:nvSpPr>
        <p:spPr>
          <a:xfrm>
            <a:off x="660458" y="9631111"/>
            <a:ext cx="294691" cy="294691"/>
          </a:xfrm>
          <a:custGeom>
            <a:avLst/>
            <a:gdLst/>
            <a:ahLst/>
            <a:cxnLst/>
            <a:rect l="l" t="t" r="r" b="b"/>
            <a:pathLst>
              <a:path w="294691" h="294691">
                <a:moveTo>
                  <a:pt x="0" y="0"/>
                </a:moveTo>
                <a:lnTo>
                  <a:pt x="294691" y="0"/>
                </a:lnTo>
                <a:lnTo>
                  <a:pt x="294691" y="294691"/>
                </a:lnTo>
                <a:lnTo>
                  <a:pt x="0" y="29469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33" name="Freeform 9"/>
          <p:cNvSpPr/>
          <p:nvPr/>
        </p:nvSpPr>
        <p:spPr>
          <a:xfrm rot="834738">
            <a:off x="4269232" y="9833364"/>
            <a:ext cx="298411" cy="298411"/>
          </a:xfrm>
          <a:custGeom>
            <a:avLst/>
            <a:gdLst/>
            <a:ahLst/>
            <a:cxnLst/>
            <a:rect l="l" t="t" r="r" b="b"/>
            <a:pathLst>
              <a:path w="298411" h="298411">
                <a:moveTo>
                  <a:pt x="0" y="0"/>
                </a:moveTo>
                <a:lnTo>
                  <a:pt x="298410" y="0"/>
                </a:lnTo>
                <a:lnTo>
                  <a:pt x="298410" y="298410"/>
                </a:lnTo>
                <a:lnTo>
                  <a:pt x="0" y="29841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56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34" name="TextBox 10"/>
          <p:cNvSpPr txBox="1"/>
          <p:nvPr/>
        </p:nvSpPr>
        <p:spPr>
          <a:xfrm>
            <a:off x="5418052" y="9897227"/>
            <a:ext cx="13784348" cy="428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679"/>
              </a:lnSpc>
            </a:pPr>
            <a:r>
              <a:rPr lang="en-US" sz="1600" dirty="0" err="1">
                <a:solidFill>
                  <a:srgbClr val="EA9F1B"/>
                </a:solidFill>
                <a:latin typeface="Chulabhorn Likit Text Light" panose="00000400000000000000" pitchFamily="2" charset="-34"/>
                <a:cs typeface="Chulabhorn Likit Text Light" panose="00000400000000000000" pitchFamily="2" charset="-34"/>
              </a:rPr>
              <a:t>เศรษฐกิจฐานรากมั่นคง</a:t>
            </a:r>
            <a:r>
              <a:rPr lang="en-US" sz="1600" dirty="0">
                <a:solidFill>
                  <a:srgbClr val="EA9F1B"/>
                </a:solidFill>
                <a:latin typeface="Chulabhorn Likit Text Light" panose="00000400000000000000" pitchFamily="2" charset="-34"/>
                <a:cs typeface="Chulabhorn Likit Text Light" panose="00000400000000000000" pitchFamily="2" charset="-34"/>
              </a:rPr>
              <a:t> </a:t>
            </a:r>
            <a:r>
              <a:rPr lang="en-US" sz="1600" dirty="0" err="1">
                <a:solidFill>
                  <a:srgbClr val="EA9F1B"/>
                </a:solidFill>
                <a:latin typeface="Chulabhorn Likit Text Light" panose="00000400000000000000" pitchFamily="2" charset="-34"/>
                <a:cs typeface="Chulabhorn Likit Text Light" panose="00000400000000000000" pitchFamily="2" charset="-34"/>
              </a:rPr>
              <a:t>ชุมชนเข้มแข็งอย่างยั่งยืน</a:t>
            </a:r>
            <a:r>
              <a:rPr lang="en-US" sz="1600" dirty="0">
                <a:solidFill>
                  <a:srgbClr val="EA9F1B"/>
                </a:solidFill>
                <a:latin typeface="Chulabhorn Likit Text Light" panose="00000400000000000000" pitchFamily="2" charset="-34"/>
                <a:cs typeface="Chulabhorn Likit Text Light" panose="00000400000000000000" pitchFamily="2" charset="-34"/>
              </a:rPr>
              <a:t> </a:t>
            </a:r>
            <a:r>
              <a:rPr lang="en-US" sz="1600" dirty="0" err="1">
                <a:solidFill>
                  <a:srgbClr val="EA9F1B"/>
                </a:solidFill>
                <a:latin typeface="Chulabhorn Likit Text Light" panose="00000400000000000000" pitchFamily="2" charset="-34"/>
                <a:cs typeface="Chulabhorn Likit Text Light" panose="00000400000000000000" pitchFamily="2" charset="-34"/>
              </a:rPr>
              <a:t>ด้วยหลักปรัชญาของเศรษฐกิจพอเพียง</a:t>
            </a:r>
            <a:r>
              <a:rPr lang="en-US" sz="1600" dirty="0">
                <a:solidFill>
                  <a:srgbClr val="EA9F1B"/>
                </a:solidFill>
                <a:latin typeface="Chulabhorn Likit Text Light" panose="00000400000000000000" pitchFamily="2" charset="-34"/>
                <a:cs typeface="Chulabhorn Likit Text Light" panose="00000400000000000000" pitchFamily="2" charset="-34"/>
              </a:rPr>
              <a:t> </a:t>
            </a:r>
          </a:p>
          <a:p>
            <a:pPr>
              <a:lnSpc>
                <a:spcPts val="1679"/>
              </a:lnSpc>
            </a:pPr>
            <a:endParaRPr lang="en-US" sz="1400" spc="253" dirty="0">
              <a:solidFill>
                <a:srgbClr val="EA9F1B"/>
              </a:solidFill>
              <a:cs typeface="Opun Mai Bold"/>
            </a:endParaRPr>
          </a:p>
        </p:txBody>
      </p:sp>
      <p:sp>
        <p:nvSpPr>
          <p:cNvPr id="35" name="Freeform 12"/>
          <p:cNvSpPr/>
          <p:nvPr/>
        </p:nvSpPr>
        <p:spPr>
          <a:xfrm rot="2055878">
            <a:off x="9189152" y="9608252"/>
            <a:ext cx="231865" cy="231865"/>
          </a:xfrm>
          <a:custGeom>
            <a:avLst/>
            <a:gdLst/>
            <a:ahLst/>
            <a:cxnLst/>
            <a:rect l="l" t="t" r="r" b="b"/>
            <a:pathLst>
              <a:path w="231865" h="231865">
                <a:moveTo>
                  <a:pt x="0" y="0"/>
                </a:moveTo>
                <a:lnTo>
                  <a:pt x="231865" y="0"/>
                </a:lnTo>
                <a:lnTo>
                  <a:pt x="231865" y="231865"/>
                </a:lnTo>
                <a:lnTo>
                  <a:pt x="0" y="23186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56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36" name="Freeform 13"/>
          <p:cNvSpPr/>
          <p:nvPr/>
        </p:nvSpPr>
        <p:spPr>
          <a:xfrm rot="-3152338">
            <a:off x="13217140" y="9859751"/>
            <a:ext cx="290824" cy="290824"/>
          </a:xfrm>
          <a:custGeom>
            <a:avLst/>
            <a:gdLst/>
            <a:ahLst/>
            <a:cxnLst/>
            <a:rect l="l" t="t" r="r" b="b"/>
            <a:pathLst>
              <a:path w="290824" h="290824">
                <a:moveTo>
                  <a:pt x="0" y="0"/>
                </a:moveTo>
                <a:lnTo>
                  <a:pt x="290824" y="0"/>
                </a:lnTo>
                <a:lnTo>
                  <a:pt x="290824" y="290824"/>
                </a:lnTo>
                <a:lnTo>
                  <a:pt x="0" y="29082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56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37" name="Freeform 14"/>
          <p:cNvSpPr/>
          <p:nvPr/>
        </p:nvSpPr>
        <p:spPr>
          <a:xfrm>
            <a:off x="16577689" y="9762124"/>
            <a:ext cx="220444" cy="220444"/>
          </a:xfrm>
          <a:custGeom>
            <a:avLst/>
            <a:gdLst/>
            <a:ahLst/>
            <a:cxnLst/>
            <a:rect l="l" t="t" r="r" b="b"/>
            <a:pathLst>
              <a:path w="220444" h="220444">
                <a:moveTo>
                  <a:pt x="0" y="0"/>
                </a:moveTo>
                <a:lnTo>
                  <a:pt x="220444" y="0"/>
                </a:lnTo>
                <a:lnTo>
                  <a:pt x="220444" y="220445"/>
                </a:lnTo>
                <a:lnTo>
                  <a:pt x="0" y="22044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65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38" name="Freeform 15"/>
          <p:cNvSpPr/>
          <p:nvPr/>
        </p:nvSpPr>
        <p:spPr>
          <a:xfrm>
            <a:off x="836293" y="9842337"/>
            <a:ext cx="384815" cy="384815"/>
          </a:xfrm>
          <a:custGeom>
            <a:avLst/>
            <a:gdLst/>
            <a:ahLst/>
            <a:cxnLst/>
            <a:rect l="l" t="t" r="r" b="b"/>
            <a:pathLst>
              <a:path w="384815" h="384815">
                <a:moveTo>
                  <a:pt x="0" y="0"/>
                </a:moveTo>
                <a:lnTo>
                  <a:pt x="384814" y="0"/>
                </a:lnTo>
                <a:lnTo>
                  <a:pt x="384814" y="384814"/>
                </a:lnTo>
                <a:lnTo>
                  <a:pt x="0" y="3848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39" name="Freeform 16"/>
          <p:cNvSpPr/>
          <p:nvPr/>
        </p:nvSpPr>
        <p:spPr>
          <a:xfrm>
            <a:off x="1292338" y="9656538"/>
            <a:ext cx="225180" cy="225180"/>
          </a:xfrm>
          <a:custGeom>
            <a:avLst/>
            <a:gdLst/>
            <a:ahLst/>
            <a:cxnLst/>
            <a:rect l="l" t="t" r="r" b="b"/>
            <a:pathLst>
              <a:path w="225180" h="225180">
                <a:moveTo>
                  <a:pt x="0" y="0"/>
                </a:moveTo>
                <a:lnTo>
                  <a:pt x="225180" y="0"/>
                </a:lnTo>
                <a:lnTo>
                  <a:pt x="225180" y="225180"/>
                </a:lnTo>
                <a:lnTo>
                  <a:pt x="0" y="22518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40" name="TextBox 17"/>
          <p:cNvSpPr txBox="1"/>
          <p:nvPr/>
        </p:nvSpPr>
        <p:spPr>
          <a:xfrm>
            <a:off x="17511313" y="9872947"/>
            <a:ext cx="700487" cy="1923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lnSpc>
                <a:spcPts val="1547"/>
              </a:lnSpc>
            </a:pPr>
            <a:r>
              <a:rPr lang="en-US" sz="1400" b="1" dirty="0" err="1">
                <a:solidFill>
                  <a:srgbClr val="FCA904"/>
                </a:solidFill>
                <a:latin typeface="Chulabhorn Likit Text Light" panose="00000400000000000000" pitchFamily="2" charset="-34"/>
                <a:cs typeface="Chulabhorn Likit Text Light" panose="00000400000000000000" pitchFamily="2" charset="-34"/>
              </a:rPr>
              <a:t>หน้าที่</a:t>
            </a:r>
            <a:r>
              <a:rPr lang="en-US" sz="1400" b="1" dirty="0">
                <a:solidFill>
                  <a:srgbClr val="FCA904"/>
                </a:solidFill>
                <a:latin typeface="Chulabhorn Likit Text Light" panose="00000400000000000000" pitchFamily="2" charset="-34"/>
                <a:cs typeface="Chulabhorn Likit Text Light" panose="00000400000000000000" pitchFamily="2" charset="-34"/>
              </a:rPr>
              <a:t> 15</a:t>
            </a:r>
          </a:p>
        </p:txBody>
      </p:sp>
      <p:sp>
        <p:nvSpPr>
          <p:cNvPr id="41" name="Freeform 13"/>
          <p:cNvSpPr/>
          <p:nvPr/>
        </p:nvSpPr>
        <p:spPr>
          <a:xfrm rot="-3152338">
            <a:off x="14453176" y="10443033"/>
            <a:ext cx="268702" cy="262072"/>
          </a:xfrm>
          <a:custGeom>
            <a:avLst/>
            <a:gdLst/>
            <a:ahLst/>
            <a:cxnLst/>
            <a:rect l="l" t="t" r="r" b="b"/>
            <a:pathLst>
              <a:path w="290824" h="290824">
                <a:moveTo>
                  <a:pt x="0" y="0"/>
                </a:moveTo>
                <a:lnTo>
                  <a:pt x="290824" y="0"/>
                </a:lnTo>
                <a:lnTo>
                  <a:pt x="290824" y="290824"/>
                </a:lnTo>
                <a:lnTo>
                  <a:pt x="0" y="29082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56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42" name="Freeform 13"/>
          <p:cNvSpPr/>
          <p:nvPr/>
        </p:nvSpPr>
        <p:spPr>
          <a:xfrm rot="-3152338">
            <a:off x="15430156" y="9952535"/>
            <a:ext cx="268702" cy="262072"/>
          </a:xfrm>
          <a:custGeom>
            <a:avLst/>
            <a:gdLst/>
            <a:ahLst/>
            <a:cxnLst/>
            <a:rect l="l" t="t" r="r" b="b"/>
            <a:pathLst>
              <a:path w="290824" h="290824">
                <a:moveTo>
                  <a:pt x="0" y="0"/>
                </a:moveTo>
                <a:lnTo>
                  <a:pt x="290824" y="0"/>
                </a:lnTo>
                <a:lnTo>
                  <a:pt x="290824" y="290824"/>
                </a:lnTo>
                <a:lnTo>
                  <a:pt x="0" y="29082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56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BD368B34-0CFE-E64A-75F7-6231456AE43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04" b="7567"/>
          <a:stretch/>
        </p:blipFill>
        <p:spPr>
          <a:xfrm>
            <a:off x="57149" y="1629515"/>
            <a:ext cx="18173701" cy="7916744"/>
          </a:xfrm>
          <a:prstGeom prst="rect">
            <a:avLst/>
          </a:prstGeom>
        </p:spPr>
      </p:pic>
      <p:sp>
        <p:nvSpPr>
          <p:cNvPr id="4" name="กล่องข้อความ 3">
            <a:extLst>
              <a:ext uri="{FF2B5EF4-FFF2-40B4-BE49-F238E27FC236}">
                <a16:creationId xmlns:a16="http://schemas.microsoft.com/office/drawing/2014/main" id="{53F4D18E-A4DC-AF15-1D91-F78D2CBFFC5B}"/>
              </a:ext>
            </a:extLst>
          </p:cNvPr>
          <p:cNvSpPr txBox="1"/>
          <p:nvPr/>
        </p:nvSpPr>
        <p:spPr>
          <a:xfrm>
            <a:off x="3429000" y="777134"/>
            <a:ext cx="128878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800" b="1" dirty="0"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การริหารงบประมาณเงินทุนหมุนเวียนและเงินอุดหนุน ประจำปีงบประมาณ พ.ศ. 2567</a:t>
            </a:r>
            <a:endParaRPr lang="en-GB" sz="2800" b="1" dirty="0">
              <a:latin typeface="Chulabhorn Likit Text Light๙" panose="00000400000000000000" pitchFamily="2" charset="-34"/>
              <a:cs typeface="Chulabhorn Likit Text Light๙" panose="00000400000000000000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0867844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flipV="1">
            <a:off x="9372600" y="7461750"/>
            <a:ext cx="0" cy="729750"/>
          </a:xfrm>
          <a:prstGeom prst="line">
            <a:avLst/>
          </a:prstGeom>
          <a:ln w="38100" cap="flat">
            <a:solidFill>
              <a:srgbClr val="00206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" name="AutoShape 3"/>
          <p:cNvSpPr/>
          <p:nvPr/>
        </p:nvSpPr>
        <p:spPr>
          <a:xfrm flipV="1">
            <a:off x="5181600" y="7537950"/>
            <a:ext cx="0" cy="729750"/>
          </a:xfrm>
          <a:prstGeom prst="line">
            <a:avLst/>
          </a:prstGeom>
          <a:ln w="38100" cap="flat">
            <a:solidFill>
              <a:srgbClr val="00206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AutoShape 4"/>
          <p:cNvSpPr/>
          <p:nvPr/>
        </p:nvSpPr>
        <p:spPr>
          <a:xfrm flipV="1">
            <a:off x="3200400" y="5099550"/>
            <a:ext cx="0" cy="729750"/>
          </a:xfrm>
          <a:prstGeom prst="line">
            <a:avLst/>
          </a:prstGeom>
          <a:ln w="38100" cap="flat">
            <a:solidFill>
              <a:srgbClr val="002060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5" name="Group 5"/>
          <p:cNvGrpSpPr/>
          <p:nvPr/>
        </p:nvGrpSpPr>
        <p:grpSpPr>
          <a:xfrm>
            <a:off x="990600" y="1264351"/>
            <a:ext cx="17144101" cy="8260962"/>
            <a:chOff x="-112611" y="0"/>
            <a:chExt cx="22858802" cy="11014616"/>
          </a:xfrm>
        </p:grpSpPr>
        <p:sp>
          <p:nvSpPr>
            <p:cNvPr id="6" name="AutoShape 6"/>
            <p:cNvSpPr/>
            <p:nvPr/>
          </p:nvSpPr>
          <p:spPr>
            <a:xfrm>
              <a:off x="7926670" y="1986500"/>
              <a:ext cx="11828" cy="1660633"/>
            </a:xfrm>
            <a:prstGeom prst="line">
              <a:avLst/>
            </a:prstGeom>
            <a:ln w="63500" cap="rnd">
              <a:solidFill>
                <a:srgbClr val="002060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7" name="AutoShape 7"/>
            <p:cNvSpPr/>
            <p:nvPr/>
          </p:nvSpPr>
          <p:spPr>
            <a:xfrm>
              <a:off x="8152646" y="7755774"/>
              <a:ext cx="0" cy="623053"/>
            </a:xfrm>
            <a:prstGeom prst="line">
              <a:avLst/>
            </a:prstGeom>
            <a:ln w="63500" cap="rnd">
              <a:solidFill>
                <a:srgbClr val="002060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8" name="AutoShape 8"/>
            <p:cNvSpPr/>
            <p:nvPr/>
          </p:nvSpPr>
          <p:spPr>
            <a:xfrm flipV="1">
              <a:off x="5423075" y="8363473"/>
              <a:ext cx="5555108" cy="15355"/>
            </a:xfrm>
            <a:prstGeom prst="line">
              <a:avLst/>
            </a:prstGeom>
            <a:ln w="63500" cap="rnd">
              <a:solidFill>
                <a:srgbClr val="002060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9" name="AutoShape 9"/>
            <p:cNvSpPr/>
            <p:nvPr/>
          </p:nvSpPr>
          <p:spPr>
            <a:xfrm flipV="1">
              <a:off x="4417376" y="3583633"/>
              <a:ext cx="8196206" cy="31750"/>
            </a:xfrm>
            <a:prstGeom prst="line">
              <a:avLst/>
            </a:prstGeom>
            <a:ln w="63500" cap="rnd">
              <a:solidFill>
                <a:srgbClr val="002060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10" name="AutoShape 10"/>
            <p:cNvSpPr/>
            <p:nvPr/>
          </p:nvSpPr>
          <p:spPr>
            <a:xfrm>
              <a:off x="16899647" y="3621980"/>
              <a:ext cx="623053" cy="0"/>
            </a:xfrm>
            <a:prstGeom prst="line">
              <a:avLst/>
            </a:prstGeom>
            <a:ln w="63500" cap="rnd">
              <a:solidFill>
                <a:srgbClr val="002060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11" name="AutoShape 11"/>
            <p:cNvSpPr/>
            <p:nvPr/>
          </p:nvSpPr>
          <p:spPr>
            <a:xfrm>
              <a:off x="2822149" y="5168772"/>
              <a:ext cx="11746208" cy="0"/>
            </a:xfrm>
            <a:prstGeom prst="line">
              <a:avLst/>
            </a:prstGeom>
            <a:ln w="63500" cap="rnd">
              <a:solidFill>
                <a:srgbClr val="002060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12" name="AutoShape 12"/>
            <p:cNvSpPr/>
            <p:nvPr/>
          </p:nvSpPr>
          <p:spPr>
            <a:xfrm>
              <a:off x="17490950" y="2224947"/>
              <a:ext cx="623053" cy="0"/>
            </a:xfrm>
            <a:prstGeom prst="line">
              <a:avLst/>
            </a:prstGeom>
            <a:ln w="63500" cap="rnd">
              <a:solidFill>
                <a:srgbClr val="002060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13" name="AutoShape 13"/>
            <p:cNvSpPr/>
            <p:nvPr/>
          </p:nvSpPr>
          <p:spPr>
            <a:xfrm>
              <a:off x="17522700" y="5326083"/>
              <a:ext cx="623053" cy="0"/>
            </a:xfrm>
            <a:prstGeom prst="line">
              <a:avLst/>
            </a:prstGeom>
            <a:ln w="63500" cap="rnd">
              <a:solidFill>
                <a:srgbClr val="002060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14" name="AutoShape 14"/>
            <p:cNvSpPr/>
            <p:nvPr/>
          </p:nvSpPr>
          <p:spPr>
            <a:xfrm>
              <a:off x="17522700" y="2224947"/>
              <a:ext cx="0" cy="3132886"/>
            </a:xfrm>
            <a:prstGeom prst="line">
              <a:avLst/>
            </a:prstGeom>
            <a:ln w="63500" cap="rnd">
              <a:solidFill>
                <a:srgbClr val="002060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15" name="AutoShape 15"/>
            <p:cNvSpPr/>
            <p:nvPr/>
          </p:nvSpPr>
          <p:spPr>
            <a:xfrm flipH="1" flipV="1">
              <a:off x="14533720" y="5158393"/>
              <a:ext cx="0" cy="1225395"/>
            </a:xfrm>
            <a:prstGeom prst="line">
              <a:avLst/>
            </a:prstGeom>
            <a:ln w="50800" cap="flat">
              <a:solidFill>
                <a:srgbClr val="002060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16" name="Freeform 16"/>
            <p:cNvSpPr/>
            <p:nvPr/>
          </p:nvSpPr>
          <p:spPr>
            <a:xfrm>
              <a:off x="5342856" y="0"/>
              <a:ext cx="5928804" cy="3192851"/>
            </a:xfrm>
            <a:custGeom>
              <a:avLst/>
              <a:gdLst/>
              <a:ahLst/>
              <a:cxnLst/>
              <a:rect l="l" t="t" r="r" b="b"/>
              <a:pathLst>
                <a:path w="5928804" h="3192851">
                  <a:moveTo>
                    <a:pt x="0" y="0"/>
                  </a:moveTo>
                  <a:lnTo>
                    <a:pt x="5928804" y="0"/>
                  </a:lnTo>
                  <a:lnTo>
                    <a:pt x="5928804" y="3192851"/>
                  </a:lnTo>
                  <a:lnTo>
                    <a:pt x="0" y="31928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7" name="TextBox 17"/>
            <p:cNvSpPr txBox="1"/>
            <p:nvPr/>
          </p:nvSpPr>
          <p:spPr>
            <a:xfrm>
              <a:off x="5616315" y="532341"/>
              <a:ext cx="5263625" cy="117040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453"/>
                </a:lnSpc>
              </a:pPr>
              <a:r>
                <a:rPr lang="en-US" sz="2000" b="1" dirty="0" err="1">
                  <a:solidFill>
                    <a:srgbClr val="000000"/>
                  </a:solidFill>
                  <a:latin typeface="Chulabhorn Likit Text Light๙" panose="00000400000000000000" pitchFamily="2" charset="-34"/>
                  <a:cs typeface="Chulabhorn Likit Text Light๙" panose="00000400000000000000" pitchFamily="2" charset="-34"/>
                </a:rPr>
                <a:t>ยอดลูกหนี้คงเหลือ</a:t>
              </a:r>
              <a:endParaRPr lang="en-US" sz="2000" b="1" dirty="0">
                <a:solidFill>
                  <a:srgbClr val="000000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endParaRPr>
            </a:p>
            <a:p>
              <a:pPr algn="ctr">
                <a:lnSpc>
                  <a:spcPts val="3453"/>
                </a:lnSpc>
              </a:pPr>
              <a:r>
                <a:rPr lang="en-US" sz="2000" b="1" dirty="0">
                  <a:solidFill>
                    <a:srgbClr val="000000"/>
                  </a:solidFill>
                  <a:latin typeface="Chulabhorn Likit Text Light๙" panose="00000400000000000000" pitchFamily="2" charset="-34"/>
                  <a:cs typeface="Chulabhorn Likit Text Light๙" panose="00000400000000000000" pitchFamily="2" charset="-34"/>
                </a:rPr>
                <a:t>(ณ </a:t>
              </a:r>
              <a:r>
                <a:rPr lang="en-US" sz="2000" b="1" dirty="0" err="1">
                  <a:solidFill>
                    <a:srgbClr val="000000"/>
                  </a:solidFill>
                  <a:latin typeface="Chulabhorn Likit Text Light๙" panose="00000400000000000000" pitchFamily="2" charset="-34"/>
                  <a:cs typeface="Chulabhorn Likit Text Light๙" panose="00000400000000000000" pitchFamily="2" charset="-34"/>
                </a:rPr>
                <a:t>วันที่</a:t>
              </a:r>
              <a:r>
                <a:rPr lang="en-US" sz="2000" b="1" dirty="0">
                  <a:solidFill>
                    <a:srgbClr val="000000"/>
                  </a:solidFill>
                  <a:latin typeface="Chulabhorn Likit Text Light๙" panose="00000400000000000000" pitchFamily="2" charset="-34"/>
                  <a:cs typeface="Chulabhorn Likit Text Light๙" panose="00000400000000000000" pitchFamily="2" charset="-34"/>
                </a:rPr>
                <a:t> 1 </a:t>
              </a:r>
              <a:r>
                <a:rPr lang="en-US" sz="2000" b="1" dirty="0" err="1">
                  <a:solidFill>
                    <a:srgbClr val="000000"/>
                  </a:solidFill>
                  <a:latin typeface="Chulabhorn Likit Text Light๙" panose="00000400000000000000" pitchFamily="2" charset="-34"/>
                  <a:cs typeface="Chulabhorn Likit Text Light๙" panose="00000400000000000000" pitchFamily="2" charset="-34"/>
                </a:rPr>
                <a:t>ต.ค</a:t>
              </a:r>
              <a:r>
                <a:rPr lang="en-US" sz="2000" b="1" dirty="0">
                  <a:solidFill>
                    <a:srgbClr val="000000"/>
                  </a:solidFill>
                  <a:latin typeface="Chulabhorn Likit Text Light๙" panose="00000400000000000000" pitchFamily="2" charset="-34"/>
                  <a:cs typeface="Chulabhorn Likit Text Light๙" panose="00000400000000000000" pitchFamily="2" charset="-34"/>
                </a:rPr>
                <a:t>. 66)</a:t>
              </a:r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5449641" y="1718760"/>
              <a:ext cx="5733903" cy="61042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68"/>
                </a:lnSpc>
              </a:pPr>
              <a:r>
                <a:rPr lang="en-GB" sz="2000" dirty="0">
                  <a:solidFill>
                    <a:srgbClr val="000000"/>
                  </a:solidFill>
                  <a:latin typeface="Chulabhorn Likit Text Light๙" panose="00000400000000000000" pitchFamily="2" charset="-34"/>
                  <a:cs typeface="Chulabhorn Likit Text Light๙" panose="00000400000000000000" pitchFamily="2" charset="-34"/>
                </a:rPr>
                <a:t>3,443,210,008.14 </a:t>
              </a:r>
              <a:r>
                <a:rPr lang="en-US" sz="2000" dirty="0" err="1">
                  <a:solidFill>
                    <a:srgbClr val="000000"/>
                  </a:solidFill>
                  <a:latin typeface="Chulabhorn Likit Text Light๙" panose="00000400000000000000" pitchFamily="2" charset="-34"/>
                  <a:cs typeface="Chulabhorn Likit Text Light๙" panose="00000400000000000000" pitchFamily="2" charset="-34"/>
                </a:rPr>
                <a:t>บาท</a:t>
              </a:r>
              <a:endParaRPr lang="en-US" sz="2000" dirty="0">
                <a:solidFill>
                  <a:srgbClr val="000000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endParaRPr>
            </a:p>
          </p:txBody>
        </p:sp>
        <p:sp>
          <p:nvSpPr>
            <p:cNvPr id="19" name="Freeform 19"/>
            <p:cNvSpPr/>
            <p:nvPr/>
          </p:nvSpPr>
          <p:spPr>
            <a:xfrm>
              <a:off x="12301586" y="1718760"/>
              <a:ext cx="4658341" cy="2948183"/>
            </a:xfrm>
            <a:custGeom>
              <a:avLst/>
              <a:gdLst/>
              <a:ahLst/>
              <a:cxnLst/>
              <a:rect l="l" t="t" r="r" b="b"/>
              <a:pathLst>
                <a:path w="4658341" h="2948182">
                  <a:moveTo>
                    <a:pt x="0" y="0"/>
                  </a:moveTo>
                  <a:lnTo>
                    <a:pt x="4658342" y="0"/>
                  </a:lnTo>
                  <a:lnTo>
                    <a:pt x="4658342" y="2948182"/>
                  </a:lnTo>
                  <a:lnTo>
                    <a:pt x="0" y="294818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0" name="TextBox 20"/>
            <p:cNvSpPr txBox="1"/>
            <p:nvPr/>
          </p:nvSpPr>
          <p:spPr>
            <a:xfrm>
              <a:off x="12685890" y="2115383"/>
              <a:ext cx="4081160" cy="107123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139"/>
                </a:lnSpc>
              </a:pPr>
              <a:r>
                <a:rPr lang="en-US" sz="2000" b="1" dirty="0" err="1">
                  <a:solidFill>
                    <a:srgbClr val="000000"/>
                  </a:solidFill>
                  <a:latin typeface="Chulabhorn Likit Text Light๙" panose="00000400000000000000" pitchFamily="2" charset="-34"/>
                  <a:cs typeface="Chulabhorn Likit Text Light๙" panose="00000400000000000000" pitchFamily="2" charset="-34"/>
                </a:rPr>
                <a:t>ยอดลูกหนี้คงเหลือ</a:t>
              </a:r>
              <a:endParaRPr lang="en-US" sz="2000" b="1" dirty="0">
                <a:solidFill>
                  <a:srgbClr val="000000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endParaRPr>
            </a:p>
            <a:p>
              <a:pPr algn="ctr">
                <a:lnSpc>
                  <a:spcPts val="3139"/>
                </a:lnSpc>
              </a:pPr>
              <a:r>
                <a:rPr lang="en-US" sz="2000" b="1" dirty="0">
                  <a:solidFill>
                    <a:srgbClr val="000000"/>
                  </a:solidFill>
                  <a:latin typeface="Chulabhorn Likit Text Light๙" panose="00000400000000000000" pitchFamily="2" charset="-34"/>
                  <a:cs typeface="Chulabhorn Likit Text Light๙" panose="00000400000000000000" pitchFamily="2" charset="-34"/>
                </a:rPr>
                <a:t>(ณ </a:t>
              </a:r>
              <a:r>
                <a:rPr lang="en-US" sz="2000" b="1" dirty="0" err="1">
                  <a:solidFill>
                    <a:srgbClr val="000000"/>
                  </a:solidFill>
                  <a:latin typeface="Chulabhorn Likit Text Light๙" panose="00000400000000000000" pitchFamily="2" charset="-34"/>
                  <a:cs typeface="Chulabhorn Likit Text Light๙" panose="00000400000000000000" pitchFamily="2" charset="-34"/>
                </a:rPr>
                <a:t>วันที่</a:t>
              </a:r>
              <a:r>
                <a:rPr lang="en-US" sz="2000" b="1" dirty="0">
                  <a:solidFill>
                    <a:srgbClr val="000000"/>
                  </a:solidFill>
                  <a:latin typeface="Chulabhorn Likit Text Light๙" panose="00000400000000000000" pitchFamily="2" charset="-34"/>
                  <a:cs typeface="Chulabhorn Likit Text Light๙" panose="00000400000000000000" pitchFamily="2" charset="-34"/>
                </a:rPr>
                <a:t> 1</a:t>
              </a:r>
              <a:r>
                <a:rPr lang="th-TH" sz="2000" b="1" dirty="0">
                  <a:solidFill>
                    <a:srgbClr val="000000"/>
                  </a:solidFill>
                  <a:latin typeface="Chulabhorn Likit Text Light๙" panose="00000400000000000000" pitchFamily="2" charset="-34"/>
                  <a:cs typeface="Chulabhorn Likit Text Light๙" panose="00000400000000000000" pitchFamily="2" charset="-34"/>
                </a:rPr>
                <a:t>7</a:t>
              </a:r>
              <a:r>
                <a:rPr lang="en-US" sz="2000" b="1" dirty="0">
                  <a:solidFill>
                    <a:srgbClr val="000000"/>
                  </a:solidFill>
                  <a:latin typeface="Chulabhorn Likit Text Light๙" panose="00000400000000000000" pitchFamily="2" charset="-34"/>
                  <a:cs typeface="Chulabhorn Likit Text Light๙" panose="00000400000000000000" pitchFamily="2" charset="-34"/>
                </a:rPr>
                <a:t> </a:t>
              </a:r>
              <a:r>
                <a:rPr lang="th-TH" sz="2000" b="1" dirty="0">
                  <a:solidFill>
                    <a:srgbClr val="000000"/>
                  </a:solidFill>
                  <a:latin typeface="Chulabhorn Likit Text Light๙" panose="00000400000000000000" pitchFamily="2" charset="-34"/>
                  <a:cs typeface="Chulabhorn Likit Text Light๙" panose="00000400000000000000" pitchFamily="2" charset="-34"/>
                </a:rPr>
                <a:t>เม.ย.</a:t>
              </a:r>
              <a:r>
                <a:rPr lang="en-US" sz="2000" b="1" dirty="0">
                  <a:solidFill>
                    <a:srgbClr val="000000"/>
                  </a:solidFill>
                  <a:latin typeface="Chulabhorn Likit Text Light๙" panose="00000400000000000000" pitchFamily="2" charset="-34"/>
                  <a:cs typeface="Chulabhorn Likit Text Light๙" panose="00000400000000000000" pitchFamily="2" charset="-34"/>
                </a:rPr>
                <a:t> 67)</a:t>
              </a:r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12541594" y="3270919"/>
              <a:ext cx="4369752" cy="50013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138"/>
                </a:lnSpc>
              </a:pPr>
              <a:r>
                <a:rPr lang="en-GB" sz="2000" dirty="0">
                  <a:solidFill>
                    <a:srgbClr val="000000"/>
                  </a:solidFill>
                  <a:latin typeface="Chulabhorn Likit Text Light๙" panose="00000400000000000000" pitchFamily="2" charset="-34"/>
                  <a:cs typeface="Chulabhorn Likit Text Light๙" panose="00000400000000000000" pitchFamily="2" charset="-34"/>
                </a:rPr>
                <a:t> 2,872,025,818.97 </a:t>
              </a:r>
              <a:r>
                <a:rPr lang="en-US" sz="2000" dirty="0">
                  <a:solidFill>
                    <a:srgbClr val="000000"/>
                  </a:solidFill>
                  <a:latin typeface="Chulabhorn Likit Text Light๙" panose="00000400000000000000" pitchFamily="2" charset="-34"/>
                  <a:cs typeface="Chulabhorn Likit Text Light๙" panose="00000400000000000000" pitchFamily="2" charset="-34"/>
                </a:rPr>
                <a:t>  </a:t>
              </a:r>
              <a:r>
                <a:rPr lang="en-US" sz="2000" dirty="0" err="1">
                  <a:solidFill>
                    <a:srgbClr val="000000"/>
                  </a:solidFill>
                  <a:latin typeface="Chulabhorn Likit Text Light๙" panose="00000400000000000000" pitchFamily="2" charset="-34"/>
                  <a:cs typeface="Chulabhorn Likit Text Light๙" panose="00000400000000000000" pitchFamily="2" charset="-34"/>
                </a:rPr>
                <a:t>บาท</a:t>
              </a:r>
              <a:endParaRPr lang="en-US" sz="2000" dirty="0">
                <a:solidFill>
                  <a:srgbClr val="000000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endParaRPr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12685890" y="3861984"/>
              <a:ext cx="4081160" cy="50013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138"/>
                </a:lnSpc>
              </a:pPr>
              <a:r>
                <a:rPr lang="en-US" sz="2000" dirty="0">
                  <a:solidFill>
                    <a:srgbClr val="000000"/>
                  </a:solidFill>
                  <a:latin typeface="Chulabhorn Likit Text Light๙" panose="00000400000000000000" pitchFamily="2" charset="-34"/>
                  <a:cs typeface="Chulabhorn Likit Text Light๙" panose="00000400000000000000" pitchFamily="2" charset="-34"/>
                </a:rPr>
                <a:t>(</a:t>
              </a:r>
              <a:r>
                <a:rPr lang="en-US" sz="2000" dirty="0" err="1">
                  <a:solidFill>
                    <a:srgbClr val="000000"/>
                  </a:solidFill>
                  <a:latin typeface="Chulabhorn Likit Text Light๙" panose="00000400000000000000" pitchFamily="2" charset="-34"/>
                  <a:cs typeface="Chulabhorn Likit Text Light๙" panose="00000400000000000000" pitchFamily="2" charset="-34"/>
                </a:rPr>
                <a:t>ร้อยละ</a:t>
              </a:r>
              <a:r>
                <a:rPr lang="en-US" sz="2000" dirty="0">
                  <a:solidFill>
                    <a:srgbClr val="000000"/>
                  </a:solidFill>
                  <a:latin typeface="Chulabhorn Likit Text Light๙" panose="00000400000000000000" pitchFamily="2" charset="-34"/>
                  <a:cs typeface="Chulabhorn Likit Text Light๙" panose="00000400000000000000" pitchFamily="2" charset="-34"/>
                </a:rPr>
                <a:t> </a:t>
              </a:r>
              <a:r>
                <a:rPr lang="en-GB" sz="2000" dirty="0">
                  <a:solidFill>
                    <a:srgbClr val="000000"/>
                  </a:solidFill>
                  <a:latin typeface="Chulabhorn Likit Text Light๙" panose="00000400000000000000" pitchFamily="2" charset="-34"/>
                  <a:cs typeface="Chulabhorn Likit Text Light๙" panose="00000400000000000000" pitchFamily="2" charset="-34"/>
                </a:rPr>
                <a:t>83.41 </a:t>
              </a:r>
              <a:r>
                <a:rPr lang="en-US" sz="2000" dirty="0">
                  <a:solidFill>
                    <a:srgbClr val="000000"/>
                  </a:solidFill>
                  <a:latin typeface="Chulabhorn Likit Text Light๙" panose="00000400000000000000" pitchFamily="2" charset="-34"/>
                  <a:cs typeface="Chulabhorn Likit Text Light๙" panose="00000400000000000000" pitchFamily="2" charset="-34"/>
                </a:rPr>
                <a:t>)</a:t>
              </a:r>
            </a:p>
          </p:txBody>
        </p:sp>
        <p:sp>
          <p:nvSpPr>
            <p:cNvPr id="23" name="Freeform 23"/>
            <p:cNvSpPr/>
            <p:nvPr/>
          </p:nvSpPr>
          <p:spPr>
            <a:xfrm>
              <a:off x="18087850" y="831343"/>
              <a:ext cx="4658341" cy="2640880"/>
            </a:xfrm>
            <a:custGeom>
              <a:avLst/>
              <a:gdLst/>
              <a:ahLst/>
              <a:cxnLst/>
              <a:rect l="l" t="t" r="r" b="b"/>
              <a:pathLst>
                <a:path w="4658341" h="2640880">
                  <a:moveTo>
                    <a:pt x="0" y="0"/>
                  </a:moveTo>
                  <a:lnTo>
                    <a:pt x="4658342" y="0"/>
                  </a:lnTo>
                  <a:lnTo>
                    <a:pt x="4658342" y="2640880"/>
                  </a:lnTo>
                  <a:lnTo>
                    <a:pt x="0" y="26408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4" name="TextBox 24"/>
            <p:cNvSpPr txBox="1"/>
            <p:nvPr/>
          </p:nvSpPr>
          <p:spPr>
            <a:xfrm>
              <a:off x="18413754" y="1082917"/>
              <a:ext cx="4081160" cy="103019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139"/>
                </a:lnSpc>
              </a:pPr>
              <a:r>
                <a:rPr lang="en-US" sz="2000" b="1" dirty="0" err="1">
                  <a:solidFill>
                    <a:srgbClr val="000000"/>
                  </a:solidFill>
                  <a:latin typeface="Chulabhorn Likit Text Light๙" panose="00000400000000000000" pitchFamily="2" charset="-34"/>
                  <a:cs typeface="Chulabhorn Likit Text Light๙" panose="00000400000000000000" pitchFamily="2" charset="-34"/>
                </a:rPr>
                <a:t>ยอดลูกหนี้คงเหลือ</a:t>
              </a:r>
              <a:endParaRPr lang="en-US" sz="2000" b="1" dirty="0">
                <a:solidFill>
                  <a:srgbClr val="000000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endParaRPr>
            </a:p>
            <a:p>
              <a:pPr algn="ctr">
                <a:lnSpc>
                  <a:spcPts val="3139"/>
                </a:lnSpc>
              </a:pPr>
              <a:r>
                <a:rPr lang="en-US" sz="2000" b="1" dirty="0" err="1">
                  <a:solidFill>
                    <a:srgbClr val="000000"/>
                  </a:solidFill>
                  <a:latin typeface="Chulabhorn Likit Text Light๙" panose="00000400000000000000" pitchFamily="2" charset="-34"/>
                  <a:cs typeface="Chulabhorn Likit Text Light๙" panose="00000400000000000000" pitchFamily="2" charset="-34"/>
                </a:rPr>
                <a:t>กองทุนเดิม</a:t>
              </a:r>
              <a:endParaRPr lang="en-US" sz="2000" b="1" dirty="0">
                <a:solidFill>
                  <a:srgbClr val="000000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endParaRPr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18413754" y="2246655"/>
              <a:ext cx="4081160" cy="50013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138"/>
                </a:lnSpc>
              </a:pPr>
              <a:r>
                <a:rPr lang="en-US" sz="2000" dirty="0">
                  <a:solidFill>
                    <a:srgbClr val="000000"/>
                  </a:solidFill>
                  <a:latin typeface="Chulabhorn Likit Text Light๙" panose="00000400000000000000" pitchFamily="2" charset="-34"/>
                  <a:cs typeface="Chulabhorn Likit Text Light๙" panose="00000400000000000000" pitchFamily="2" charset="-34"/>
                </a:rPr>
                <a:t> </a:t>
              </a:r>
              <a:r>
                <a:rPr lang="en-GB" sz="2000" dirty="0">
                  <a:solidFill>
                    <a:srgbClr val="000000"/>
                  </a:solidFill>
                  <a:latin typeface="Chulabhorn Likit Text Light๙" panose="00000400000000000000" pitchFamily="2" charset="-34"/>
                  <a:cs typeface="Chulabhorn Likit Text Light๙" panose="00000400000000000000" pitchFamily="2" charset="-34"/>
                </a:rPr>
                <a:t> 706,615,664.32 </a:t>
              </a:r>
              <a:r>
                <a:rPr lang="th-TH" sz="2000" dirty="0">
                  <a:solidFill>
                    <a:srgbClr val="000000"/>
                  </a:solidFill>
                  <a:latin typeface="Chulabhorn Likit Text Light๙" panose="00000400000000000000" pitchFamily="2" charset="-34"/>
                  <a:cs typeface="Chulabhorn Likit Text Light๙" panose="00000400000000000000" pitchFamily="2" charset="-34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latin typeface="Chulabhorn Likit Text Light๙" panose="00000400000000000000" pitchFamily="2" charset="-34"/>
                  <a:cs typeface="Chulabhorn Likit Text Light๙" panose="00000400000000000000" pitchFamily="2" charset="-34"/>
                </a:rPr>
                <a:t>บาท</a:t>
              </a:r>
              <a:endParaRPr lang="en-US" sz="2000" dirty="0">
                <a:solidFill>
                  <a:srgbClr val="000000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endParaRPr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18413754" y="2754655"/>
              <a:ext cx="4081160" cy="50013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138"/>
                </a:lnSpc>
              </a:pPr>
              <a:r>
                <a:rPr lang="en-US" sz="2000" dirty="0">
                  <a:solidFill>
                    <a:srgbClr val="000000"/>
                  </a:solidFill>
                  <a:latin typeface="Chulabhorn Likit Text Light๙" panose="00000400000000000000" pitchFamily="2" charset="-34"/>
                  <a:cs typeface="Chulabhorn Likit Text Light๙" panose="00000400000000000000" pitchFamily="2" charset="-34"/>
                </a:rPr>
                <a:t>(</a:t>
              </a:r>
              <a:r>
                <a:rPr lang="en-US" sz="2000" dirty="0" err="1">
                  <a:solidFill>
                    <a:srgbClr val="000000"/>
                  </a:solidFill>
                  <a:latin typeface="Chulabhorn Likit Text Light๙" panose="00000400000000000000" pitchFamily="2" charset="-34"/>
                  <a:cs typeface="Chulabhorn Likit Text Light๙" panose="00000400000000000000" pitchFamily="2" charset="-34"/>
                </a:rPr>
                <a:t>ร้อยละ</a:t>
              </a:r>
              <a:r>
                <a:rPr lang="en-US" sz="2000" dirty="0">
                  <a:solidFill>
                    <a:srgbClr val="000000"/>
                  </a:solidFill>
                  <a:latin typeface="Chulabhorn Likit Text Light๙" panose="00000400000000000000" pitchFamily="2" charset="-34"/>
                  <a:cs typeface="Chulabhorn Likit Text Light๙" panose="00000400000000000000" pitchFamily="2" charset="-34"/>
                </a:rPr>
                <a:t> 20.</a:t>
              </a:r>
              <a:r>
                <a:rPr lang="th-TH" sz="2000" dirty="0">
                  <a:solidFill>
                    <a:srgbClr val="000000"/>
                  </a:solidFill>
                  <a:latin typeface="Chulabhorn Likit Text Light๙" panose="00000400000000000000" pitchFamily="2" charset="-34"/>
                  <a:cs typeface="Chulabhorn Likit Text Light๙" panose="00000400000000000000" pitchFamily="2" charset="-34"/>
                </a:rPr>
                <a:t>52</a:t>
              </a:r>
              <a:r>
                <a:rPr lang="en-US" sz="2000" dirty="0">
                  <a:solidFill>
                    <a:srgbClr val="000000"/>
                  </a:solidFill>
                  <a:latin typeface="Chulabhorn Likit Text Light๙" panose="00000400000000000000" pitchFamily="2" charset="-34"/>
                  <a:cs typeface="Chulabhorn Likit Text Light๙" panose="00000400000000000000" pitchFamily="2" charset="-34"/>
                </a:rPr>
                <a:t>)</a:t>
              </a:r>
            </a:p>
          </p:txBody>
        </p:sp>
        <p:sp>
          <p:nvSpPr>
            <p:cNvPr id="27" name="Freeform 27"/>
            <p:cNvSpPr/>
            <p:nvPr/>
          </p:nvSpPr>
          <p:spPr>
            <a:xfrm>
              <a:off x="18087850" y="3871514"/>
              <a:ext cx="4658341" cy="2648728"/>
            </a:xfrm>
            <a:custGeom>
              <a:avLst/>
              <a:gdLst/>
              <a:ahLst/>
              <a:cxnLst/>
              <a:rect l="l" t="t" r="r" b="b"/>
              <a:pathLst>
                <a:path w="4658341" h="2648728">
                  <a:moveTo>
                    <a:pt x="0" y="0"/>
                  </a:moveTo>
                  <a:lnTo>
                    <a:pt x="4658342" y="0"/>
                  </a:lnTo>
                  <a:lnTo>
                    <a:pt x="4658342" y="2648728"/>
                  </a:lnTo>
                  <a:lnTo>
                    <a:pt x="0" y="26487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8" name="TextBox 28"/>
            <p:cNvSpPr txBox="1"/>
            <p:nvPr/>
          </p:nvSpPr>
          <p:spPr>
            <a:xfrm>
              <a:off x="18376442" y="4120715"/>
              <a:ext cx="4081160" cy="103019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139"/>
                </a:lnSpc>
              </a:pPr>
              <a:r>
                <a:rPr lang="en-US" sz="2000" b="1" dirty="0" err="1">
                  <a:solidFill>
                    <a:srgbClr val="000000"/>
                  </a:solidFill>
                  <a:latin typeface="Chulabhorn Likit Text Light๙" panose="00000400000000000000" pitchFamily="2" charset="-34"/>
                  <a:cs typeface="Chulabhorn Likit Text Light๙" panose="00000400000000000000" pitchFamily="2" charset="-34"/>
                </a:rPr>
                <a:t>ยอดลูกหนี้คงเหลือ</a:t>
              </a:r>
              <a:endParaRPr lang="en-US" sz="2000" b="1" dirty="0">
                <a:solidFill>
                  <a:srgbClr val="000000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endParaRPr>
            </a:p>
            <a:p>
              <a:pPr algn="ctr">
                <a:lnSpc>
                  <a:spcPts val="3139"/>
                </a:lnSpc>
              </a:pPr>
              <a:r>
                <a:rPr lang="en-US" sz="2000" b="1" dirty="0" err="1">
                  <a:solidFill>
                    <a:srgbClr val="000000"/>
                  </a:solidFill>
                  <a:latin typeface="Chulabhorn Likit Text Light๙" panose="00000400000000000000" pitchFamily="2" charset="-34"/>
                  <a:cs typeface="Chulabhorn Likit Text Light๙" panose="00000400000000000000" pitchFamily="2" charset="-34"/>
                </a:rPr>
                <a:t>กองทุนใหม่</a:t>
              </a:r>
              <a:endParaRPr lang="en-US" sz="2000" b="1" dirty="0">
                <a:solidFill>
                  <a:srgbClr val="000000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endParaRPr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18358414" y="5226808"/>
              <a:ext cx="4081160" cy="50013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138"/>
                </a:lnSpc>
              </a:pPr>
              <a:r>
                <a:rPr lang="en-GB" sz="2000" dirty="0">
                  <a:solidFill>
                    <a:srgbClr val="000000"/>
                  </a:solidFill>
                  <a:latin typeface="Chulabhorn Likit Text Light๙" panose="00000400000000000000" pitchFamily="2" charset="-34"/>
                  <a:cs typeface="Chulabhorn Likit Text Light๙" panose="00000400000000000000" pitchFamily="2" charset="-34"/>
                </a:rPr>
                <a:t> 2,165,410,154.65 </a:t>
              </a:r>
              <a:r>
                <a:rPr lang="en-US" sz="2000" dirty="0">
                  <a:solidFill>
                    <a:srgbClr val="000000"/>
                  </a:solidFill>
                  <a:latin typeface="Chulabhorn Likit Text Light๙" panose="00000400000000000000" pitchFamily="2" charset="-34"/>
                  <a:cs typeface="Chulabhorn Likit Text Light๙" panose="00000400000000000000" pitchFamily="2" charset="-34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latin typeface="Chulabhorn Likit Text Light๙" panose="00000400000000000000" pitchFamily="2" charset="-34"/>
                  <a:cs typeface="Chulabhorn Likit Text Light๙" panose="00000400000000000000" pitchFamily="2" charset="-34"/>
                </a:rPr>
                <a:t>บาท</a:t>
              </a:r>
              <a:r>
                <a:rPr lang="en-US" sz="2000" dirty="0">
                  <a:solidFill>
                    <a:srgbClr val="000000"/>
                  </a:solidFill>
                  <a:latin typeface="Chulabhorn Likit Text Light๙" panose="00000400000000000000" pitchFamily="2" charset="-34"/>
                  <a:cs typeface="Chulabhorn Likit Text Light๙" panose="00000400000000000000" pitchFamily="2" charset="-34"/>
                </a:rPr>
                <a:t> </a:t>
              </a:r>
            </a:p>
          </p:txBody>
        </p:sp>
        <p:sp>
          <p:nvSpPr>
            <p:cNvPr id="30" name="TextBox 30"/>
            <p:cNvSpPr txBox="1"/>
            <p:nvPr/>
          </p:nvSpPr>
          <p:spPr>
            <a:xfrm>
              <a:off x="18344538" y="5723665"/>
              <a:ext cx="4081160" cy="50013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138"/>
                </a:lnSpc>
              </a:pPr>
              <a:r>
                <a:rPr lang="en-US" sz="2000" dirty="0">
                  <a:solidFill>
                    <a:srgbClr val="000000"/>
                  </a:solidFill>
                  <a:latin typeface="Chulabhorn Likit Text Light๙" panose="00000400000000000000" pitchFamily="2" charset="-34"/>
                  <a:cs typeface="Chulabhorn Likit Text Light๙" panose="00000400000000000000" pitchFamily="2" charset="-34"/>
                </a:rPr>
                <a:t>(</a:t>
              </a:r>
              <a:r>
                <a:rPr lang="en-US" sz="2000" dirty="0" err="1">
                  <a:solidFill>
                    <a:srgbClr val="000000"/>
                  </a:solidFill>
                  <a:latin typeface="Chulabhorn Likit Text Light๙" panose="00000400000000000000" pitchFamily="2" charset="-34"/>
                  <a:cs typeface="Chulabhorn Likit Text Light๙" panose="00000400000000000000" pitchFamily="2" charset="-34"/>
                </a:rPr>
                <a:t>ร้อยละ</a:t>
              </a:r>
              <a:r>
                <a:rPr lang="en-US" sz="2000" dirty="0">
                  <a:solidFill>
                    <a:srgbClr val="000000"/>
                  </a:solidFill>
                  <a:latin typeface="Chulabhorn Likit Text Light๙" panose="00000400000000000000" pitchFamily="2" charset="-34"/>
                  <a:cs typeface="Chulabhorn Likit Text Light๙" panose="00000400000000000000" pitchFamily="2" charset="-34"/>
                </a:rPr>
                <a:t> 6</a:t>
              </a:r>
              <a:r>
                <a:rPr lang="th-TH" sz="2000" dirty="0">
                  <a:solidFill>
                    <a:srgbClr val="000000"/>
                  </a:solidFill>
                  <a:latin typeface="Chulabhorn Likit Text Light๙" panose="00000400000000000000" pitchFamily="2" charset="-34"/>
                  <a:cs typeface="Chulabhorn Likit Text Light๙" panose="00000400000000000000" pitchFamily="2" charset="-34"/>
                </a:rPr>
                <a:t>2</a:t>
              </a:r>
              <a:r>
                <a:rPr lang="en-US" sz="2000" dirty="0">
                  <a:solidFill>
                    <a:srgbClr val="000000"/>
                  </a:solidFill>
                  <a:latin typeface="Chulabhorn Likit Text Light๙" panose="00000400000000000000" pitchFamily="2" charset="-34"/>
                  <a:cs typeface="Chulabhorn Likit Text Light๙" panose="00000400000000000000" pitchFamily="2" charset="-34"/>
                </a:rPr>
                <a:t>.</a:t>
              </a:r>
              <a:r>
                <a:rPr lang="th-TH" sz="2000" dirty="0">
                  <a:solidFill>
                    <a:srgbClr val="000000"/>
                  </a:solidFill>
                  <a:latin typeface="Chulabhorn Likit Text Light๙" panose="00000400000000000000" pitchFamily="2" charset="-34"/>
                  <a:cs typeface="Chulabhorn Likit Text Light๙" panose="00000400000000000000" pitchFamily="2" charset="-34"/>
                </a:rPr>
                <a:t>89</a:t>
              </a:r>
              <a:r>
                <a:rPr lang="en-US" sz="2000" dirty="0">
                  <a:solidFill>
                    <a:srgbClr val="000000"/>
                  </a:solidFill>
                  <a:latin typeface="Chulabhorn Likit Text Light๙" panose="00000400000000000000" pitchFamily="2" charset="-34"/>
                  <a:cs typeface="Chulabhorn Likit Text Light๙" panose="00000400000000000000" pitchFamily="2" charset="-34"/>
                </a:rPr>
                <a:t>)</a:t>
              </a:r>
            </a:p>
          </p:txBody>
        </p:sp>
        <p:sp>
          <p:nvSpPr>
            <p:cNvPr id="31" name="Freeform 31"/>
            <p:cNvSpPr/>
            <p:nvPr/>
          </p:nvSpPr>
          <p:spPr>
            <a:xfrm>
              <a:off x="502480" y="5304319"/>
              <a:ext cx="4658341" cy="2545189"/>
            </a:xfrm>
            <a:custGeom>
              <a:avLst/>
              <a:gdLst/>
              <a:ahLst/>
              <a:cxnLst/>
              <a:rect l="l" t="t" r="r" b="b"/>
              <a:pathLst>
                <a:path w="4658341" h="2545189">
                  <a:moveTo>
                    <a:pt x="0" y="0"/>
                  </a:moveTo>
                  <a:lnTo>
                    <a:pt x="4658341" y="0"/>
                  </a:lnTo>
                  <a:lnTo>
                    <a:pt x="4658341" y="2545189"/>
                  </a:lnTo>
                  <a:lnTo>
                    <a:pt x="0" y="25451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2" name="TextBox 32"/>
            <p:cNvSpPr txBox="1"/>
            <p:nvPr/>
          </p:nvSpPr>
          <p:spPr>
            <a:xfrm>
              <a:off x="764549" y="5828268"/>
              <a:ext cx="4065063" cy="50013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139"/>
                </a:lnSpc>
              </a:pPr>
              <a:r>
                <a:rPr lang="en-US" sz="2000" b="1" dirty="0" err="1">
                  <a:solidFill>
                    <a:srgbClr val="000000"/>
                  </a:solidFill>
                  <a:latin typeface="Chulabhorn Likit Text Light๙" panose="00000400000000000000" pitchFamily="2" charset="-34"/>
                  <a:cs typeface="Chulabhorn Likit Text Light๙" panose="00000400000000000000" pitchFamily="2" charset="-34"/>
                </a:rPr>
                <a:t>หนี้ยังไม่ถึงกำหนดชำระ</a:t>
              </a:r>
              <a:endParaRPr lang="en-US" sz="2000" b="1" dirty="0">
                <a:solidFill>
                  <a:srgbClr val="000000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endParaRPr>
            </a:p>
          </p:txBody>
        </p:sp>
        <p:sp>
          <p:nvSpPr>
            <p:cNvPr id="33" name="TextBox 33"/>
            <p:cNvSpPr txBox="1"/>
            <p:nvPr/>
          </p:nvSpPr>
          <p:spPr>
            <a:xfrm>
              <a:off x="538173" y="6514444"/>
              <a:ext cx="4414501" cy="41036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400"/>
                </a:lnSpc>
              </a:pPr>
              <a:r>
                <a:rPr lang="en-GB" sz="2000" dirty="0">
                  <a:solidFill>
                    <a:srgbClr val="000000"/>
                  </a:solidFill>
                  <a:latin typeface="Chulabhorn Likit Text Light๙" panose="00000400000000000000" pitchFamily="2" charset="-34"/>
                  <a:cs typeface="Chulabhorn Likit Text Light๙" panose="00000400000000000000" pitchFamily="2" charset="-34"/>
                </a:rPr>
                <a:t> 1,833,846,354.01 </a:t>
              </a:r>
              <a:r>
                <a:rPr lang="en-US" sz="2000" dirty="0" err="1">
                  <a:solidFill>
                    <a:srgbClr val="000000"/>
                  </a:solidFill>
                  <a:latin typeface="Chulabhorn Likit Text Light๙" panose="00000400000000000000" pitchFamily="2" charset="-34"/>
                  <a:cs typeface="Chulabhorn Likit Text Light๙" panose="00000400000000000000" pitchFamily="2" charset="-34"/>
                </a:rPr>
                <a:t>บาท</a:t>
              </a:r>
              <a:r>
                <a:rPr lang="en-US" sz="2000" dirty="0">
                  <a:solidFill>
                    <a:srgbClr val="000000"/>
                  </a:solidFill>
                  <a:latin typeface="Chulabhorn Likit Text Light๙" panose="00000400000000000000" pitchFamily="2" charset="-34"/>
                  <a:cs typeface="Chulabhorn Likit Text Light๙" panose="00000400000000000000" pitchFamily="2" charset="-34"/>
                </a:rPr>
                <a:t> </a:t>
              </a:r>
            </a:p>
          </p:txBody>
        </p:sp>
        <p:sp>
          <p:nvSpPr>
            <p:cNvPr id="34" name="TextBox 34"/>
            <p:cNvSpPr txBox="1"/>
            <p:nvPr/>
          </p:nvSpPr>
          <p:spPr>
            <a:xfrm>
              <a:off x="816585" y="6966252"/>
              <a:ext cx="3813048" cy="50013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138"/>
                </a:lnSpc>
              </a:pPr>
              <a:r>
                <a:rPr lang="en-US" sz="2000" dirty="0">
                  <a:solidFill>
                    <a:srgbClr val="000000"/>
                  </a:solidFill>
                  <a:latin typeface="Chulabhorn Likit Text Light๙" panose="00000400000000000000" pitchFamily="2" charset="-34"/>
                  <a:cs typeface="Chulabhorn Likit Text Light๙" panose="00000400000000000000" pitchFamily="2" charset="-34"/>
                </a:rPr>
                <a:t>(</a:t>
              </a:r>
              <a:r>
                <a:rPr lang="en-US" sz="2000" dirty="0" err="1">
                  <a:solidFill>
                    <a:srgbClr val="000000"/>
                  </a:solidFill>
                  <a:latin typeface="Chulabhorn Likit Text Light๙" panose="00000400000000000000" pitchFamily="2" charset="-34"/>
                  <a:cs typeface="Chulabhorn Likit Text Light๙" panose="00000400000000000000" pitchFamily="2" charset="-34"/>
                </a:rPr>
                <a:t>ร้อยละ</a:t>
              </a:r>
              <a:r>
                <a:rPr lang="en-US" sz="2000" dirty="0">
                  <a:solidFill>
                    <a:srgbClr val="000000"/>
                  </a:solidFill>
                  <a:latin typeface="Chulabhorn Likit Text Light๙" panose="00000400000000000000" pitchFamily="2" charset="-34"/>
                  <a:cs typeface="Chulabhorn Likit Text Light๙" panose="00000400000000000000" pitchFamily="2" charset="-34"/>
                </a:rPr>
                <a:t> </a:t>
              </a:r>
              <a:r>
                <a:rPr lang="en-GB" sz="2000" dirty="0">
                  <a:solidFill>
                    <a:srgbClr val="000000"/>
                  </a:solidFill>
                  <a:latin typeface="Chulabhorn Likit Text Light๙" panose="00000400000000000000" pitchFamily="2" charset="-34"/>
                  <a:cs typeface="Chulabhorn Likit Text Light๙" panose="00000400000000000000" pitchFamily="2" charset="-34"/>
                </a:rPr>
                <a:t>53.26 </a:t>
              </a:r>
              <a:r>
                <a:rPr lang="en-US" sz="2000" dirty="0">
                  <a:solidFill>
                    <a:srgbClr val="000000"/>
                  </a:solidFill>
                  <a:latin typeface="Chulabhorn Likit Text Light๙" panose="00000400000000000000" pitchFamily="2" charset="-34"/>
                  <a:cs typeface="Chulabhorn Likit Text Light๙" panose="00000400000000000000" pitchFamily="2" charset="-34"/>
                </a:rPr>
                <a:t>) </a:t>
              </a:r>
            </a:p>
          </p:txBody>
        </p:sp>
        <p:sp>
          <p:nvSpPr>
            <p:cNvPr id="35" name="Freeform 35"/>
            <p:cNvSpPr/>
            <p:nvPr/>
          </p:nvSpPr>
          <p:spPr>
            <a:xfrm>
              <a:off x="6115612" y="5312759"/>
              <a:ext cx="4658341" cy="2545189"/>
            </a:xfrm>
            <a:custGeom>
              <a:avLst/>
              <a:gdLst/>
              <a:ahLst/>
              <a:cxnLst/>
              <a:rect l="l" t="t" r="r" b="b"/>
              <a:pathLst>
                <a:path w="4658341" h="2545189">
                  <a:moveTo>
                    <a:pt x="0" y="0"/>
                  </a:moveTo>
                  <a:lnTo>
                    <a:pt x="4658341" y="0"/>
                  </a:lnTo>
                  <a:lnTo>
                    <a:pt x="4658341" y="2545189"/>
                  </a:lnTo>
                  <a:lnTo>
                    <a:pt x="0" y="25451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6" name="TextBox 36"/>
            <p:cNvSpPr txBox="1"/>
            <p:nvPr/>
          </p:nvSpPr>
          <p:spPr>
            <a:xfrm>
              <a:off x="6381760" y="5749140"/>
              <a:ext cx="4065063" cy="50013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139"/>
                </a:lnSpc>
              </a:pPr>
              <a:r>
                <a:rPr lang="en-US" sz="2000" b="1" dirty="0" err="1">
                  <a:solidFill>
                    <a:srgbClr val="000000"/>
                  </a:solidFill>
                  <a:latin typeface="Chulabhorn Likit Text Light๙" panose="00000400000000000000" pitchFamily="2" charset="-34"/>
                  <a:cs typeface="Chulabhorn Likit Text Light๙" panose="00000400000000000000" pitchFamily="2" charset="-34"/>
                </a:rPr>
                <a:t>หนี้เกินกำหนดชำระ</a:t>
              </a:r>
              <a:endParaRPr lang="en-US" sz="2000" b="1" dirty="0">
                <a:solidFill>
                  <a:srgbClr val="000000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endParaRPr>
            </a:p>
          </p:txBody>
        </p:sp>
        <p:sp>
          <p:nvSpPr>
            <p:cNvPr id="37" name="TextBox 37"/>
            <p:cNvSpPr txBox="1"/>
            <p:nvPr/>
          </p:nvSpPr>
          <p:spPr>
            <a:xfrm>
              <a:off x="6197353" y="6520244"/>
              <a:ext cx="4254776" cy="41036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400"/>
                </a:lnSpc>
              </a:pPr>
              <a:r>
                <a:rPr lang="en-GB" sz="2000" dirty="0">
                  <a:solidFill>
                    <a:srgbClr val="000000"/>
                  </a:solidFill>
                  <a:latin typeface="Chulabhorn Likit Text Light๙" panose="00000400000000000000" pitchFamily="2" charset="-34"/>
                  <a:cs typeface="Chulabhorn Likit Text Light๙" panose="00000400000000000000" pitchFamily="2" charset="-34"/>
                </a:rPr>
                <a:t> 597,082,811.17 </a:t>
              </a:r>
              <a:r>
                <a:rPr lang="en-US" sz="2000" dirty="0" err="1">
                  <a:solidFill>
                    <a:srgbClr val="000000"/>
                  </a:solidFill>
                  <a:latin typeface="Chulabhorn Likit Text Light๙" panose="00000400000000000000" pitchFamily="2" charset="-34"/>
                  <a:cs typeface="Chulabhorn Likit Text Light๙" panose="00000400000000000000" pitchFamily="2" charset="-34"/>
                </a:rPr>
                <a:t>บาท</a:t>
              </a:r>
              <a:endParaRPr lang="en-US" sz="2000" dirty="0">
                <a:solidFill>
                  <a:srgbClr val="000000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endParaRPr>
            </a:p>
          </p:txBody>
        </p:sp>
        <p:sp>
          <p:nvSpPr>
            <p:cNvPr id="38" name="TextBox 38"/>
            <p:cNvSpPr txBox="1"/>
            <p:nvPr/>
          </p:nvSpPr>
          <p:spPr>
            <a:xfrm>
              <a:off x="6504743" y="6970444"/>
              <a:ext cx="3813048" cy="50013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138"/>
                </a:lnSpc>
              </a:pPr>
              <a:r>
                <a:rPr lang="en-US" sz="2000" dirty="0">
                  <a:solidFill>
                    <a:srgbClr val="000000"/>
                  </a:solidFill>
                  <a:latin typeface="Chulabhorn Likit Text Light๙" panose="00000400000000000000" pitchFamily="2" charset="-34"/>
                  <a:cs typeface="Chulabhorn Likit Text Light๙" panose="00000400000000000000" pitchFamily="2" charset="-34"/>
                </a:rPr>
                <a:t>(</a:t>
              </a:r>
              <a:r>
                <a:rPr lang="en-US" sz="2000" dirty="0" err="1">
                  <a:solidFill>
                    <a:srgbClr val="000000"/>
                  </a:solidFill>
                  <a:latin typeface="Chulabhorn Likit Text Light๙" panose="00000400000000000000" pitchFamily="2" charset="-34"/>
                  <a:cs typeface="Chulabhorn Likit Text Light๙" panose="00000400000000000000" pitchFamily="2" charset="-34"/>
                </a:rPr>
                <a:t>ร้อยละ</a:t>
              </a:r>
              <a:r>
                <a:rPr lang="en-US" sz="2000" dirty="0">
                  <a:solidFill>
                    <a:srgbClr val="000000"/>
                  </a:solidFill>
                  <a:latin typeface="Chulabhorn Likit Text Light๙" panose="00000400000000000000" pitchFamily="2" charset="-34"/>
                  <a:cs typeface="Chulabhorn Likit Text Light๙" panose="00000400000000000000" pitchFamily="2" charset="-34"/>
                </a:rPr>
                <a:t> </a:t>
              </a:r>
              <a:r>
                <a:rPr lang="en-GB" sz="2000" dirty="0">
                  <a:solidFill>
                    <a:srgbClr val="000000"/>
                  </a:solidFill>
                  <a:latin typeface="Chulabhorn Likit Text Light๙" panose="00000400000000000000" pitchFamily="2" charset="-34"/>
                  <a:cs typeface="Chulabhorn Likit Text Light๙" panose="00000400000000000000" pitchFamily="2" charset="-34"/>
                </a:rPr>
                <a:t>17.34 </a:t>
              </a:r>
              <a:r>
                <a:rPr lang="en-US" sz="2000" dirty="0">
                  <a:solidFill>
                    <a:srgbClr val="000000"/>
                  </a:solidFill>
                  <a:latin typeface="Chulabhorn Likit Text Light๙" panose="00000400000000000000" pitchFamily="2" charset="-34"/>
                  <a:cs typeface="Chulabhorn Likit Text Light๙" panose="00000400000000000000" pitchFamily="2" charset="-34"/>
                </a:rPr>
                <a:t>) </a:t>
              </a:r>
            </a:p>
          </p:txBody>
        </p:sp>
        <p:sp>
          <p:nvSpPr>
            <p:cNvPr id="39" name="Freeform 39"/>
            <p:cNvSpPr/>
            <p:nvPr/>
          </p:nvSpPr>
          <p:spPr>
            <a:xfrm>
              <a:off x="11917059" y="5342448"/>
              <a:ext cx="4658341" cy="2545189"/>
            </a:xfrm>
            <a:custGeom>
              <a:avLst/>
              <a:gdLst/>
              <a:ahLst/>
              <a:cxnLst/>
              <a:rect l="l" t="t" r="r" b="b"/>
              <a:pathLst>
                <a:path w="4658341" h="2545189">
                  <a:moveTo>
                    <a:pt x="0" y="0"/>
                  </a:moveTo>
                  <a:lnTo>
                    <a:pt x="4658341" y="0"/>
                  </a:lnTo>
                  <a:lnTo>
                    <a:pt x="4658341" y="2545190"/>
                  </a:lnTo>
                  <a:lnTo>
                    <a:pt x="0" y="25451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0" name="TextBox 40"/>
            <p:cNvSpPr txBox="1"/>
            <p:nvPr/>
          </p:nvSpPr>
          <p:spPr>
            <a:xfrm>
              <a:off x="12189274" y="5742453"/>
              <a:ext cx="4065063" cy="50013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139"/>
                </a:lnSpc>
              </a:pPr>
              <a:r>
                <a:rPr lang="en-US" sz="2000" b="1" dirty="0" err="1">
                  <a:solidFill>
                    <a:srgbClr val="000000"/>
                  </a:solidFill>
                  <a:latin typeface="Chulabhorn Likit Text Light๙" panose="00000400000000000000" pitchFamily="2" charset="-34"/>
                  <a:cs typeface="Chulabhorn Likit Text Light๙" panose="00000400000000000000" pitchFamily="2" charset="-34"/>
                </a:rPr>
                <a:t>หนี้ดำเนินคดี</a:t>
              </a:r>
              <a:endParaRPr lang="en-US" sz="2000" b="1" dirty="0">
                <a:solidFill>
                  <a:srgbClr val="000000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endParaRPr>
            </a:p>
          </p:txBody>
        </p:sp>
        <p:sp>
          <p:nvSpPr>
            <p:cNvPr id="41" name="TextBox 41"/>
            <p:cNvSpPr txBox="1"/>
            <p:nvPr/>
          </p:nvSpPr>
          <p:spPr>
            <a:xfrm>
              <a:off x="12038979" y="6547468"/>
              <a:ext cx="4414501" cy="41036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400"/>
                </a:lnSpc>
              </a:pPr>
              <a:r>
                <a:rPr lang="en-US" sz="2000" dirty="0">
                  <a:solidFill>
                    <a:srgbClr val="000000"/>
                  </a:solidFill>
                  <a:latin typeface="Chulabhorn Likit Text Light๙" panose="00000400000000000000" pitchFamily="2" charset="-34"/>
                  <a:cs typeface="Chulabhorn Likit Text Light๙" panose="00000400000000000000" pitchFamily="2" charset="-34"/>
                </a:rPr>
                <a:t> </a:t>
              </a:r>
              <a:r>
                <a:rPr lang="en-GB" sz="2000" dirty="0">
                  <a:solidFill>
                    <a:srgbClr val="000000"/>
                  </a:solidFill>
                  <a:latin typeface="Chulabhorn Likit Text Light๙" panose="00000400000000000000" pitchFamily="2" charset="-34"/>
                  <a:cs typeface="Chulabhorn Likit Text Light๙" panose="00000400000000000000" pitchFamily="2" charset="-34"/>
                </a:rPr>
                <a:t> 441,096,653.79 </a:t>
              </a:r>
              <a:r>
                <a:rPr lang="en-US" sz="2000" dirty="0">
                  <a:solidFill>
                    <a:srgbClr val="000000"/>
                  </a:solidFill>
                  <a:latin typeface="Chulabhorn Likit Text Light๙" panose="00000400000000000000" pitchFamily="2" charset="-34"/>
                  <a:cs typeface="Chulabhorn Likit Text Light๙" panose="00000400000000000000" pitchFamily="2" charset="-34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latin typeface="Chulabhorn Likit Text Light๙" panose="00000400000000000000" pitchFamily="2" charset="-34"/>
                  <a:cs typeface="Chulabhorn Likit Text Light๙" panose="00000400000000000000" pitchFamily="2" charset="-34"/>
                </a:rPr>
                <a:t>บาท</a:t>
              </a:r>
              <a:endParaRPr lang="en-US" sz="2000" dirty="0">
                <a:solidFill>
                  <a:srgbClr val="000000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endParaRPr>
            </a:p>
          </p:txBody>
        </p:sp>
        <p:sp>
          <p:nvSpPr>
            <p:cNvPr id="42" name="TextBox 42"/>
            <p:cNvSpPr txBox="1"/>
            <p:nvPr/>
          </p:nvSpPr>
          <p:spPr>
            <a:xfrm>
              <a:off x="12301586" y="6970928"/>
              <a:ext cx="3813048" cy="50013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138"/>
                </a:lnSpc>
              </a:pPr>
              <a:r>
                <a:rPr lang="en-US" sz="2000" dirty="0">
                  <a:solidFill>
                    <a:srgbClr val="000000"/>
                  </a:solidFill>
                  <a:latin typeface="Chulabhorn Likit Text Light๙" panose="00000400000000000000" pitchFamily="2" charset="-34"/>
                  <a:cs typeface="Chulabhorn Likit Text Light๙" panose="00000400000000000000" pitchFamily="2" charset="-34"/>
                </a:rPr>
                <a:t>(</a:t>
              </a:r>
              <a:r>
                <a:rPr lang="en-US" sz="2000" dirty="0" err="1">
                  <a:solidFill>
                    <a:srgbClr val="000000"/>
                  </a:solidFill>
                  <a:latin typeface="Chulabhorn Likit Text Light๙" panose="00000400000000000000" pitchFamily="2" charset="-34"/>
                  <a:cs typeface="Chulabhorn Likit Text Light๙" panose="00000400000000000000" pitchFamily="2" charset="-34"/>
                </a:rPr>
                <a:t>ร้อยละ</a:t>
              </a:r>
              <a:r>
                <a:rPr lang="en-US" sz="2000" dirty="0">
                  <a:solidFill>
                    <a:srgbClr val="000000"/>
                  </a:solidFill>
                  <a:latin typeface="Chulabhorn Likit Text Light๙" panose="00000400000000000000" pitchFamily="2" charset="-34"/>
                  <a:cs typeface="Chulabhorn Likit Text Light๙" panose="00000400000000000000" pitchFamily="2" charset="-34"/>
                </a:rPr>
                <a:t> </a:t>
              </a:r>
              <a:r>
                <a:rPr lang="en-GB" sz="2000" dirty="0">
                  <a:solidFill>
                    <a:srgbClr val="000000"/>
                  </a:solidFill>
                  <a:latin typeface="Chulabhorn Likit Text Light๙" panose="00000400000000000000" pitchFamily="2" charset="-34"/>
                  <a:cs typeface="Chulabhorn Likit Text Light๙" panose="00000400000000000000" pitchFamily="2" charset="-34"/>
                </a:rPr>
                <a:t>12.81 </a:t>
              </a:r>
              <a:r>
                <a:rPr lang="en-US" sz="2000" dirty="0">
                  <a:solidFill>
                    <a:srgbClr val="000000"/>
                  </a:solidFill>
                  <a:latin typeface="Chulabhorn Likit Text Light๙" panose="00000400000000000000" pitchFamily="2" charset="-34"/>
                  <a:cs typeface="Chulabhorn Likit Text Light๙" panose="00000400000000000000" pitchFamily="2" charset="-34"/>
                </a:rPr>
                <a:t>) </a:t>
              </a:r>
            </a:p>
          </p:txBody>
        </p:sp>
        <p:sp>
          <p:nvSpPr>
            <p:cNvPr id="43" name="Freeform 43"/>
            <p:cNvSpPr/>
            <p:nvPr/>
          </p:nvSpPr>
          <p:spPr>
            <a:xfrm>
              <a:off x="9028620" y="8449188"/>
              <a:ext cx="4902155" cy="2545189"/>
            </a:xfrm>
            <a:custGeom>
              <a:avLst/>
              <a:gdLst/>
              <a:ahLst/>
              <a:cxnLst/>
              <a:rect l="l" t="t" r="r" b="b"/>
              <a:pathLst>
                <a:path w="4902155" h="2545189">
                  <a:moveTo>
                    <a:pt x="0" y="0"/>
                  </a:moveTo>
                  <a:lnTo>
                    <a:pt x="4902155" y="0"/>
                  </a:lnTo>
                  <a:lnTo>
                    <a:pt x="4902155" y="2545190"/>
                  </a:lnTo>
                  <a:lnTo>
                    <a:pt x="0" y="25451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4" name="TextBox 44"/>
            <p:cNvSpPr txBox="1"/>
            <p:nvPr/>
          </p:nvSpPr>
          <p:spPr>
            <a:xfrm>
              <a:off x="9447165" y="8916299"/>
              <a:ext cx="4065063" cy="50013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139"/>
                </a:lnSpc>
              </a:pPr>
              <a:r>
                <a:rPr lang="en-US" sz="2000" b="1" dirty="0" err="1">
                  <a:solidFill>
                    <a:srgbClr val="000000"/>
                  </a:solidFill>
                  <a:latin typeface="Chulabhorn Likit Text Light๙" panose="00000400000000000000" pitchFamily="2" charset="-34"/>
                  <a:cs typeface="Chulabhorn Likit Text Light๙" panose="00000400000000000000" pitchFamily="2" charset="-34"/>
                </a:rPr>
                <a:t>หนี้กองทุนใหม่</a:t>
              </a:r>
              <a:endParaRPr lang="en-US" sz="2000" b="1" dirty="0">
                <a:solidFill>
                  <a:srgbClr val="000000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endParaRPr>
            </a:p>
          </p:txBody>
        </p:sp>
        <p:sp>
          <p:nvSpPr>
            <p:cNvPr id="45" name="TextBox 45"/>
            <p:cNvSpPr txBox="1"/>
            <p:nvPr/>
          </p:nvSpPr>
          <p:spPr>
            <a:xfrm>
              <a:off x="9215016" y="9628755"/>
              <a:ext cx="4658315" cy="45653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640"/>
                </a:lnSpc>
              </a:pPr>
              <a:r>
                <a:rPr lang="en-US" sz="2000" dirty="0">
                  <a:solidFill>
                    <a:srgbClr val="000000"/>
                  </a:solidFill>
                  <a:latin typeface="Chulabhorn Likit Text Light๙" panose="00000400000000000000" pitchFamily="2" charset="-34"/>
                  <a:cs typeface="Chulabhorn Likit Text Light๙" panose="00000400000000000000" pitchFamily="2" charset="-34"/>
                </a:rPr>
                <a:t>  </a:t>
              </a:r>
              <a:r>
                <a:rPr lang="en-GB" sz="2000" dirty="0">
                  <a:solidFill>
                    <a:srgbClr val="000000"/>
                  </a:solidFill>
                  <a:latin typeface="Chulabhorn Likit Text Light๙" panose="00000400000000000000" pitchFamily="2" charset="-34"/>
                  <a:cs typeface="Chulabhorn Likit Text Light๙" panose="00000400000000000000" pitchFamily="2" charset="-34"/>
                </a:rPr>
                <a:t> 431,576,900.12 </a:t>
              </a:r>
              <a:r>
                <a:rPr lang="en-US" sz="2000" dirty="0">
                  <a:solidFill>
                    <a:srgbClr val="000000"/>
                  </a:solidFill>
                  <a:latin typeface="Chulabhorn Likit Text Light๙" panose="00000400000000000000" pitchFamily="2" charset="-34"/>
                  <a:cs typeface="Chulabhorn Likit Text Light๙" panose="00000400000000000000" pitchFamily="2" charset="-34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latin typeface="Chulabhorn Likit Text Light๙" panose="00000400000000000000" pitchFamily="2" charset="-34"/>
                  <a:cs typeface="Chulabhorn Likit Text Light๙" panose="00000400000000000000" pitchFamily="2" charset="-34"/>
                </a:rPr>
                <a:t>บาท</a:t>
              </a:r>
              <a:endParaRPr lang="en-US" sz="2000" dirty="0">
                <a:solidFill>
                  <a:srgbClr val="000000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endParaRPr>
            </a:p>
          </p:txBody>
        </p:sp>
        <p:sp>
          <p:nvSpPr>
            <p:cNvPr id="46" name="TextBox 46"/>
            <p:cNvSpPr txBox="1"/>
            <p:nvPr/>
          </p:nvSpPr>
          <p:spPr>
            <a:xfrm>
              <a:off x="5251359" y="10135515"/>
              <a:ext cx="12367259" cy="50013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138"/>
                </a:lnSpc>
              </a:pPr>
              <a:r>
                <a:rPr lang="en-US" sz="2000" dirty="0">
                  <a:solidFill>
                    <a:srgbClr val="000000"/>
                  </a:solidFill>
                  <a:latin typeface="Chulabhorn Likit Text Light๙" panose="00000400000000000000" pitchFamily="2" charset="-34"/>
                  <a:cs typeface="Chulabhorn Likit Text Light๙" panose="00000400000000000000" pitchFamily="2" charset="-34"/>
                </a:rPr>
                <a:t>(</a:t>
              </a:r>
              <a:r>
                <a:rPr lang="en-US" sz="2000" dirty="0" err="1">
                  <a:solidFill>
                    <a:srgbClr val="000000"/>
                  </a:solidFill>
                  <a:latin typeface="Chulabhorn Likit Text Light๙" panose="00000400000000000000" pitchFamily="2" charset="-34"/>
                  <a:cs typeface="Chulabhorn Likit Text Light๙" panose="00000400000000000000" pitchFamily="2" charset="-34"/>
                </a:rPr>
                <a:t>ร้อยละ</a:t>
              </a:r>
              <a:r>
                <a:rPr lang="en-US" sz="2000" dirty="0">
                  <a:solidFill>
                    <a:srgbClr val="000000"/>
                  </a:solidFill>
                  <a:latin typeface="Chulabhorn Likit Text Light๙" panose="00000400000000000000" pitchFamily="2" charset="-34"/>
                  <a:cs typeface="Chulabhorn Likit Text Light๙" panose="00000400000000000000" pitchFamily="2" charset="-34"/>
                </a:rPr>
                <a:t> </a:t>
              </a:r>
              <a:r>
                <a:rPr lang="en-GB" sz="2000" dirty="0">
                  <a:solidFill>
                    <a:srgbClr val="000000"/>
                  </a:solidFill>
                  <a:latin typeface="Chulabhorn Likit Text Light๙" panose="00000400000000000000" pitchFamily="2" charset="-34"/>
                  <a:cs typeface="Chulabhorn Likit Text Light๙" panose="00000400000000000000" pitchFamily="2" charset="-34"/>
                </a:rPr>
                <a:t>12.53 </a:t>
              </a:r>
              <a:r>
                <a:rPr lang="en-US" sz="2000" dirty="0">
                  <a:solidFill>
                    <a:srgbClr val="000000"/>
                  </a:solidFill>
                  <a:latin typeface="Chulabhorn Likit Text Light๙" panose="00000400000000000000" pitchFamily="2" charset="-34"/>
                  <a:cs typeface="Chulabhorn Likit Text Light๙" panose="00000400000000000000" pitchFamily="2" charset="-34"/>
                </a:rPr>
                <a:t> ) </a:t>
              </a:r>
            </a:p>
          </p:txBody>
        </p:sp>
        <p:sp>
          <p:nvSpPr>
            <p:cNvPr id="47" name="Freeform 47"/>
            <p:cNvSpPr/>
            <p:nvPr/>
          </p:nvSpPr>
          <p:spPr>
            <a:xfrm>
              <a:off x="-112611" y="1902793"/>
              <a:ext cx="4658341" cy="2742031"/>
            </a:xfrm>
            <a:custGeom>
              <a:avLst/>
              <a:gdLst/>
              <a:ahLst/>
              <a:cxnLst/>
              <a:rect l="l" t="t" r="r" b="b"/>
              <a:pathLst>
                <a:path w="4658341" h="2742031">
                  <a:moveTo>
                    <a:pt x="0" y="0"/>
                  </a:moveTo>
                  <a:lnTo>
                    <a:pt x="4658341" y="0"/>
                  </a:lnTo>
                  <a:lnTo>
                    <a:pt x="4658341" y="2742030"/>
                  </a:lnTo>
                  <a:lnTo>
                    <a:pt x="0" y="274203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8" name="TextBox 48"/>
            <p:cNvSpPr txBox="1"/>
            <p:nvPr/>
          </p:nvSpPr>
          <p:spPr>
            <a:xfrm>
              <a:off x="334215" y="2244611"/>
              <a:ext cx="3878341" cy="103019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139"/>
                </a:lnSpc>
              </a:pPr>
              <a:r>
                <a:rPr lang="en-US" sz="2000" b="1" dirty="0" err="1">
                  <a:solidFill>
                    <a:srgbClr val="000000"/>
                  </a:solidFill>
                  <a:latin typeface="Chulabhorn Likit Text Light๙" panose="00000400000000000000" pitchFamily="2" charset="-34"/>
                  <a:cs typeface="Chulabhorn Likit Text Light๙" panose="00000400000000000000" pitchFamily="2" charset="-34"/>
                </a:rPr>
                <a:t>เงินรับชำระคืน</a:t>
              </a:r>
              <a:endParaRPr lang="en-US" sz="2000" b="1" dirty="0">
                <a:solidFill>
                  <a:srgbClr val="000000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endParaRPr>
            </a:p>
            <a:p>
              <a:pPr algn="ctr">
                <a:lnSpc>
                  <a:spcPts val="3139"/>
                </a:lnSpc>
              </a:pPr>
              <a:r>
                <a:rPr lang="en-US" sz="2000" b="1" dirty="0" err="1">
                  <a:solidFill>
                    <a:srgbClr val="000000"/>
                  </a:solidFill>
                  <a:latin typeface="Chulabhorn Likit Text Light๙" panose="00000400000000000000" pitchFamily="2" charset="-34"/>
                  <a:cs typeface="Chulabhorn Likit Text Light๙" panose="00000400000000000000" pitchFamily="2" charset="-34"/>
                </a:rPr>
                <a:t>ในปีบัญชี</a:t>
              </a:r>
              <a:r>
                <a:rPr lang="en-US" sz="2000" b="1" dirty="0">
                  <a:solidFill>
                    <a:srgbClr val="000000"/>
                  </a:solidFill>
                  <a:latin typeface="Chulabhorn Likit Text Light๙" panose="00000400000000000000" pitchFamily="2" charset="-34"/>
                  <a:cs typeface="Chulabhorn Likit Text Light๙" panose="00000400000000000000" pitchFamily="2" charset="-34"/>
                </a:rPr>
                <a:t> 2567</a:t>
              </a:r>
            </a:p>
          </p:txBody>
        </p:sp>
        <p:sp>
          <p:nvSpPr>
            <p:cNvPr id="49" name="TextBox 49"/>
            <p:cNvSpPr txBox="1"/>
            <p:nvPr/>
          </p:nvSpPr>
          <p:spPr>
            <a:xfrm>
              <a:off x="121140" y="3869245"/>
              <a:ext cx="4358268" cy="50013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138"/>
                </a:lnSpc>
              </a:pPr>
              <a:r>
                <a:rPr lang="en-US" sz="2000" dirty="0">
                  <a:solidFill>
                    <a:srgbClr val="000000"/>
                  </a:solidFill>
                  <a:latin typeface="Chulabhorn Likit Text Light๙" panose="00000400000000000000" pitchFamily="2" charset="-34"/>
                  <a:cs typeface="Chulabhorn Likit Text Light๙" panose="00000400000000000000" pitchFamily="2" charset="-34"/>
                </a:rPr>
                <a:t>(</a:t>
              </a:r>
              <a:r>
                <a:rPr lang="en-US" sz="2000" dirty="0" err="1">
                  <a:solidFill>
                    <a:srgbClr val="000000"/>
                  </a:solidFill>
                  <a:latin typeface="Chulabhorn Likit Text Light๙" panose="00000400000000000000" pitchFamily="2" charset="-34"/>
                  <a:cs typeface="Chulabhorn Likit Text Light๙" panose="00000400000000000000" pitchFamily="2" charset="-34"/>
                </a:rPr>
                <a:t>ร้อยละ</a:t>
              </a:r>
              <a:r>
                <a:rPr lang="en-US" sz="2000" dirty="0">
                  <a:solidFill>
                    <a:srgbClr val="000000"/>
                  </a:solidFill>
                  <a:latin typeface="Chulabhorn Likit Text Light๙" panose="00000400000000000000" pitchFamily="2" charset="-34"/>
                  <a:cs typeface="Chulabhorn Likit Text Light๙" panose="00000400000000000000" pitchFamily="2" charset="-34"/>
                </a:rPr>
                <a:t> </a:t>
              </a:r>
              <a:r>
                <a:rPr lang="en-GB" sz="2000" dirty="0">
                  <a:solidFill>
                    <a:srgbClr val="000000"/>
                  </a:solidFill>
                  <a:latin typeface="Chulabhorn Likit Text Light๙" panose="00000400000000000000" pitchFamily="2" charset="-34"/>
                  <a:cs typeface="Chulabhorn Likit Text Light๙" panose="00000400000000000000" pitchFamily="2" charset="-34"/>
                </a:rPr>
                <a:t>16.59 </a:t>
              </a:r>
              <a:r>
                <a:rPr lang="en-US" sz="2000" dirty="0">
                  <a:solidFill>
                    <a:srgbClr val="000000"/>
                  </a:solidFill>
                  <a:latin typeface="Chulabhorn Likit Text Light๙" panose="00000400000000000000" pitchFamily="2" charset="-34"/>
                  <a:cs typeface="Chulabhorn Likit Text Light๙" panose="00000400000000000000" pitchFamily="2" charset="-34"/>
                </a:rPr>
                <a:t>)</a:t>
              </a:r>
            </a:p>
          </p:txBody>
        </p:sp>
        <p:sp>
          <p:nvSpPr>
            <p:cNvPr id="50" name="TextBox 50"/>
            <p:cNvSpPr txBox="1"/>
            <p:nvPr/>
          </p:nvSpPr>
          <p:spPr>
            <a:xfrm>
              <a:off x="100497" y="3328224"/>
              <a:ext cx="4358268" cy="50013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138"/>
                </a:lnSpc>
              </a:pPr>
              <a:r>
                <a:rPr lang="en-US" sz="2000" dirty="0">
                  <a:solidFill>
                    <a:srgbClr val="000000"/>
                  </a:solidFill>
                  <a:latin typeface="Chulabhorn Likit Text Light๙" panose="00000400000000000000" pitchFamily="2" charset="-34"/>
                  <a:cs typeface="Chulabhorn Likit Text Light๙" panose="00000400000000000000" pitchFamily="2" charset="-34"/>
                </a:rPr>
                <a:t> </a:t>
              </a:r>
              <a:r>
                <a:rPr lang="en-GB" sz="2000" dirty="0">
                  <a:solidFill>
                    <a:srgbClr val="000000"/>
                  </a:solidFill>
                  <a:latin typeface="Chulabhorn Likit Text Light๙" panose="00000400000000000000" pitchFamily="2" charset="-34"/>
                  <a:cs typeface="Chulabhorn Likit Text Light๙" panose="00000400000000000000" pitchFamily="2" charset="-34"/>
                </a:rPr>
                <a:t> 571,184,189.17 </a:t>
              </a:r>
              <a:r>
                <a:rPr lang="en-US" sz="2000" dirty="0" err="1">
                  <a:solidFill>
                    <a:srgbClr val="000000"/>
                  </a:solidFill>
                  <a:latin typeface="Chulabhorn Likit Text Light๙" panose="00000400000000000000" pitchFamily="2" charset="-34"/>
                  <a:cs typeface="Chulabhorn Likit Text Light๙" panose="00000400000000000000" pitchFamily="2" charset="-34"/>
                </a:rPr>
                <a:t>บาท</a:t>
              </a:r>
              <a:endParaRPr lang="en-US" sz="2000" dirty="0">
                <a:solidFill>
                  <a:srgbClr val="000000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endParaRPr>
            </a:p>
          </p:txBody>
        </p:sp>
        <p:sp>
          <p:nvSpPr>
            <p:cNvPr id="51" name="Freeform 51"/>
            <p:cNvSpPr/>
            <p:nvPr/>
          </p:nvSpPr>
          <p:spPr>
            <a:xfrm>
              <a:off x="2831651" y="8469427"/>
              <a:ext cx="4902155" cy="2545189"/>
            </a:xfrm>
            <a:custGeom>
              <a:avLst/>
              <a:gdLst/>
              <a:ahLst/>
              <a:cxnLst/>
              <a:rect l="l" t="t" r="r" b="b"/>
              <a:pathLst>
                <a:path w="4902155" h="2545189">
                  <a:moveTo>
                    <a:pt x="0" y="0"/>
                  </a:moveTo>
                  <a:lnTo>
                    <a:pt x="4902154" y="0"/>
                  </a:lnTo>
                  <a:lnTo>
                    <a:pt x="4902154" y="2545189"/>
                  </a:lnTo>
                  <a:lnTo>
                    <a:pt x="0" y="25451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2" name="TextBox 52"/>
            <p:cNvSpPr txBox="1"/>
            <p:nvPr/>
          </p:nvSpPr>
          <p:spPr>
            <a:xfrm>
              <a:off x="3250196" y="8839859"/>
              <a:ext cx="4065063" cy="50013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139"/>
                </a:lnSpc>
              </a:pPr>
              <a:r>
                <a:rPr lang="en-US" sz="2000" b="1" dirty="0" err="1">
                  <a:solidFill>
                    <a:srgbClr val="000000"/>
                  </a:solidFill>
                  <a:latin typeface="Chulabhorn Likit Text Light๙" panose="00000400000000000000" pitchFamily="2" charset="-34"/>
                  <a:cs typeface="Chulabhorn Likit Text Light๙" panose="00000400000000000000" pitchFamily="2" charset="-34"/>
                </a:rPr>
                <a:t>หนี้กองทุนเดิม</a:t>
              </a:r>
              <a:endParaRPr lang="en-US" sz="2000" b="1" dirty="0">
                <a:solidFill>
                  <a:srgbClr val="000000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endParaRPr>
            </a:p>
          </p:txBody>
        </p:sp>
        <p:sp>
          <p:nvSpPr>
            <p:cNvPr id="53" name="TextBox 53"/>
            <p:cNvSpPr txBox="1"/>
            <p:nvPr/>
          </p:nvSpPr>
          <p:spPr>
            <a:xfrm>
              <a:off x="2968852" y="9606775"/>
              <a:ext cx="4658315" cy="45653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640"/>
                </a:lnSpc>
              </a:pPr>
              <a:r>
                <a:rPr lang="en-US" sz="2000" dirty="0">
                  <a:solidFill>
                    <a:srgbClr val="000000"/>
                  </a:solidFill>
                  <a:latin typeface="Chulabhorn Likit Text Light๙" panose="00000400000000000000" pitchFamily="2" charset="-34"/>
                  <a:cs typeface="Chulabhorn Likit Text Light๙" panose="00000400000000000000" pitchFamily="2" charset="-34"/>
                </a:rPr>
                <a:t> </a:t>
              </a:r>
              <a:r>
                <a:rPr lang="en-GB" sz="2000" dirty="0">
                  <a:solidFill>
                    <a:srgbClr val="000000"/>
                  </a:solidFill>
                  <a:latin typeface="Chulabhorn Likit Text Light๙" panose="00000400000000000000" pitchFamily="2" charset="-34"/>
                  <a:cs typeface="Chulabhorn Likit Text Light๙" panose="00000400000000000000" pitchFamily="2" charset="-34"/>
                </a:rPr>
                <a:t> 165,505,911.05 </a:t>
              </a:r>
              <a:r>
                <a:rPr lang="en-US" sz="2000" dirty="0">
                  <a:solidFill>
                    <a:srgbClr val="000000"/>
                  </a:solidFill>
                  <a:latin typeface="Chulabhorn Likit Text Light๙" panose="00000400000000000000" pitchFamily="2" charset="-34"/>
                  <a:cs typeface="Chulabhorn Likit Text Light๙" panose="00000400000000000000" pitchFamily="2" charset="-34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latin typeface="Chulabhorn Likit Text Light๙" panose="00000400000000000000" pitchFamily="2" charset="-34"/>
                  <a:cs typeface="Chulabhorn Likit Text Light๙" panose="00000400000000000000" pitchFamily="2" charset="-34"/>
                </a:rPr>
                <a:t>บาท</a:t>
              </a:r>
              <a:endParaRPr lang="en-US" sz="2000" dirty="0">
                <a:solidFill>
                  <a:srgbClr val="000000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endParaRPr>
            </a:p>
          </p:txBody>
        </p:sp>
        <p:sp>
          <p:nvSpPr>
            <p:cNvPr id="54" name="TextBox 54"/>
            <p:cNvSpPr txBox="1"/>
            <p:nvPr/>
          </p:nvSpPr>
          <p:spPr>
            <a:xfrm>
              <a:off x="3893099" y="10121655"/>
              <a:ext cx="2680868" cy="50013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138"/>
                </a:lnSpc>
              </a:pPr>
              <a:r>
                <a:rPr lang="en-US" sz="2000" dirty="0">
                  <a:solidFill>
                    <a:srgbClr val="000000"/>
                  </a:solidFill>
                  <a:latin typeface="Chulabhorn Likit Text Light๙" panose="00000400000000000000" pitchFamily="2" charset="-34"/>
                  <a:cs typeface="Chulabhorn Likit Text Light๙" panose="00000400000000000000" pitchFamily="2" charset="-34"/>
                </a:rPr>
                <a:t>(</a:t>
              </a:r>
              <a:r>
                <a:rPr lang="en-US" sz="2000" dirty="0" err="1">
                  <a:solidFill>
                    <a:srgbClr val="000000"/>
                  </a:solidFill>
                  <a:latin typeface="Chulabhorn Likit Text Light๙" panose="00000400000000000000" pitchFamily="2" charset="-34"/>
                  <a:cs typeface="Chulabhorn Likit Text Light๙" panose="00000400000000000000" pitchFamily="2" charset="-34"/>
                </a:rPr>
                <a:t>ร้อยละ</a:t>
              </a:r>
              <a:r>
                <a:rPr lang="en-US" sz="2000" dirty="0">
                  <a:solidFill>
                    <a:srgbClr val="000000"/>
                  </a:solidFill>
                  <a:latin typeface="Chulabhorn Likit Text Light๙" panose="00000400000000000000" pitchFamily="2" charset="-34"/>
                  <a:cs typeface="Chulabhorn Likit Text Light๙" panose="00000400000000000000" pitchFamily="2" charset="-34"/>
                </a:rPr>
                <a:t> </a:t>
              </a:r>
              <a:r>
                <a:rPr lang="en-GB" sz="2000" dirty="0">
                  <a:solidFill>
                    <a:srgbClr val="000000"/>
                  </a:solidFill>
                  <a:latin typeface="Chulabhorn Likit Text Light๙" panose="00000400000000000000" pitchFamily="2" charset="-34"/>
                  <a:cs typeface="Chulabhorn Likit Text Light๙" panose="00000400000000000000" pitchFamily="2" charset="-34"/>
                </a:rPr>
                <a:t>4.81 </a:t>
              </a:r>
              <a:r>
                <a:rPr lang="en-US" sz="2000" dirty="0">
                  <a:solidFill>
                    <a:srgbClr val="000000"/>
                  </a:solidFill>
                  <a:latin typeface="Chulabhorn Likit Text Light๙" panose="00000400000000000000" pitchFamily="2" charset="-34"/>
                  <a:cs typeface="Chulabhorn Likit Text Light๙" panose="00000400000000000000" pitchFamily="2" charset="-34"/>
                </a:rPr>
                <a:t> ) </a:t>
              </a:r>
            </a:p>
          </p:txBody>
        </p:sp>
      </p:grpSp>
      <p:grpSp>
        <p:nvGrpSpPr>
          <p:cNvPr id="55" name="Group 55"/>
          <p:cNvGrpSpPr/>
          <p:nvPr/>
        </p:nvGrpSpPr>
        <p:grpSpPr>
          <a:xfrm>
            <a:off x="61289" y="73028"/>
            <a:ext cx="8750032" cy="1210674"/>
            <a:chOff x="0" y="0"/>
            <a:chExt cx="11666709" cy="1614232"/>
          </a:xfrm>
        </p:grpSpPr>
        <p:grpSp>
          <p:nvGrpSpPr>
            <p:cNvPr id="56" name="Group 56"/>
            <p:cNvGrpSpPr/>
            <p:nvPr/>
          </p:nvGrpSpPr>
          <p:grpSpPr>
            <a:xfrm>
              <a:off x="0" y="0"/>
              <a:ext cx="11666709" cy="1614232"/>
              <a:chOff x="0" y="0"/>
              <a:chExt cx="2304535" cy="318861"/>
            </a:xfrm>
          </p:grpSpPr>
          <p:sp>
            <p:nvSpPr>
              <p:cNvPr id="57" name="Freeform 57"/>
              <p:cNvSpPr/>
              <p:nvPr/>
            </p:nvSpPr>
            <p:spPr>
              <a:xfrm>
                <a:off x="0" y="0"/>
                <a:ext cx="2304535" cy="318861"/>
              </a:xfrm>
              <a:custGeom>
                <a:avLst/>
                <a:gdLst/>
                <a:ahLst/>
                <a:cxnLst/>
                <a:rect l="l" t="t" r="r" b="b"/>
                <a:pathLst>
                  <a:path w="2304535" h="318861">
                    <a:moveTo>
                      <a:pt x="7078" y="0"/>
                    </a:moveTo>
                    <a:lnTo>
                      <a:pt x="2297457" y="0"/>
                    </a:lnTo>
                    <a:cubicBezTo>
                      <a:pt x="2299334" y="0"/>
                      <a:pt x="2301135" y="746"/>
                      <a:pt x="2302462" y="2073"/>
                    </a:cubicBezTo>
                    <a:cubicBezTo>
                      <a:pt x="2303789" y="3401"/>
                      <a:pt x="2304535" y="5201"/>
                      <a:pt x="2304535" y="7078"/>
                    </a:cubicBezTo>
                    <a:lnTo>
                      <a:pt x="2304535" y="311782"/>
                    </a:lnTo>
                    <a:cubicBezTo>
                      <a:pt x="2304535" y="313660"/>
                      <a:pt x="2303789" y="315460"/>
                      <a:pt x="2302462" y="316787"/>
                    </a:cubicBezTo>
                    <a:cubicBezTo>
                      <a:pt x="2301135" y="318115"/>
                      <a:pt x="2299334" y="318861"/>
                      <a:pt x="2297457" y="318861"/>
                    </a:cubicBezTo>
                    <a:lnTo>
                      <a:pt x="7078" y="318861"/>
                    </a:lnTo>
                    <a:cubicBezTo>
                      <a:pt x="5201" y="318861"/>
                      <a:pt x="3401" y="318115"/>
                      <a:pt x="2073" y="316787"/>
                    </a:cubicBezTo>
                    <a:cubicBezTo>
                      <a:pt x="746" y="315460"/>
                      <a:pt x="0" y="313660"/>
                      <a:pt x="0" y="311782"/>
                    </a:cubicBezTo>
                    <a:lnTo>
                      <a:pt x="0" y="7078"/>
                    </a:lnTo>
                    <a:cubicBezTo>
                      <a:pt x="0" y="5201"/>
                      <a:pt x="746" y="3401"/>
                      <a:pt x="2073" y="2073"/>
                    </a:cubicBezTo>
                    <a:cubicBezTo>
                      <a:pt x="3401" y="746"/>
                      <a:pt x="5201" y="0"/>
                      <a:pt x="7078" y="0"/>
                    </a:cubicBezTo>
                    <a:close/>
                  </a:path>
                </a:pathLst>
              </a:custGeom>
              <a:solidFill>
                <a:srgbClr val="FCF6BD"/>
              </a:solidFill>
              <a:ln w="19050" cap="sq">
                <a:solidFill>
                  <a:srgbClr val="F4C01E"/>
                </a:solidFill>
                <a:prstDash val="dash"/>
                <a:miter/>
              </a:ln>
            </p:spPr>
          </p:sp>
          <p:sp>
            <p:nvSpPr>
              <p:cNvPr id="58" name="TextBox 58"/>
              <p:cNvSpPr txBox="1"/>
              <p:nvPr/>
            </p:nvSpPr>
            <p:spPr>
              <a:xfrm>
                <a:off x="0" y="-19050"/>
                <a:ext cx="2304535" cy="33791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160"/>
                  </a:lnSpc>
                </a:pPr>
                <a:endParaRPr sz="1100">
                  <a:latin typeface="Chulabhorn Likit Text Light๙" panose="00000400000000000000" pitchFamily="2" charset="-34"/>
                  <a:cs typeface="Chulabhorn Likit Text Light๙" panose="00000400000000000000" pitchFamily="2" charset="-34"/>
                </a:endParaRPr>
              </a:p>
            </p:txBody>
          </p:sp>
        </p:grpSp>
        <p:sp>
          <p:nvSpPr>
            <p:cNvPr id="59" name="TextBox 59"/>
            <p:cNvSpPr txBox="1"/>
            <p:nvPr/>
          </p:nvSpPr>
          <p:spPr>
            <a:xfrm>
              <a:off x="298589" y="154124"/>
              <a:ext cx="11032544" cy="120973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739"/>
                </a:lnSpc>
              </a:pPr>
              <a:r>
                <a:rPr lang="en-US" b="1" dirty="0">
                  <a:solidFill>
                    <a:srgbClr val="002060"/>
                  </a:solidFill>
                  <a:latin typeface="Chulabhorn Likit Text Light๙" panose="00000400000000000000" pitchFamily="2" charset="-34"/>
                  <a:cs typeface="Chulabhorn Likit Text Light๙" panose="00000400000000000000" pitchFamily="2" charset="-34"/>
                </a:rPr>
                <a:t>3.2 </a:t>
              </a:r>
              <a:r>
                <a:rPr lang="en-US" b="1" dirty="0" err="1">
                  <a:solidFill>
                    <a:srgbClr val="002060"/>
                  </a:solidFill>
                  <a:latin typeface="Chulabhorn Likit Text Light๙" panose="00000400000000000000" pitchFamily="2" charset="-34"/>
                  <a:cs typeface="Chulabhorn Likit Text Light๙" panose="00000400000000000000" pitchFamily="2" charset="-34"/>
                </a:rPr>
                <a:t>การบริหารจัดการหนี้กองทุนพัฒนาบทบาทสตรี</a:t>
              </a:r>
              <a:endParaRPr lang="en-US" b="1" dirty="0">
                <a:solidFill>
                  <a:srgbClr val="002060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endParaRPr>
            </a:p>
            <a:p>
              <a:pPr>
                <a:lnSpc>
                  <a:spcPts val="3739"/>
                </a:lnSpc>
              </a:pPr>
              <a:r>
                <a:rPr lang="en-US" b="1" dirty="0">
                  <a:solidFill>
                    <a:srgbClr val="002060"/>
                  </a:solidFill>
                  <a:latin typeface="Chulabhorn Likit Text Light๙" panose="00000400000000000000" pitchFamily="2" charset="-34"/>
                  <a:cs typeface="Chulabhorn Likit Text Light๙" panose="00000400000000000000" pitchFamily="2" charset="-34"/>
                </a:rPr>
                <a:t>     </a:t>
              </a:r>
              <a:r>
                <a:rPr lang="en-US" b="1" dirty="0" err="1">
                  <a:solidFill>
                    <a:srgbClr val="002060"/>
                  </a:solidFill>
                  <a:latin typeface="Chulabhorn Likit Text Light๙" panose="00000400000000000000" pitchFamily="2" charset="-34"/>
                  <a:cs typeface="Chulabhorn Likit Text Light๙" panose="00000400000000000000" pitchFamily="2" charset="-34"/>
                </a:rPr>
                <a:t>ประจำปีงบประมาณ</a:t>
              </a:r>
              <a:r>
                <a:rPr lang="en-US" b="1" dirty="0">
                  <a:solidFill>
                    <a:srgbClr val="002060"/>
                  </a:solidFill>
                  <a:latin typeface="Chulabhorn Likit Text Light๙" panose="00000400000000000000" pitchFamily="2" charset="-34"/>
                  <a:cs typeface="Chulabhorn Likit Text Light๙" panose="00000400000000000000" pitchFamily="2" charset="-34"/>
                </a:rPr>
                <a:t> </a:t>
              </a:r>
              <a:r>
                <a:rPr lang="en-US" b="1" dirty="0" err="1">
                  <a:solidFill>
                    <a:srgbClr val="002060"/>
                  </a:solidFill>
                  <a:latin typeface="Chulabhorn Likit Text Light๙" panose="00000400000000000000" pitchFamily="2" charset="-34"/>
                  <a:cs typeface="Chulabhorn Likit Text Light๙" panose="00000400000000000000" pitchFamily="2" charset="-34"/>
                </a:rPr>
                <a:t>พ.ศ</a:t>
              </a:r>
              <a:r>
                <a:rPr lang="en-US" b="1" dirty="0">
                  <a:solidFill>
                    <a:srgbClr val="002060"/>
                  </a:solidFill>
                  <a:latin typeface="Chulabhorn Likit Text Light๙" panose="00000400000000000000" pitchFamily="2" charset="-34"/>
                  <a:cs typeface="Chulabhorn Likit Text Light๙" panose="00000400000000000000" pitchFamily="2" charset="-34"/>
                </a:rPr>
                <a:t>. 2567 </a:t>
              </a:r>
            </a:p>
          </p:txBody>
        </p:sp>
      </p:grpSp>
      <p:sp>
        <p:nvSpPr>
          <p:cNvPr id="60" name="TextBox 60"/>
          <p:cNvSpPr txBox="1"/>
          <p:nvPr/>
        </p:nvSpPr>
        <p:spPr>
          <a:xfrm>
            <a:off x="12770815" y="9087219"/>
            <a:ext cx="4215569" cy="4193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000" dirty="0" err="1">
                <a:solidFill>
                  <a:srgbClr val="D01716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ข้อมูล</a:t>
            </a:r>
            <a:r>
              <a:rPr lang="en-US" sz="2000" dirty="0">
                <a:solidFill>
                  <a:srgbClr val="D01716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 ณ </a:t>
            </a:r>
            <a:r>
              <a:rPr lang="en-US" sz="2000" dirty="0" err="1">
                <a:solidFill>
                  <a:srgbClr val="D01716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วันที่</a:t>
            </a:r>
            <a:r>
              <a:rPr lang="en-US" sz="2000" dirty="0">
                <a:solidFill>
                  <a:srgbClr val="D01716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 </a:t>
            </a:r>
            <a:r>
              <a:rPr lang="th-TH" sz="2000" dirty="0">
                <a:solidFill>
                  <a:srgbClr val="D01716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17</a:t>
            </a:r>
            <a:r>
              <a:rPr lang="en-US" sz="2000" dirty="0">
                <a:solidFill>
                  <a:srgbClr val="D01716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 </a:t>
            </a:r>
            <a:r>
              <a:rPr lang="th-TH" sz="2000" dirty="0">
                <a:solidFill>
                  <a:srgbClr val="D01716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เมษายน</a:t>
            </a:r>
            <a:r>
              <a:rPr lang="en-US" sz="2000" dirty="0">
                <a:solidFill>
                  <a:srgbClr val="D01716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 2567</a:t>
            </a:r>
          </a:p>
        </p:txBody>
      </p:sp>
      <p:grpSp>
        <p:nvGrpSpPr>
          <p:cNvPr id="72" name="กลุ่ม 71">
            <a:extLst>
              <a:ext uri="{FF2B5EF4-FFF2-40B4-BE49-F238E27FC236}">
                <a16:creationId xmlns:a16="http://schemas.microsoft.com/office/drawing/2014/main" id="{FAB043A0-1BC4-3F82-64DC-060BB355AD77}"/>
              </a:ext>
            </a:extLst>
          </p:cNvPr>
          <p:cNvGrpSpPr/>
          <p:nvPr/>
        </p:nvGrpSpPr>
        <p:grpSpPr>
          <a:xfrm>
            <a:off x="-322135" y="5943268"/>
            <a:ext cx="20941658" cy="5143832"/>
            <a:chOff x="-322135" y="5943268"/>
            <a:chExt cx="20941658" cy="5143832"/>
          </a:xfrm>
        </p:grpSpPr>
        <p:sp>
          <p:nvSpPr>
            <p:cNvPr id="73" name="Freeform 2">
              <a:extLst>
                <a:ext uri="{FF2B5EF4-FFF2-40B4-BE49-F238E27FC236}">
                  <a16:creationId xmlns:a16="http://schemas.microsoft.com/office/drawing/2014/main" id="{2C902B8F-4C79-D975-6B8F-A4E0CAFEE1F9}"/>
                </a:ext>
              </a:extLst>
            </p:cNvPr>
            <p:cNvSpPr/>
            <p:nvPr/>
          </p:nvSpPr>
          <p:spPr>
            <a:xfrm>
              <a:off x="-322135" y="9635249"/>
              <a:ext cx="19404854" cy="1451851"/>
            </a:xfrm>
            <a:custGeom>
              <a:avLst/>
              <a:gdLst/>
              <a:ahLst/>
              <a:cxnLst/>
              <a:rect l="l" t="t" r="r" b="b"/>
              <a:pathLst>
                <a:path w="19404854" h="9702427">
                  <a:moveTo>
                    <a:pt x="0" y="0"/>
                  </a:moveTo>
                  <a:lnTo>
                    <a:pt x="19404855" y="0"/>
                  </a:lnTo>
                  <a:lnTo>
                    <a:pt x="19404855" y="9702428"/>
                  </a:lnTo>
                  <a:lnTo>
                    <a:pt x="0" y="97024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rcRect/>
              <a:stretch>
                <a:fillRect b="-568280"/>
              </a:stretch>
            </a:blipFill>
          </p:spPr>
        </p:sp>
        <p:sp>
          <p:nvSpPr>
            <p:cNvPr id="74" name="Freeform 3">
              <a:extLst>
                <a:ext uri="{FF2B5EF4-FFF2-40B4-BE49-F238E27FC236}">
                  <a16:creationId xmlns:a16="http://schemas.microsoft.com/office/drawing/2014/main" id="{C430635B-66C2-B191-C53D-55D9A1CF7438}"/>
                </a:ext>
              </a:extLst>
            </p:cNvPr>
            <p:cNvSpPr/>
            <p:nvPr/>
          </p:nvSpPr>
          <p:spPr>
            <a:xfrm rot="10800000" flipH="1">
              <a:off x="-126913" y="6672817"/>
              <a:ext cx="4261510" cy="4172163"/>
            </a:xfrm>
            <a:custGeom>
              <a:avLst/>
              <a:gdLst/>
              <a:ahLst/>
              <a:cxnLst/>
              <a:rect l="l" t="t" r="r" b="b"/>
              <a:pathLst>
                <a:path w="4261510" h="4172163">
                  <a:moveTo>
                    <a:pt x="4261510" y="0"/>
                  </a:moveTo>
                  <a:lnTo>
                    <a:pt x="0" y="0"/>
                  </a:lnTo>
                  <a:lnTo>
                    <a:pt x="0" y="4172163"/>
                  </a:lnTo>
                  <a:lnTo>
                    <a:pt x="4261510" y="4172163"/>
                  </a:lnTo>
                  <a:lnTo>
                    <a:pt x="4261510" y="0"/>
                  </a:lnTo>
                  <a:close/>
                </a:path>
              </a:pathLst>
            </a:custGeom>
            <a:blipFill>
              <a:blip r:embed="rId24">
                <a:alphaModFix amt="37000"/>
                <a:extLst>
                  <a:ext uri="{96DAC541-7B7A-43D3-8B79-37D633B846F1}">
                    <asvg:svgBlip xmlns:asvg="http://schemas.microsoft.com/office/drawing/2016/SVG/main" r:embed="rId2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5" name="Freeform 4">
              <a:extLst>
                <a:ext uri="{FF2B5EF4-FFF2-40B4-BE49-F238E27FC236}">
                  <a16:creationId xmlns:a16="http://schemas.microsoft.com/office/drawing/2014/main" id="{BFE6F16B-22D6-F9D1-3536-63DCB0A94947}"/>
                </a:ext>
              </a:extLst>
            </p:cNvPr>
            <p:cNvSpPr/>
            <p:nvPr/>
          </p:nvSpPr>
          <p:spPr>
            <a:xfrm rot="10800000">
              <a:off x="16716853" y="5943268"/>
              <a:ext cx="3902670" cy="4366592"/>
            </a:xfrm>
            <a:custGeom>
              <a:avLst/>
              <a:gdLst/>
              <a:ahLst/>
              <a:cxnLst/>
              <a:rect l="l" t="t" r="r" b="b"/>
              <a:pathLst>
                <a:path w="4261510" h="4172163">
                  <a:moveTo>
                    <a:pt x="0" y="0"/>
                  </a:moveTo>
                  <a:lnTo>
                    <a:pt x="4261510" y="0"/>
                  </a:lnTo>
                  <a:lnTo>
                    <a:pt x="4261510" y="4172163"/>
                  </a:lnTo>
                  <a:lnTo>
                    <a:pt x="0" y="41721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6">
                <a:alphaModFix amt="31999"/>
                <a:extLst>
                  <a:ext uri="{96DAC541-7B7A-43D3-8B79-37D633B846F1}">
                    <asvg:svgBlip xmlns:asvg="http://schemas.microsoft.com/office/drawing/2016/SVG/main" r:embed="rId2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6" name="Freeform 5">
              <a:extLst>
                <a:ext uri="{FF2B5EF4-FFF2-40B4-BE49-F238E27FC236}">
                  <a16:creationId xmlns:a16="http://schemas.microsoft.com/office/drawing/2014/main" id="{E30A5992-4995-76BE-78C9-ABAE2D41AB33}"/>
                </a:ext>
              </a:extLst>
            </p:cNvPr>
            <p:cNvSpPr/>
            <p:nvPr/>
          </p:nvSpPr>
          <p:spPr>
            <a:xfrm>
              <a:off x="17183859" y="9649284"/>
              <a:ext cx="352548" cy="352548"/>
            </a:xfrm>
            <a:custGeom>
              <a:avLst/>
              <a:gdLst/>
              <a:ahLst/>
              <a:cxnLst/>
              <a:rect l="l" t="t" r="r" b="b"/>
              <a:pathLst>
                <a:path w="352548" h="352548">
                  <a:moveTo>
                    <a:pt x="0" y="0"/>
                  </a:moveTo>
                  <a:lnTo>
                    <a:pt x="352547" y="0"/>
                  </a:lnTo>
                  <a:lnTo>
                    <a:pt x="352547" y="352548"/>
                  </a:lnTo>
                  <a:lnTo>
                    <a:pt x="0" y="35254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8">
                <a:alphaModFix amt="47000"/>
                <a:extLst>
                  <a:ext uri="{96DAC541-7B7A-43D3-8B79-37D633B846F1}">
                    <asvg:svgBlip xmlns:asvg="http://schemas.microsoft.com/office/drawing/2016/SVG/main" r:embed="rId2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7" name="Freeform 6">
              <a:extLst>
                <a:ext uri="{FF2B5EF4-FFF2-40B4-BE49-F238E27FC236}">
                  <a16:creationId xmlns:a16="http://schemas.microsoft.com/office/drawing/2014/main" id="{83486C4B-92BF-4E2F-B648-BC90F1E5C83D}"/>
                </a:ext>
              </a:extLst>
            </p:cNvPr>
            <p:cNvSpPr/>
            <p:nvPr/>
          </p:nvSpPr>
          <p:spPr>
            <a:xfrm>
              <a:off x="16855283" y="9924104"/>
              <a:ext cx="270304" cy="270304"/>
            </a:xfrm>
            <a:custGeom>
              <a:avLst/>
              <a:gdLst/>
              <a:ahLst/>
              <a:cxnLst/>
              <a:rect l="l" t="t" r="r" b="b"/>
              <a:pathLst>
                <a:path w="270304" h="270304">
                  <a:moveTo>
                    <a:pt x="0" y="0"/>
                  </a:moveTo>
                  <a:lnTo>
                    <a:pt x="270304" y="0"/>
                  </a:lnTo>
                  <a:lnTo>
                    <a:pt x="270304" y="270304"/>
                  </a:lnTo>
                  <a:lnTo>
                    <a:pt x="0" y="2703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8">
                <a:alphaModFix amt="55000"/>
                <a:extLst>
                  <a:ext uri="{96DAC541-7B7A-43D3-8B79-37D633B846F1}">
                    <asvg:svgBlip xmlns:asvg="http://schemas.microsoft.com/office/drawing/2016/SVG/main" r:embed="rId2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8" name="Freeform 7">
              <a:extLst>
                <a:ext uri="{FF2B5EF4-FFF2-40B4-BE49-F238E27FC236}">
                  <a16:creationId xmlns:a16="http://schemas.microsoft.com/office/drawing/2014/main" id="{30153F0E-C4F6-DF54-C74C-490CA6D5ED6A}"/>
                </a:ext>
              </a:extLst>
            </p:cNvPr>
            <p:cNvSpPr/>
            <p:nvPr/>
          </p:nvSpPr>
          <p:spPr>
            <a:xfrm>
              <a:off x="0" y="9641564"/>
              <a:ext cx="625082" cy="625082"/>
            </a:xfrm>
            <a:custGeom>
              <a:avLst/>
              <a:gdLst/>
              <a:ahLst/>
              <a:cxnLst/>
              <a:rect l="l" t="t" r="r" b="b"/>
              <a:pathLst>
                <a:path w="625082" h="625082">
                  <a:moveTo>
                    <a:pt x="0" y="0"/>
                  </a:moveTo>
                  <a:lnTo>
                    <a:pt x="625082" y="0"/>
                  </a:lnTo>
                  <a:lnTo>
                    <a:pt x="625082" y="625082"/>
                  </a:lnTo>
                  <a:lnTo>
                    <a:pt x="0" y="62508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8">
                <a:extLst>
                  <a:ext uri="{96DAC541-7B7A-43D3-8B79-37D633B846F1}">
                    <asvg:svgBlip xmlns:asvg="http://schemas.microsoft.com/office/drawing/2016/SVG/main" r:embed="rId2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9" name="Freeform 8">
              <a:extLst>
                <a:ext uri="{FF2B5EF4-FFF2-40B4-BE49-F238E27FC236}">
                  <a16:creationId xmlns:a16="http://schemas.microsoft.com/office/drawing/2014/main" id="{B17DBE44-BA5A-ADE6-90EF-4439434100C3}"/>
                </a:ext>
              </a:extLst>
            </p:cNvPr>
            <p:cNvSpPr/>
            <p:nvPr/>
          </p:nvSpPr>
          <p:spPr>
            <a:xfrm>
              <a:off x="660458" y="9631111"/>
              <a:ext cx="294691" cy="294691"/>
            </a:xfrm>
            <a:custGeom>
              <a:avLst/>
              <a:gdLst/>
              <a:ahLst/>
              <a:cxnLst/>
              <a:rect l="l" t="t" r="r" b="b"/>
              <a:pathLst>
                <a:path w="294691" h="294691">
                  <a:moveTo>
                    <a:pt x="0" y="0"/>
                  </a:moveTo>
                  <a:lnTo>
                    <a:pt x="294691" y="0"/>
                  </a:lnTo>
                  <a:lnTo>
                    <a:pt x="294691" y="294691"/>
                  </a:lnTo>
                  <a:lnTo>
                    <a:pt x="0" y="2946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8">
                <a:extLst>
                  <a:ext uri="{96DAC541-7B7A-43D3-8B79-37D633B846F1}">
                    <asvg:svgBlip xmlns:asvg="http://schemas.microsoft.com/office/drawing/2016/SVG/main" r:embed="rId2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0" name="Freeform 9">
              <a:extLst>
                <a:ext uri="{FF2B5EF4-FFF2-40B4-BE49-F238E27FC236}">
                  <a16:creationId xmlns:a16="http://schemas.microsoft.com/office/drawing/2014/main" id="{68E0B6A9-994D-646A-2728-881DB7DBFDAE}"/>
                </a:ext>
              </a:extLst>
            </p:cNvPr>
            <p:cNvSpPr/>
            <p:nvPr/>
          </p:nvSpPr>
          <p:spPr>
            <a:xfrm rot="834738">
              <a:off x="4269232" y="9833364"/>
              <a:ext cx="298411" cy="298411"/>
            </a:xfrm>
            <a:custGeom>
              <a:avLst/>
              <a:gdLst/>
              <a:ahLst/>
              <a:cxnLst/>
              <a:rect l="l" t="t" r="r" b="b"/>
              <a:pathLst>
                <a:path w="298411" h="298411">
                  <a:moveTo>
                    <a:pt x="0" y="0"/>
                  </a:moveTo>
                  <a:lnTo>
                    <a:pt x="298410" y="0"/>
                  </a:lnTo>
                  <a:lnTo>
                    <a:pt x="298410" y="298410"/>
                  </a:lnTo>
                  <a:lnTo>
                    <a:pt x="0" y="2984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8">
                <a:alphaModFix amt="56000"/>
                <a:extLst>
                  <a:ext uri="{96DAC541-7B7A-43D3-8B79-37D633B846F1}">
                    <asvg:svgBlip xmlns:asvg="http://schemas.microsoft.com/office/drawing/2016/SVG/main" r:embed="rId2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1" name="TextBox 10">
              <a:extLst>
                <a:ext uri="{FF2B5EF4-FFF2-40B4-BE49-F238E27FC236}">
                  <a16:creationId xmlns:a16="http://schemas.microsoft.com/office/drawing/2014/main" id="{098D41B4-3E1C-4330-A91D-0EEFDA724664}"/>
                </a:ext>
              </a:extLst>
            </p:cNvPr>
            <p:cNvSpPr txBox="1"/>
            <p:nvPr/>
          </p:nvSpPr>
          <p:spPr>
            <a:xfrm>
              <a:off x="5418052" y="9897227"/>
              <a:ext cx="13784348" cy="4289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679"/>
                </a:lnSpc>
              </a:pPr>
              <a:r>
                <a:rPr lang="en-US" sz="1600" dirty="0" err="1">
                  <a:solidFill>
                    <a:srgbClr val="EA9F1B"/>
                  </a:solidFill>
                  <a:latin typeface="Chulabhorn Likit Text Light" panose="00000400000000000000" pitchFamily="2" charset="-34"/>
                  <a:cs typeface="Chulabhorn Likit Text Light" panose="00000400000000000000" pitchFamily="2" charset="-34"/>
                </a:rPr>
                <a:t>เศรษฐกิจฐานรากมั่นคง</a:t>
              </a:r>
              <a:r>
                <a:rPr lang="en-US" sz="1600" dirty="0">
                  <a:solidFill>
                    <a:srgbClr val="EA9F1B"/>
                  </a:solidFill>
                  <a:latin typeface="Chulabhorn Likit Text Light" panose="00000400000000000000" pitchFamily="2" charset="-34"/>
                  <a:cs typeface="Chulabhorn Likit Text Light" panose="00000400000000000000" pitchFamily="2" charset="-34"/>
                </a:rPr>
                <a:t> </a:t>
              </a:r>
              <a:r>
                <a:rPr lang="en-US" sz="1600" dirty="0" err="1">
                  <a:solidFill>
                    <a:srgbClr val="EA9F1B"/>
                  </a:solidFill>
                  <a:latin typeface="Chulabhorn Likit Text Light" panose="00000400000000000000" pitchFamily="2" charset="-34"/>
                  <a:cs typeface="Chulabhorn Likit Text Light" panose="00000400000000000000" pitchFamily="2" charset="-34"/>
                </a:rPr>
                <a:t>ชุมชนเข้มแข็งอย่างยั่งยืน</a:t>
              </a:r>
              <a:r>
                <a:rPr lang="en-US" sz="1600" dirty="0">
                  <a:solidFill>
                    <a:srgbClr val="EA9F1B"/>
                  </a:solidFill>
                  <a:latin typeface="Chulabhorn Likit Text Light" panose="00000400000000000000" pitchFamily="2" charset="-34"/>
                  <a:cs typeface="Chulabhorn Likit Text Light" panose="00000400000000000000" pitchFamily="2" charset="-34"/>
                </a:rPr>
                <a:t> </a:t>
              </a:r>
              <a:r>
                <a:rPr lang="en-US" sz="1600" dirty="0" err="1">
                  <a:solidFill>
                    <a:srgbClr val="EA9F1B"/>
                  </a:solidFill>
                  <a:latin typeface="Chulabhorn Likit Text Light" panose="00000400000000000000" pitchFamily="2" charset="-34"/>
                  <a:cs typeface="Chulabhorn Likit Text Light" panose="00000400000000000000" pitchFamily="2" charset="-34"/>
                </a:rPr>
                <a:t>ด้วยหลักปรัชญาของเศรษฐกิจพอเพียง</a:t>
              </a:r>
              <a:r>
                <a:rPr lang="en-US" sz="1600" dirty="0">
                  <a:solidFill>
                    <a:srgbClr val="EA9F1B"/>
                  </a:solidFill>
                  <a:latin typeface="Chulabhorn Likit Text Light" panose="00000400000000000000" pitchFamily="2" charset="-34"/>
                  <a:cs typeface="Chulabhorn Likit Text Light" panose="00000400000000000000" pitchFamily="2" charset="-34"/>
                </a:rPr>
                <a:t> </a:t>
              </a:r>
            </a:p>
            <a:p>
              <a:pPr>
                <a:lnSpc>
                  <a:spcPts val="1679"/>
                </a:lnSpc>
              </a:pPr>
              <a:endParaRPr lang="en-US" sz="1400" spc="253" dirty="0">
                <a:solidFill>
                  <a:srgbClr val="EA9F1B"/>
                </a:solidFill>
                <a:cs typeface="Opun Mai Bold"/>
              </a:endParaRPr>
            </a:p>
          </p:txBody>
        </p:sp>
        <p:sp>
          <p:nvSpPr>
            <p:cNvPr id="82" name="Freeform 12">
              <a:extLst>
                <a:ext uri="{FF2B5EF4-FFF2-40B4-BE49-F238E27FC236}">
                  <a16:creationId xmlns:a16="http://schemas.microsoft.com/office/drawing/2014/main" id="{DA2B39C1-0BA8-FF1B-C10C-D3A04D9EC6D2}"/>
                </a:ext>
              </a:extLst>
            </p:cNvPr>
            <p:cNvSpPr/>
            <p:nvPr/>
          </p:nvSpPr>
          <p:spPr>
            <a:xfrm rot="2055878">
              <a:off x="9189152" y="9608252"/>
              <a:ext cx="231865" cy="231865"/>
            </a:xfrm>
            <a:custGeom>
              <a:avLst/>
              <a:gdLst/>
              <a:ahLst/>
              <a:cxnLst/>
              <a:rect l="l" t="t" r="r" b="b"/>
              <a:pathLst>
                <a:path w="231865" h="231865">
                  <a:moveTo>
                    <a:pt x="0" y="0"/>
                  </a:moveTo>
                  <a:lnTo>
                    <a:pt x="231865" y="0"/>
                  </a:lnTo>
                  <a:lnTo>
                    <a:pt x="231865" y="231865"/>
                  </a:lnTo>
                  <a:lnTo>
                    <a:pt x="0" y="2318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8">
                <a:alphaModFix amt="56000"/>
                <a:extLst>
                  <a:ext uri="{96DAC541-7B7A-43D3-8B79-37D633B846F1}">
                    <asvg:svgBlip xmlns:asvg="http://schemas.microsoft.com/office/drawing/2016/SVG/main" r:embed="rId2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3" name="Freeform 13">
              <a:extLst>
                <a:ext uri="{FF2B5EF4-FFF2-40B4-BE49-F238E27FC236}">
                  <a16:creationId xmlns:a16="http://schemas.microsoft.com/office/drawing/2014/main" id="{FE404EA0-A78E-80D8-3A8F-1F232919FED9}"/>
                </a:ext>
              </a:extLst>
            </p:cNvPr>
            <p:cNvSpPr/>
            <p:nvPr/>
          </p:nvSpPr>
          <p:spPr>
            <a:xfrm rot="18447662">
              <a:off x="13217140" y="9859751"/>
              <a:ext cx="290824" cy="290824"/>
            </a:xfrm>
            <a:custGeom>
              <a:avLst/>
              <a:gdLst/>
              <a:ahLst/>
              <a:cxnLst/>
              <a:rect l="l" t="t" r="r" b="b"/>
              <a:pathLst>
                <a:path w="290824" h="290824">
                  <a:moveTo>
                    <a:pt x="0" y="0"/>
                  </a:moveTo>
                  <a:lnTo>
                    <a:pt x="290824" y="0"/>
                  </a:lnTo>
                  <a:lnTo>
                    <a:pt x="290824" y="290824"/>
                  </a:lnTo>
                  <a:lnTo>
                    <a:pt x="0" y="290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8">
                <a:alphaModFix amt="56000"/>
                <a:extLst>
                  <a:ext uri="{96DAC541-7B7A-43D3-8B79-37D633B846F1}">
                    <asvg:svgBlip xmlns:asvg="http://schemas.microsoft.com/office/drawing/2016/SVG/main" r:embed="rId2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4" name="Freeform 14">
              <a:extLst>
                <a:ext uri="{FF2B5EF4-FFF2-40B4-BE49-F238E27FC236}">
                  <a16:creationId xmlns:a16="http://schemas.microsoft.com/office/drawing/2014/main" id="{1448FB18-6615-C1A7-3B32-248F591EE0B3}"/>
                </a:ext>
              </a:extLst>
            </p:cNvPr>
            <p:cNvSpPr/>
            <p:nvPr/>
          </p:nvSpPr>
          <p:spPr>
            <a:xfrm>
              <a:off x="16577689" y="9762124"/>
              <a:ext cx="220444" cy="220444"/>
            </a:xfrm>
            <a:custGeom>
              <a:avLst/>
              <a:gdLst/>
              <a:ahLst/>
              <a:cxnLst/>
              <a:rect l="l" t="t" r="r" b="b"/>
              <a:pathLst>
                <a:path w="220444" h="220444">
                  <a:moveTo>
                    <a:pt x="0" y="0"/>
                  </a:moveTo>
                  <a:lnTo>
                    <a:pt x="220444" y="0"/>
                  </a:lnTo>
                  <a:lnTo>
                    <a:pt x="220444" y="220445"/>
                  </a:lnTo>
                  <a:lnTo>
                    <a:pt x="0" y="2204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8">
                <a:alphaModFix amt="65000"/>
                <a:extLst>
                  <a:ext uri="{96DAC541-7B7A-43D3-8B79-37D633B846F1}">
                    <asvg:svgBlip xmlns:asvg="http://schemas.microsoft.com/office/drawing/2016/SVG/main" r:embed="rId2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5" name="Freeform 15">
              <a:extLst>
                <a:ext uri="{FF2B5EF4-FFF2-40B4-BE49-F238E27FC236}">
                  <a16:creationId xmlns:a16="http://schemas.microsoft.com/office/drawing/2014/main" id="{565EC830-93A7-2DD7-6FD6-2EAE2EAF179A}"/>
                </a:ext>
              </a:extLst>
            </p:cNvPr>
            <p:cNvSpPr/>
            <p:nvPr/>
          </p:nvSpPr>
          <p:spPr>
            <a:xfrm>
              <a:off x="836293" y="9842337"/>
              <a:ext cx="384815" cy="384815"/>
            </a:xfrm>
            <a:custGeom>
              <a:avLst/>
              <a:gdLst/>
              <a:ahLst/>
              <a:cxnLst/>
              <a:rect l="l" t="t" r="r" b="b"/>
              <a:pathLst>
                <a:path w="384815" h="384815">
                  <a:moveTo>
                    <a:pt x="0" y="0"/>
                  </a:moveTo>
                  <a:lnTo>
                    <a:pt x="384814" y="0"/>
                  </a:lnTo>
                  <a:lnTo>
                    <a:pt x="384814" y="384814"/>
                  </a:lnTo>
                  <a:lnTo>
                    <a:pt x="0" y="3848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8">
                <a:extLst>
                  <a:ext uri="{96DAC541-7B7A-43D3-8B79-37D633B846F1}">
                    <asvg:svgBlip xmlns:asvg="http://schemas.microsoft.com/office/drawing/2016/SVG/main" r:embed="rId2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6" name="Freeform 16">
              <a:extLst>
                <a:ext uri="{FF2B5EF4-FFF2-40B4-BE49-F238E27FC236}">
                  <a16:creationId xmlns:a16="http://schemas.microsoft.com/office/drawing/2014/main" id="{C7DAC666-887A-6DAA-D760-61467B665FE0}"/>
                </a:ext>
              </a:extLst>
            </p:cNvPr>
            <p:cNvSpPr/>
            <p:nvPr/>
          </p:nvSpPr>
          <p:spPr>
            <a:xfrm>
              <a:off x="1292338" y="9656538"/>
              <a:ext cx="225180" cy="225180"/>
            </a:xfrm>
            <a:custGeom>
              <a:avLst/>
              <a:gdLst/>
              <a:ahLst/>
              <a:cxnLst/>
              <a:rect l="l" t="t" r="r" b="b"/>
              <a:pathLst>
                <a:path w="225180" h="225180">
                  <a:moveTo>
                    <a:pt x="0" y="0"/>
                  </a:moveTo>
                  <a:lnTo>
                    <a:pt x="225180" y="0"/>
                  </a:lnTo>
                  <a:lnTo>
                    <a:pt x="225180" y="225180"/>
                  </a:lnTo>
                  <a:lnTo>
                    <a:pt x="0" y="2251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8">
                <a:extLst>
                  <a:ext uri="{96DAC541-7B7A-43D3-8B79-37D633B846F1}">
                    <asvg:svgBlip xmlns:asvg="http://schemas.microsoft.com/office/drawing/2016/SVG/main" r:embed="rId2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7" name="Freeform 13">
              <a:extLst>
                <a:ext uri="{FF2B5EF4-FFF2-40B4-BE49-F238E27FC236}">
                  <a16:creationId xmlns:a16="http://schemas.microsoft.com/office/drawing/2014/main" id="{CD58268D-5B43-EDCF-840D-5BD194212AC0}"/>
                </a:ext>
              </a:extLst>
            </p:cNvPr>
            <p:cNvSpPr/>
            <p:nvPr/>
          </p:nvSpPr>
          <p:spPr>
            <a:xfrm rot="18447662">
              <a:off x="14453176" y="10443033"/>
              <a:ext cx="268702" cy="262072"/>
            </a:xfrm>
            <a:custGeom>
              <a:avLst/>
              <a:gdLst/>
              <a:ahLst/>
              <a:cxnLst/>
              <a:rect l="l" t="t" r="r" b="b"/>
              <a:pathLst>
                <a:path w="290824" h="290824">
                  <a:moveTo>
                    <a:pt x="0" y="0"/>
                  </a:moveTo>
                  <a:lnTo>
                    <a:pt x="290824" y="0"/>
                  </a:lnTo>
                  <a:lnTo>
                    <a:pt x="290824" y="290824"/>
                  </a:lnTo>
                  <a:lnTo>
                    <a:pt x="0" y="290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8">
                <a:alphaModFix amt="56000"/>
                <a:extLst>
                  <a:ext uri="{96DAC541-7B7A-43D3-8B79-37D633B846F1}">
                    <asvg:svgBlip xmlns:asvg="http://schemas.microsoft.com/office/drawing/2016/SVG/main" r:embed="rId2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8" name="Freeform 13">
              <a:extLst>
                <a:ext uri="{FF2B5EF4-FFF2-40B4-BE49-F238E27FC236}">
                  <a16:creationId xmlns:a16="http://schemas.microsoft.com/office/drawing/2014/main" id="{45AA6F96-C4A2-E26B-9710-47A1B9BB655D}"/>
                </a:ext>
              </a:extLst>
            </p:cNvPr>
            <p:cNvSpPr/>
            <p:nvPr/>
          </p:nvSpPr>
          <p:spPr>
            <a:xfrm rot="18447662">
              <a:off x="15430156" y="9952535"/>
              <a:ext cx="268702" cy="262072"/>
            </a:xfrm>
            <a:custGeom>
              <a:avLst/>
              <a:gdLst/>
              <a:ahLst/>
              <a:cxnLst/>
              <a:rect l="l" t="t" r="r" b="b"/>
              <a:pathLst>
                <a:path w="290824" h="290824">
                  <a:moveTo>
                    <a:pt x="0" y="0"/>
                  </a:moveTo>
                  <a:lnTo>
                    <a:pt x="290824" y="0"/>
                  </a:lnTo>
                  <a:lnTo>
                    <a:pt x="290824" y="290824"/>
                  </a:lnTo>
                  <a:lnTo>
                    <a:pt x="0" y="290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8">
                <a:alphaModFix amt="56000"/>
                <a:extLst>
                  <a:ext uri="{96DAC541-7B7A-43D3-8B79-37D633B846F1}">
                    <asvg:svgBlip xmlns:asvg="http://schemas.microsoft.com/office/drawing/2016/SVG/main" r:embed="rId29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28" name="AutoShape 2">
            <a:extLst>
              <a:ext uri="{FF2B5EF4-FFF2-40B4-BE49-F238E27FC236}">
                <a16:creationId xmlns:a16="http://schemas.microsoft.com/office/drawing/2014/main" id="{19D5612B-3688-4D90-FC1E-3591F27C500D}"/>
              </a:ext>
            </a:extLst>
          </p:cNvPr>
          <p:cNvSpPr/>
          <p:nvPr/>
        </p:nvSpPr>
        <p:spPr>
          <a:xfrm flipH="1" flipV="1">
            <a:off x="11353801" y="4740711"/>
            <a:ext cx="1" cy="478989"/>
          </a:xfrm>
          <a:prstGeom prst="line">
            <a:avLst/>
          </a:prstGeom>
          <a:ln w="57150" cap="flat">
            <a:solidFill>
              <a:srgbClr val="002060"/>
            </a:solidFill>
            <a:prstDash val="solid"/>
            <a:headEnd type="none" w="sm" len="sm"/>
            <a:tailEnd type="none" w="sm" len="sm"/>
          </a:ln>
        </p:spPr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422017" y="3390423"/>
            <a:ext cx="13443966" cy="21287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00"/>
              </a:lnSpc>
            </a:pPr>
            <a:r>
              <a:rPr lang="en-US" sz="4000" dirty="0" err="1">
                <a:solidFill>
                  <a:srgbClr val="000000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สรุปผลการบริหารจัดการหนี้เกินกำหนดชำระ</a:t>
            </a:r>
            <a:endParaRPr lang="en-US" sz="4000" dirty="0">
              <a:solidFill>
                <a:srgbClr val="000000"/>
              </a:solidFill>
              <a:latin typeface="Chulabhorn Likit Text Light๙" panose="00000400000000000000" pitchFamily="2" charset="-34"/>
              <a:cs typeface="Chulabhorn Likit Text Light๙" panose="00000400000000000000" pitchFamily="2" charset="-34"/>
            </a:endParaRPr>
          </a:p>
          <a:p>
            <a:pPr algn="ctr">
              <a:lnSpc>
                <a:spcPts val="5600"/>
              </a:lnSpc>
            </a:pPr>
            <a:r>
              <a:rPr lang="en-US" sz="4000" dirty="0">
                <a:solidFill>
                  <a:srgbClr val="000000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(</a:t>
            </a:r>
            <a:r>
              <a:rPr lang="en-US" sz="4000" dirty="0" err="1">
                <a:solidFill>
                  <a:srgbClr val="000000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เปรียบเทียบผลระหว่างเดือน</a:t>
            </a:r>
            <a:r>
              <a:rPr lang="th-TH" sz="4000" dirty="0">
                <a:solidFill>
                  <a:srgbClr val="000000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เมษายน</a:t>
            </a:r>
            <a:r>
              <a:rPr lang="en-US" sz="4000" dirty="0">
                <a:solidFill>
                  <a:srgbClr val="000000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กับ</a:t>
            </a:r>
            <a:r>
              <a:rPr lang="en-US" sz="4000" dirty="0">
                <a:solidFill>
                  <a:srgbClr val="000000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เดือนมีนาคม</a:t>
            </a:r>
            <a:r>
              <a:rPr lang="en-US" sz="4000" dirty="0">
                <a:solidFill>
                  <a:srgbClr val="000000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 2567)</a:t>
            </a:r>
          </a:p>
          <a:p>
            <a:pPr algn="ctr">
              <a:lnSpc>
                <a:spcPts val="5600"/>
              </a:lnSpc>
            </a:pPr>
            <a:r>
              <a:rPr lang="en-US" sz="4000" dirty="0" err="1">
                <a:solidFill>
                  <a:srgbClr val="000000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ข้อมูล</a:t>
            </a:r>
            <a:r>
              <a:rPr lang="en-US" sz="4000" dirty="0">
                <a:solidFill>
                  <a:srgbClr val="000000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 ณ </a:t>
            </a:r>
            <a:r>
              <a:rPr lang="en-US" sz="4000" dirty="0" err="1">
                <a:solidFill>
                  <a:srgbClr val="000000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วันที่</a:t>
            </a:r>
            <a:r>
              <a:rPr lang="en-US" sz="4000" dirty="0">
                <a:solidFill>
                  <a:srgbClr val="000000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 1</a:t>
            </a:r>
            <a:r>
              <a:rPr lang="th-TH" sz="4000" dirty="0">
                <a:solidFill>
                  <a:srgbClr val="000000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7</a:t>
            </a:r>
            <a:r>
              <a:rPr lang="en-US" sz="4000" dirty="0">
                <a:solidFill>
                  <a:srgbClr val="000000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 </a:t>
            </a:r>
            <a:r>
              <a:rPr lang="th-TH" sz="4000" dirty="0">
                <a:solidFill>
                  <a:srgbClr val="000000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เมษายน</a:t>
            </a:r>
            <a:r>
              <a:rPr lang="en-US" sz="4000" dirty="0">
                <a:solidFill>
                  <a:srgbClr val="000000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 2567</a:t>
            </a:r>
          </a:p>
        </p:txBody>
      </p:sp>
      <p:grpSp>
        <p:nvGrpSpPr>
          <p:cNvPr id="14" name="กลุ่ม 13">
            <a:extLst>
              <a:ext uri="{FF2B5EF4-FFF2-40B4-BE49-F238E27FC236}">
                <a16:creationId xmlns:a16="http://schemas.microsoft.com/office/drawing/2014/main" id="{1F9265A8-4F76-3B94-E158-91236E7CF096}"/>
              </a:ext>
            </a:extLst>
          </p:cNvPr>
          <p:cNvGrpSpPr/>
          <p:nvPr/>
        </p:nvGrpSpPr>
        <p:grpSpPr>
          <a:xfrm>
            <a:off x="-322135" y="5943268"/>
            <a:ext cx="20941658" cy="5143832"/>
            <a:chOff x="-322135" y="5943268"/>
            <a:chExt cx="20941658" cy="5143832"/>
          </a:xfrm>
        </p:grpSpPr>
        <p:sp>
          <p:nvSpPr>
            <p:cNvPr id="15" name="Freeform 2">
              <a:extLst>
                <a:ext uri="{FF2B5EF4-FFF2-40B4-BE49-F238E27FC236}">
                  <a16:creationId xmlns:a16="http://schemas.microsoft.com/office/drawing/2014/main" id="{0ACC1176-D4EF-00EA-6B23-2219C00FBBA6}"/>
                </a:ext>
              </a:extLst>
            </p:cNvPr>
            <p:cNvSpPr/>
            <p:nvPr/>
          </p:nvSpPr>
          <p:spPr>
            <a:xfrm>
              <a:off x="-322135" y="9635249"/>
              <a:ext cx="19404854" cy="1451851"/>
            </a:xfrm>
            <a:custGeom>
              <a:avLst/>
              <a:gdLst/>
              <a:ahLst/>
              <a:cxnLst/>
              <a:rect l="l" t="t" r="r" b="b"/>
              <a:pathLst>
                <a:path w="19404854" h="9702427">
                  <a:moveTo>
                    <a:pt x="0" y="0"/>
                  </a:moveTo>
                  <a:lnTo>
                    <a:pt x="19404855" y="0"/>
                  </a:lnTo>
                  <a:lnTo>
                    <a:pt x="19404855" y="9702428"/>
                  </a:lnTo>
                  <a:lnTo>
                    <a:pt x="0" y="97024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rcRect/>
              <a:stretch>
                <a:fillRect b="-568280"/>
              </a:stretch>
            </a:blipFill>
          </p:spPr>
        </p:sp>
        <p:sp>
          <p:nvSpPr>
            <p:cNvPr id="16" name="Freeform 3">
              <a:extLst>
                <a:ext uri="{FF2B5EF4-FFF2-40B4-BE49-F238E27FC236}">
                  <a16:creationId xmlns:a16="http://schemas.microsoft.com/office/drawing/2014/main" id="{42AF3381-0EA1-2FB5-8A86-F9B7ACC7BD37}"/>
                </a:ext>
              </a:extLst>
            </p:cNvPr>
            <p:cNvSpPr/>
            <p:nvPr/>
          </p:nvSpPr>
          <p:spPr>
            <a:xfrm rot="10800000" flipH="1">
              <a:off x="-126913" y="6672817"/>
              <a:ext cx="4261510" cy="4172163"/>
            </a:xfrm>
            <a:custGeom>
              <a:avLst/>
              <a:gdLst/>
              <a:ahLst/>
              <a:cxnLst/>
              <a:rect l="l" t="t" r="r" b="b"/>
              <a:pathLst>
                <a:path w="4261510" h="4172163">
                  <a:moveTo>
                    <a:pt x="4261510" y="0"/>
                  </a:moveTo>
                  <a:lnTo>
                    <a:pt x="0" y="0"/>
                  </a:lnTo>
                  <a:lnTo>
                    <a:pt x="0" y="4172163"/>
                  </a:lnTo>
                  <a:lnTo>
                    <a:pt x="4261510" y="4172163"/>
                  </a:lnTo>
                  <a:lnTo>
                    <a:pt x="4261510" y="0"/>
                  </a:lnTo>
                  <a:close/>
                </a:path>
              </a:pathLst>
            </a:custGeom>
            <a:blipFill>
              <a:blip r:embed="rId4">
                <a:alphaModFix amt="37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7" name="Freeform 4">
              <a:extLst>
                <a:ext uri="{FF2B5EF4-FFF2-40B4-BE49-F238E27FC236}">
                  <a16:creationId xmlns:a16="http://schemas.microsoft.com/office/drawing/2014/main" id="{16E9C787-3440-A01D-75D1-B644FC8E29CA}"/>
                </a:ext>
              </a:extLst>
            </p:cNvPr>
            <p:cNvSpPr/>
            <p:nvPr/>
          </p:nvSpPr>
          <p:spPr>
            <a:xfrm rot="10800000">
              <a:off x="16716853" y="5943268"/>
              <a:ext cx="3902670" cy="4366592"/>
            </a:xfrm>
            <a:custGeom>
              <a:avLst/>
              <a:gdLst/>
              <a:ahLst/>
              <a:cxnLst/>
              <a:rect l="l" t="t" r="r" b="b"/>
              <a:pathLst>
                <a:path w="4261510" h="4172163">
                  <a:moveTo>
                    <a:pt x="0" y="0"/>
                  </a:moveTo>
                  <a:lnTo>
                    <a:pt x="4261510" y="0"/>
                  </a:lnTo>
                  <a:lnTo>
                    <a:pt x="4261510" y="4172163"/>
                  </a:lnTo>
                  <a:lnTo>
                    <a:pt x="0" y="41721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31999"/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8" name="Freeform 5">
              <a:extLst>
                <a:ext uri="{FF2B5EF4-FFF2-40B4-BE49-F238E27FC236}">
                  <a16:creationId xmlns:a16="http://schemas.microsoft.com/office/drawing/2014/main" id="{72F85ACB-407A-8EC5-433B-E6812B22EAB6}"/>
                </a:ext>
              </a:extLst>
            </p:cNvPr>
            <p:cNvSpPr/>
            <p:nvPr/>
          </p:nvSpPr>
          <p:spPr>
            <a:xfrm>
              <a:off x="17183859" y="9649284"/>
              <a:ext cx="352548" cy="352548"/>
            </a:xfrm>
            <a:custGeom>
              <a:avLst/>
              <a:gdLst/>
              <a:ahLst/>
              <a:cxnLst/>
              <a:rect l="l" t="t" r="r" b="b"/>
              <a:pathLst>
                <a:path w="352548" h="352548">
                  <a:moveTo>
                    <a:pt x="0" y="0"/>
                  </a:moveTo>
                  <a:lnTo>
                    <a:pt x="352547" y="0"/>
                  </a:lnTo>
                  <a:lnTo>
                    <a:pt x="352547" y="352548"/>
                  </a:lnTo>
                  <a:lnTo>
                    <a:pt x="0" y="35254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47000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9" name="Freeform 6">
              <a:extLst>
                <a:ext uri="{FF2B5EF4-FFF2-40B4-BE49-F238E27FC236}">
                  <a16:creationId xmlns:a16="http://schemas.microsoft.com/office/drawing/2014/main" id="{235C8A00-4ED7-AD19-89CC-0F86D4C7F1B9}"/>
                </a:ext>
              </a:extLst>
            </p:cNvPr>
            <p:cNvSpPr/>
            <p:nvPr/>
          </p:nvSpPr>
          <p:spPr>
            <a:xfrm>
              <a:off x="16855283" y="9924104"/>
              <a:ext cx="270304" cy="270304"/>
            </a:xfrm>
            <a:custGeom>
              <a:avLst/>
              <a:gdLst/>
              <a:ahLst/>
              <a:cxnLst/>
              <a:rect l="l" t="t" r="r" b="b"/>
              <a:pathLst>
                <a:path w="270304" h="270304">
                  <a:moveTo>
                    <a:pt x="0" y="0"/>
                  </a:moveTo>
                  <a:lnTo>
                    <a:pt x="270304" y="0"/>
                  </a:lnTo>
                  <a:lnTo>
                    <a:pt x="270304" y="270304"/>
                  </a:lnTo>
                  <a:lnTo>
                    <a:pt x="0" y="2703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55000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0" name="Freeform 7">
              <a:extLst>
                <a:ext uri="{FF2B5EF4-FFF2-40B4-BE49-F238E27FC236}">
                  <a16:creationId xmlns:a16="http://schemas.microsoft.com/office/drawing/2014/main" id="{6B244A8E-FE3F-6193-9536-F407A420B4AF}"/>
                </a:ext>
              </a:extLst>
            </p:cNvPr>
            <p:cNvSpPr/>
            <p:nvPr/>
          </p:nvSpPr>
          <p:spPr>
            <a:xfrm>
              <a:off x="0" y="9641564"/>
              <a:ext cx="625082" cy="625082"/>
            </a:xfrm>
            <a:custGeom>
              <a:avLst/>
              <a:gdLst/>
              <a:ahLst/>
              <a:cxnLst/>
              <a:rect l="l" t="t" r="r" b="b"/>
              <a:pathLst>
                <a:path w="625082" h="625082">
                  <a:moveTo>
                    <a:pt x="0" y="0"/>
                  </a:moveTo>
                  <a:lnTo>
                    <a:pt x="625082" y="0"/>
                  </a:lnTo>
                  <a:lnTo>
                    <a:pt x="625082" y="625082"/>
                  </a:lnTo>
                  <a:lnTo>
                    <a:pt x="0" y="62508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1" name="Freeform 8">
              <a:extLst>
                <a:ext uri="{FF2B5EF4-FFF2-40B4-BE49-F238E27FC236}">
                  <a16:creationId xmlns:a16="http://schemas.microsoft.com/office/drawing/2014/main" id="{0C1182BA-486A-26B8-BBA8-B187862BEE70}"/>
                </a:ext>
              </a:extLst>
            </p:cNvPr>
            <p:cNvSpPr/>
            <p:nvPr/>
          </p:nvSpPr>
          <p:spPr>
            <a:xfrm>
              <a:off x="660458" y="9631111"/>
              <a:ext cx="294691" cy="294691"/>
            </a:xfrm>
            <a:custGeom>
              <a:avLst/>
              <a:gdLst/>
              <a:ahLst/>
              <a:cxnLst/>
              <a:rect l="l" t="t" r="r" b="b"/>
              <a:pathLst>
                <a:path w="294691" h="294691">
                  <a:moveTo>
                    <a:pt x="0" y="0"/>
                  </a:moveTo>
                  <a:lnTo>
                    <a:pt x="294691" y="0"/>
                  </a:lnTo>
                  <a:lnTo>
                    <a:pt x="294691" y="294691"/>
                  </a:lnTo>
                  <a:lnTo>
                    <a:pt x="0" y="2946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2" name="Freeform 9">
              <a:extLst>
                <a:ext uri="{FF2B5EF4-FFF2-40B4-BE49-F238E27FC236}">
                  <a16:creationId xmlns:a16="http://schemas.microsoft.com/office/drawing/2014/main" id="{3E40BF7E-1FBE-C1BE-9057-4DF3953C8956}"/>
                </a:ext>
              </a:extLst>
            </p:cNvPr>
            <p:cNvSpPr/>
            <p:nvPr/>
          </p:nvSpPr>
          <p:spPr>
            <a:xfrm rot="834738">
              <a:off x="4269232" y="9833364"/>
              <a:ext cx="298411" cy="298411"/>
            </a:xfrm>
            <a:custGeom>
              <a:avLst/>
              <a:gdLst/>
              <a:ahLst/>
              <a:cxnLst/>
              <a:rect l="l" t="t" r="r" b="b"/>
              <a:pathLst>
                <a:path w="298411" h="298411">
                  <a:moveTo>
                    <a:pt x="0" y="0"/>
                  </a:moveTo>
                  <a:lnTo>
                    <a:pt x="298410" y="0"/>
                  </a:lnTo>
                  <a:lnTo>
                    <a:pt x="298410" y="298410"/>
                  </a:lnTo>
                  <a:lnTo>
                    <a:pt x="0" y="2984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56000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3" name="TextBox 10">
              <a:extLst>
                <a:ext uri="{FF2B5EF4-FFF2-40B4-BE49-F238E27FC236}">
                  <a16:creationId xmlns:a16="http://schemas.microsoft.com/office/drawing/2014/main" id="{4C7FE4C8-8542-FD93-6400-808B4A287F2E}"/>
                </a:ext>
              </a:extLst>
            </p:cNvPr>
            <p:cNvSpPr txBox="1"/>
            <p:nvPr/>
          </p:nvSpPr>
          <p:spPr>
            <a:xfrm>
              <a:off x="5418052" y="9897227"/>
              <a:ext cx="13784348" cy="4289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679"/>
                </a:lnSpc>
              </a:pPr>
              <a:r>
                <a:rPr lang="en-US" sz="1600" dirty="0" err="1">
                  <a:solidFill>
                    <a:srgbClr val="EA9F1B"/>
                  </a:solidFill>
                  <a:latin typeface="Chulabhorn Likit Text Light" panose="00000400000000000000" pitchFamily="2" charset="-34"/>
                  <a:cs typeface="Chulabhorn Likit Text Light" panose="00000400000000000000" pitchFamily="2" charset="-34"/>
                </a:rPr>
                <a:t>เศรษฐกิจฐานรากมั่นคง</a:t>
              </a:r>
              <a:r>
                <a:rPr lang="en-US" sz="1600" dirty="0">
                  <a:solidFill>
                    <a:srgbClr val="EA9F1B"/>
                  </a:solidFill>
                  <a:latin typeface="Chulabhorn Likit Text Light" panose="00000400000000000000" pitchFamily="2" charset="-34"/>
                  <a:cs typeface="Chulabhorn Likit Text Light" panose="00000400000000000000" pitchFamily="2" charset="-34"/>
                </a:rPr>
                <a:t> </a:t>
              </a:r>
              <a:r>
                <a:rPr lang="en-US" sz="1600" dirty="0" err="1">
                  <a:solidFill>
                    <a:srgbClr val="EA9F1B"/>
                  </a:solidFill>
                  <a:latin typeface="Chulabhorn Likit Text Light" panose="00000400000000000000" pitchFamily="2" charset="-34"/>
                  <a:cs typeface="Chulabhorn Likit Text Light" panose="00000400000000000000" pitchFamily="2" charset="-34"/>
                </a:rPr>
                <a:t>ชุมชนเข้มแข็งอย่างยั่งยืน</a:t>
              </a:r>
              <a:r>
                <a:rPr lang="en-US" sz="1600" dirty="0">
                  <a:solidFill>
                    <a:srgbClr val="EA9F1B"/>
                  </a:solidFill>
                  <a:latin typeface="Chulabhorn Likit Text Light" panose="00000400000000000000" pitchFamily="2" charset="-34"/>
                  <a:cs typeface="Chulabhorn Likit Text Light" panose="00000400000000000000" pitchFamily="2" charset="-34"/>
                </a:rPr>
                <a:t> </a:t>
              </a:r>
              <a:r>
                <a:rPr lang="en-US" sz="1600" dirty="0" err="1">
                  <a:solidFill>
                    <a:srgbClr val="EA9F1B"/>
                  </a:solidFill>
                  <a:latin typeface="Chulabhorn Likit Text Light" panose="00000400000000000000" pitchFamily="2" charset="-34"/>
                  <a:cs typeface="Chulabhorn Likit Text Light" panose="00000400000000000000" pitchFamily="2" charset="-34"/>
                </a:rPr>
                <a:t>ด้วยหลักปรัชญาของเศรษฐกิจพอเพียง</a:t>
              </a:r>
              <a:r>
                <a:rPr lang="en-US" sz="1600" dirty="0">
                  <a:solidFill>
                    <a:srgbClr val="EA9F1B"/>
                  </a:solidFill>
                  <a:latin typeface="Chulabhorn Likit Text Light" panose="00000400000000000000" pitchFamily="2" charset="-34"/>
                  <a:cs typeface="Chulabhorn Likit Text Light" panose="00000400000000000000" pitchFamily="2" charset="-34"/>
                </a:rPr>
                <a:t> </a:t>
              </a:r>
            </a:p>
            <a:p>
              <a:pPr>
                <a:lnSpc>
                  <a:spcPts val="1679"/>
                </a:lnSpc>
              </a:pPr>
              <a:endParaRPr lang="en-US" sz="1400" spc="253" dirty="0">
                <a:solidFill>
                  <a:srgbClr val="EA9F1B"/>
                </a:solidFill>
                <a:cs typeface="Opun Mai Bold"/>
              </a:endParaRPr>
            </a:p>
          </p:txBody>
        </p:sp>
        <p:sp>
          <p:nvSpPr>
            <p:cNvPr id="24" name="Freeform 12">
              <a:extLst>
                <a:ext uri="{FF2B5EF4-FFF2-40B4-BE49-F238E27FC236}">
                  <a16:creationId xmlns:a16="http://schemas.microsoft.com/office/drawing/2014/main" id="{CD4E615A-7D73-7A2A-1CD1-0F7777930539}"/>
                </a:ext>
              </a:extLst>
            </p:cNvPr>
            <p:cNvSpPr/>
            <p:nvPr/>
          </p:nvSpPr>
          <p:spPr>
            <a:xfrm rot="2055878">
              <a:off x="9189152" y="9608252"/>
              <a:ext cx="231865" cy="231865"/>
            </a:xfrm>
            <a:custGeom>
              <a:avLst/>
              <a:gdLst/>
              <a:ahLst/>
              <a:cxnLst/>
              <a:rect l="l" t="t" r="r" b="b"/>
              <a:pathLst>
                <a:path w="231865" h="231865">
                  <a:moveTo>
                    <a:pt x="0" y="0"/>
                  </a:moveTo>
                  <a:lnTo>
                    <a:pt x="231865" y="0"/>
                  </a:lnTo>
                  <a:lnTo>
                    <a:pt x="231865" y="231865"/>
                  </a:lnTo>
                  <a:lnTo>
                    <a:pt x="0" y="2318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56000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5" name="Freeform 13">
              <a:extLst>
                <a:ext uri="{FF2B5EF4-FFF2-40B4-BE49-F238E27FC236}">
                  <a16:creationId xmlns:a16="http://schemas.microsoft.com/office/drawing/2014/main" id="{E04279DC-B628-52C7-5929-FB097102CD91}"/>
                </a:ext>
              </a:extLst>
            </p:cNvPr>
            <p:cNvSpPr/>
            <p:nvPr/>
          </p:nvSpPr>
          <p:spPr>
            <a:xfrm rot="18447662">
              <a:off x="13217140" y="9859751"/>
              <a:ext cx="290824" cy="290824"/>
            </a:xfrm>
            <a:custGeom>
              <a:avLst/>
              <a:gdLst/>
              <a:ahLst/>
              <a:cxnLst/>
              <a:rect l="l" t="t" r="r" b="b"/>
              <a:pathLst>
                <a:path w="290824" h="290824">
                  <a:moveTo>
                    <a:pt x="0" y="0"/>
                  </a:moveTo>
                  <a:lnTo>
                    <a:pt x="290824" y="0"/>
                  </a:lnTo>
                  <a:lnTo>
                    <a:pt x="290824" y="290824"/>
                  </a:lnTo>
                  <a:lnTo>
                    <a:pt x="0" y="290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56000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6" name="Freeform 14">
              <a:extLst>
                <a:ext uri="{FF2B5EF4-FFF2-40B4-BE49-F238E27FC236}">
                  <a16:creationId xmlns:a16="http://schemas.microsoft.com/office/drawing/2014/main" id="{8800315E-29A3-D713-8B63-B1B7F2998DBE}"/>
                </a:ext>
              </a:extLst>
            </p:cNvPr>
            <p:cNvSpPr/>
            <p:nvPr/>
          </p:nvSpPr>
          <p:spPr>
            <a:xfrm>
              <a:off x="16577689" y="9762124"/>
              <a:ext cx="220444" cy="220444"/>
            </a:xfrm>
            <a:custGeom>
              <a:avLst/>
              <a:gdLst/>
              <a:ahLst/>
              <a:cxnLst/>
              <a:rect l="l" t="t" r="r" b="b"/>
              <a:pathLst>
                <a:path w="220444" h="220444">
                  <a:moveTo>
                    <a:pt x="0" y="0"/>
                  </a:moveTo>
                  <a:lnTo>
                    <a:pt x="220444" y="0"/>
                  </a:lnTo>
                  <a:lnTo>
                    <a:pt x="220444" y="220445"/>
                  </a:lnTo>
                  <a:lnTo>
                    <a:pt x="0" y="2204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65000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7" name="Freeform 15">
              <a:extLst>
                <a:ext uri="{FF2B5EF4-FFF2-40B4-BE49-F238E27FC236}">
                  <a16:creationId xmlns:a16="http://schemas.microsoft.com/office/drawing/2014/main" id="{704BCC2D-A04A-ACDB-2846-80490A561B3A}"/>
                </a:ext>
              </a:extLst>
            </p:cNvPr>
            <p:cNvSpPr/>
            <p:nvPr/>
          </p:nvSpPr>
          <p:spPr>
            <a:xfrm>
              <a:off x="836293" y="9842337"/>
              <a:ext cx="384815" cy="384815"/>
            </a:xfrm>
            <a:custGeom>
              <a:avLst/>
              <a:gdLst/>
              <a:ahLst/>
              <a:cxnLst/>
              <a:rect l="l" t="t" r="r" b="b"/>
              <a:pathLst>
                <a:path w="384815" h="384815">
                  <a:moveTo>
                    <a:pt x="0" y="0"/>
                  </a:moveTo>
                  <a:lnTo>
                    <a:pt x="384814" y="0"/>
                  </a:lnTo>
                  <a:lnTo>
                    <a:pt x="384814" y="384814"/>
                  </a:lnTo>
                  <a:lnTo>
                    <a:pt x="0" y="3848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8" name="Freeform 16">
              <a:extLst>
                <a:ext uri="{FF2B5EF4-FFF2-40B4-BE49-F238E27FC236}">
                  <a16:creationId xmlns:a16="http://schemas.microsoft.com/office/drawing/2014/main" id="{E6811CE9-EED7-79F2-3579-4F514148AEB2}"/>
                </a:ext>
              </a:extLst>
            </p:cNvPr>
            <p:cNvSpPr/>
            <p:nvPr/>
          </p:nvSpPr>
          <p:spPr>
            <a:xfrm>
              <a:off x="1292338" y="9656538"/>
              <a:ext cx="225180" cy="225180"/>
            </a:xfrm>
            <a:custGeom>
              <a:avLst/>
              <a:gdLst/>
              <a:ahLst/>
              <a:cxnLst/>
              <a:rect l="l" t="t" r="r" b="b"/>
              <a:pathLst>
                <a:path w="225180" h="225180">
                  <a:moveTo>
                    <a:pt x="0" y="0"/>
                  </a:moveTo>
                  <a:lnTo>
                    <a:pt x="225180" y="0"/>
                  </a:lnTo>
                  <a:lnTo>
                    <a:pt x="225180" y="225180"/>
                  </a:lnTo>
                  <a:lnTo>
                    <a:pt x="0" y="2251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9" name="Freeform 13">
              <a:extLst>
                <a:ext uri="{FF2B5EF4-FFF2-40B4-BE49-F238E27FC236}">
                  <a16:creationId xmlns:a16="http://schemas.microsoft.com/office/drawing/2014/main" id="{B6E6041A-D47A-6C68-5C5F-5B9FB5E380C4}"/>
                </a:ext>
              </a:extLst>
            </p:cNvPr>
            <p:cNvSpPr/>
            <p:nvPr/>
          </p:nvSpPr>
          <p:spPr>
            <a:xfrm rot="18447662">
              <a:off x="14453176" y="10443033"/>
              <a:ext cx="268702" cy="262072"/>
            </a:xfrm>
            <a:custGeom>
              <a:avLst/>
              <a:gdLst/>
              <a:ahLst/>
              <a:cxnLst/>
              <a:rect l="l" t="t" r="r" b="b"/>
              <a:pathLst>
                <a:path w="290824" h="290824">
                  <a:moveTo>
                    <a:pt x="0" y="0"/>
                  </a:moveTo>
                  <a:lnTo>
                    <a:pt x="290824" y="0"/>
                  </a:lnTo>
                  <a:lnTo>
                    <a:pt x="290824" y="290824"/>
                  </a:lnTo>
                  <a:lnTo>
                    <a:pt x="0" y="290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56000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0" name="Freeform 13">
              <a:extLst>
                <a:ext uri="{FF2B5EF4-FFF2-40B4-BE49-F238E27FC236}">
                  <a16:creationId xmlns:a16="http://schemas.microsoft.com/office/drawing/2014/main" id="{9F9A2169-817E-2621-63CB-300D7984B330}"/>
                </a:ext>
              </a:extLst>
            </p:cNvPr>
            <p:cNvSpPr/>
            <p:nvPr/>
          </p:nvSpPr>
          <p:spPr>
            <a:xfrm rot="18447662">
              <a:off x="15430156" y="9952535"/>
              <a:ext cx="268702" cy="262072"/>
            </a:xfrm>
            <a:custGeom>
              <a:avLst/>
              <a:gdLst/>
              <a:ahLst/>
              <a:cxnLst/>
              <a:rect l="l" t="t" r="r" b="b"/>
              <a:pathLst>
                <a:path w="290824" h="290824">
                  <a:moveTo>
                    <a:pt x="0" y="0"/>
                  </a:moveTo>
                  <a:lnTo>
                    <a:pt x="290824" y="0"/>
                  </a:lnTo>
                  <a:lnTo>
                    <a:pt x="290824" y="290824"/>
                  </a:lnTo>
                  <a:lnTo>
                    <a:pt x="0" y="290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56000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31" name="กลุ่ม 30">
            <a:extLst>
              <a:ext uri="{FF2B5EF4-FFF2-40B4-BE49-F238E27FC236}">
                <a16:creationId xmlns:a16="http://schemas.microsoft.com/office/drawing/2014/main" id="{655E3155-9633-6A3F-DA46-386C8AB412A3}"/>
              </a:ext>
            </a:extLst>
          </p:cNvPr>
          <p:cNvGrpSpPr/>
          <p:nvPr/>
        </p:nvGrpSpPr>
        <p:grpSpPr>
          <a:xfrm>
            <a:off x="-322135" y="5943268"/>
            <a:ext cx="20941658" cy="5143832"/>
            <a:chOff x="-322135" y="5943268"/>
            <a:chExt cx="20941658" cy="5143832"/>
          </a:xfrm>
        </p:grpSpPr>
        <p:sp>
          <p:nvSpPr>
            <p:cNvPr id="32" name="Freeform 2">
              <a:extLst>
                <a:ext uri="{FF2B5EF4-FFF2-40B4-BE49-F238E27FC236}">
                  <a16:creationId xmlns:a16="http://schemas.microsoft.com/office/drawing/2014/main" id="{8E298A3A-1601-037D-0514-B94DD06D4CF6}"/>
                </a:ext>
              </a:extLst>
            </p:cNvPr>
            <p:cNvSpPr/>
            <p:nvPr/>
          </p:nvSpPr>
          <p:spPr>
            <a:xfrm>
              <a:off x="-322135" y="9635249"/>
              <a:ext cx="19404854" cy="1451851"/>
            </a:xfrm>
            <a:custGeom>
              <a:avLst/>
              <a:gdLst/>
              <a:ahLst/>
              <a:cxnLst/>
              <a:rect l="l" t="t" r="r" b="b"/>
              <a:pathLst>
                <a:path w="19404854" h="9702427">
                  <a:moveTo>
                    <a:pt x="0" y="0"/>
                  </a:moveTo>
                  <a:lnTo>
                    <a:pt x="19404855" y="0"/>
                  </a:lnTo>
                  <a:lnTo>
                    <a:pt x="19404855" y="9702428"/>
                  </a:lnTo>
                  <a:lnTo>
                    <a:pt x="0" y="97024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rcRect/>
              <a:stretch>
                <a:fillRect b="-568280"/>
              </a:stretch>
            </a:blipFill>
          </p:spPr>
        </p:sp>
        <p:sp>
          <p:nvSpPr>
            <p:cNvPr id="33" name="Freeform 3">
              <a:extLst>
                <a:ext uri="{FF2B5EF4-FFF2-40B4-BE49-F238E27FC236}">
                  <a16:creationId xmlns:a16="http://schemas.microsoft.com/office/drawing/2014/main" id="{FAA44FDF-D1C8-5405-C82D-5A12BAF6F68D}"/>
                </a:ext>
              </a:extLst>
            </p:cNvPr>
            <p:cNvSpPr/>
            <p:nvPr/>
          </p:nvSpPr>
          <p:spPr>
            <a:xfrm rot="10800000" flipH="1">
              <a:off x="-126913" y="6672817"/>
              <a:ext cx="4261510" cy="4172163"/>
            </a:xfrm>
            <a:custGeom>
              <a:avLst/>
              <a:gdLst/>
              <a:ahLst/>
              <a:cxnLst/>
              <a:rect l="l" t="t" r="r" b="b"/>
              <a:pathLst>
                <a:path w="4261510" h="4172163">
                  <a:moveTo>
                    <a:pt x="4261510" y="0"/>
                  </a:moveTo>
                  <a:lnTo>
                    <a:pt x="0" y="0"/>
                  </a:lnTo>
                  <a:lnTo>
                    <a:pt x="0" y="4172163"/>
                  </a:lnTo>
                  <a:lnTo>
                    <a:pt x="4261510" y="4172163"/>
                  </a:lnTo>
                  <a:lnTo>
                    <a:pt x="4261510" y="0"/>
                  </a:lnTo>
                  <a:close/>
                </a:path>
              </a:pathLst>
            </a:custGeom>
            <a:blipFill>
              <a:blip r:embed="rId4">
                <a:alphaModFix amt="37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4" name="Freeform 4">
              <a:extLst>
                <a:ext uri="{FF2B5EF4-FFF2-40B4-BE49-F238E27FC236}">
                  <a16:creationId xmlns:a16="http://schemas.microsoft.com/office/drawing/2014/main" id="{88643716-CDBF-79FA-2CB8-8ED7F3D34E1D}"/>
                </a:ext>
              </a:extLst>
            </p:cNvPr>
            <p:cNvSpPr/>
            <p:nvPr/>
          </p:nvSpPr>
          <p:spPr>
            <a:xfrm rot="10800000">
              <a:off x="16716853" y="5943268"/>
              <a:ext cx="3902670" cy="4366592"/>
            </a:xfrm>
            <a:custGeom>
              <a:avLst/>
              <a:gdLst/>
              <a:ahLst/>
              <a:cxnLst/>
              <a:rect l="l" t="t" r="r" b="b"/>
              <a:pathLst>
                <a:path w="4261510" h="4172163">
                  <a:moveTo>
                    <a:pt x="0" y="0"/>
                  </a:moveTo>
                  <a:lnTo>
                    <a:pt x="4261510" y="0"/>
                  </a:lnTo>
                  <a:lnTo>
                    <a:pt x="4261510" y="4172163"/>
                  </a:lnTo>
                  <a:lnTo>
                    <a:pt x="0" y="41721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31999"/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5" name="Freeform 5">
              <a:extLst>
                <a:ext uri="{FF2B5EF4-FFF2-40B4-BE49-F238E27FC236}">
                  <a16:creationId xmlns:a16="http://schemas.microsoft.com/office/drawing/2014/main" id="{D6F3B70B-86C3-FFB8-D686-058C7409B57D}"/>
                </a:ext>
              </a:extLst>
            </p:cNvPr>
            <p:cNvSpPr/>
            <p:nvPr/>
          </p:nvSpPr>
          <p:spPr>
            <a:xfrm>
              <a:off x="17183859" y="9649284"/>
              <a:ext cx="352548" cy="352548"/>
            </a:xfrm>
            <a:custGeom>
              <a:avLst/>
              <a:gdLst/>
              <a:ahLst/>
              <a:cxnLst/>
              <a:rect l="l" t="t" r="r" b="b"/>
              <a:pathLst>
                <a:path w="352548" h="352548">
                  <a:moveTo>
                    <a:pt x="0" y="0"/>
                  </a:moveTo>
                  <a:lnTo>
                    <a:pt x="352547" y="0"/>
                  </a:lnTo>
                  <a:lnTo>
                    <a:pt x="352547" y="352548"/>
                  </a:lnTo>
                  <a:lnTo>
                    <a:pt x="0" y="35254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47000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6" name="Freeform 6">
              <a:extLst>
                <a:ext uri="{FF2B5EF4-FFF2-40B4-BE49-F238E27FC236}">
                  <a16:creationId xmlns:a16="http://schemas.microsoft.com/office/drawing/2014/main" id="{A95C5E1B-BEFF-92D4-4666-6960618CC7CB}"/>
                </a:ext>
              </a:extLst>
            </p:cNvPr>
            <p:cNvSpPr/>
            <p:nvPr/>
          </p:nvSpPr>
          <p:spPr>
            <a:xfrm>
              <a:off x="16855283" y="9924104"/>
              <a:ext cx="270304" cy="270304"/>
            </a:xfrm>
            <a:custGeom>
              <a:avLst/>
              <a:gdLst/>
              <a:ahLst/>
              <a:cxnLst/>
              <a:rect l="l" t="t" r="r" b="b"/>
              <a:pathLst>
                <a:path w="270304" h="270304">
                  <a:moveTo>
                    <a:pt x="0" y="0"/>
                  </a:moveTo>
                  <a:lnTo>
                    <a:pt x="270304" y="0"/>
                  </a:lnTo>
                  <a:lnTo>
                    <a:pt x="270304" y="270304"/>
                  </a:lnTo>
                  <a:lnTo>
                    <a:pt x="0" y="2703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55000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7" name="Freeform 7">
              <a:extLst>
                <a:ext uri="{FF2B5EF4-FFF2-40B4-BE49-F238E27FC236}">
                  <a16:creationId xmlns:a16="http://schemas.microsoft.com/office/drawing/2014/main" id="{50287546-550B-5638-6E2C-CFE57F1C8A14}"/>
                </a:ext>
              </a:extLst>
            </p:cNvPr>
            <p:cNvSpPr/>
            <p:nvPr/>
          </p:nvSpPr>
          <p:spPr>
            <a:xfrm>
              <a:off x="0" y="9641564"/>
              <a:ext cx="625082" cy="625082"/>
            </a:xfrm>
            <a:custGeom>
              <a:avLst/>
              <a:gdLst/>
              <a:ahLst/>
              <a:cxnLst/>
              <a:rect l="l" t="t" r="r" b="b"/>
              <a:pathLst>
                <a:path w="625082" h="625082">
                  <a:moveTo>
                    <a:pt x="0" y="0"/>
                  </a:moveTo>
                  <a:lnTo>
                    <a:pt x="625082" y="0"/>
                  </a:lnTo>
                  <a:lnTo>
                    <a:pt x="625082" y="625082"/>
                  </a:lnTo>
                  <a:lnTo>
                    <a:pt x="0" y="62508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8" name="Freeform 8">
              <a:extLst>
                <a:ext uri="{FF2B5EF4-FFF2-40B4-BE49-F238E27FC236}">
                  <a16:creationId xmlns:a16="http://schemas.microsoft.com/office/drawing/2014/main" id="{2E6837C5-E353-098A-7438-D38A4E44B101}"/>
                </a:ext>
              </a:extLst>
            </p:cNvPr>
            <p:cNvSpPr/>
            <p:nvPr/>
          </p:nvSpPr>
          <p:spPr>
            <a:xfrm>
              <a:off x="660458" y="9631111"/>
              <a:ext cx="294691" cy="294691"/>
            </a:xfrm>
            <a:custGeom>
              <a:avLst/>
              <a:gdLst/>
              <a:ahLst/>
              <a:cxnLst/>
              <a:rect l="l" t="t" r="r" b="b"/>
              <a:pathLst>
                <a:path w="294691" h="294691">
                  <a:moveTo>
                    <a:pt x="0" y="0"/>
                  </a:moveTo>
                  <a:lnTo>
                    <a:pt x="294691" y="0"/>
                  </a:lnTo>
                  <a:lnTo>
                    <a:pt x="294691" y="294691"/>
                  </a:lnTo>
                  <a:lnTo>
                    <a:pt x="0" y="2946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9" name="Freeform 9">
              <a:extLst>
                <a:ext uri="{FF2B5EF4-FFF2-40B4-BE49-F238E27FC236}">
                  <a16:creationId xmlns:a16="http://schemas.microsoft.com/office/drawing/2014/main" id="{B2BC049E-8C90-3275-CF0B-D0C9E66266EE}"/>
                </a:ext>
              </a:extLst>
            </p:cNvPr>
            <p:cNvSpPr/>
            <p:nvPr/>
          </p:nvSpPr>
          <p:spPr>
            <a:xfrm rot="834738">
              <a:off x="4269232" y="9833364"/>
              <a:ext cx="298411" cy="298411"/>
            </a:xfrm>
            <a:custGeom>
              <a:avLst/>
              <a:gdLst/>
              <a:ahLst/>
              <a:cxnLst/>
              <a:rect l="l" t="t" r="r" b="b"/>
              <a:pathLst>
                <a:path w="298411" h="298411">
                  <a:moveTo>
                    <a:pt x="0" y="0"/>
                  </a:moveTo>
                  <a:lnTo>
                    <a:pt x="298410" y="0"/>
                  </a:lnTo>
                  <a:lnTo>
                    <a:pt x="298410" y="298410"/>
                  </a:lnTo>
                  <a:lnTo>
                    <a:pt x="0" y="2984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56000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0" name="TextBox 10">
              <a:extLst>
                <a:ext uri="{FF2B5EF4-FFF2-40B4-BE49-F238E27FC236}">
                  <a16:creationId xmlns:a16="http://schemas.microsoft.com/office/drawing/2014/main" id="{514F2354-3890-11EA-491D-D1A504731404}"/>
                </a:ext>
              </a:extLst>
            </p:cNvPr>
            <p:cNvSpPr txBox="1"/>
            <p:nvPr/>
          </p:nvSpPr>
          <p:spPr>
            <a:xfrm>
              <a:off x="5418052" y="9897227"/>
              <a:ext cx="13784348" cy="4289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679"/>
                </a:lnSpc>
              </a:pPr>
              <a:r>
                <a:rPr lang="en-US" sz="1600" dirty="0" err="1">
                  <a:solidFill>
                    <a:srgbClr val="EA9F1B"/>
                  </a:solidFill>
                  <a:latin typeface="Chulabhorn Likit Text Light" panose="00000400000000000000" pitchFamily="2" charset="-34"/>
                  <a:cs typeface="Chulabhorn Likit Text Light" panose="00000400000000000000" pitchFamily="2" charset="-34"/>
                </a:rPr>
                <a:t>เศรษฐกิจฐานรากมั่นคง</a:t>
              </a:r>
              <a:r>
                <a:rPr lang="en-US" sz="1600" dirty="0">
                  <a:solidFill>
                    <a:srgbClr val="EA9F1B"/>
                  </a:solidFill>
                  <a:latin typeface="Chulabhorn Likit Text Light" panose="00000400000000000000" pitchFamily="2" charset="-34"/>
                  <a:cs typeface="Chulabhorn Likit Text Light" panose="00000400000000000000" pitchFamily="2" charset="-34"/>
                </a:rPr>
                <a:t> </a:t>
              </a:r>
              <a:r>
                <a:rPr lang="en-US" sz="1600" dirty="0" err="1">
                  <a:solidFill>
                    <a:srgbClr val="EA9F1B"/>
                  </a:solidFill>
                  <a:latin typeface="Chulabhorn Likit Text Light" panose="00000400000000000000" pitchFamily="2" charset="-34"/>
                  <a:cs typeface="Chulabhorn Likit Text Light" panose="00000400000000000000" pitchFamily="2" charset="-34"/>
                </a:rPr>
                <a:t>ชุมชนเข้มแข็งอย่างยั่งยืน</a:t>
              </a:r>
              <a:r>
                <a:rPr lang="en-US" sz="1600" dirty="0">
                  <a:solidFill>
                    <a:srgbClr val="EA9F1B"/>
                  </a:solidFill>
                  <a:latin typeface="Chulabhorn Likit Text Light" panose="00000400000000000000" pitchFamily="2" charset="-34"/>
                  <a:cs typeface="Chulabhorn Likit Text Light" panose="00000400000000000000" pitchFamily="2" charset="-34"/>
                </a:rPr>
                <a:t> </a:t>
              </a:r>
              <a:r>
                <a:rPr lang="en-US" sz="1600" dirty="0" err="1">
                  <a:solidFill>
                    <a:srgbClr val="EA9F1B"/>
                  </a:solidFill>
                  <a:latin typeface="Chulabhorn Likit Text Light" panose="00000400000000000000" pitchFamily="2" charset="-34"/>
                  <a:cs typeface="Chulabhorn Likit Text Light" panose="00000400000000000000" pitchFamily="2" charset="-34"/>
                </a:rPr>
                <a:t>ด้วยหลักปรัชญาของเศรษฐกิจพอเพียง</a:t>
              </a:r>
              <a:r>
                <a:rPr lang="en-US" sz="1600" dirty="0">
                  <a:solidFill>
                    <a:srgbClr val="EA9F1B"/>
                  </a:solidFill>
                  <a:latin typeface="Chulabhorn Likit Text Light" panose="00000400000000000000" pitchFamily="2" charset="-34"/>
                  <a:cs typeface="Chulabhorn Likit Text Light" panose="00000400000000000000" pitchFamily="2" charset="-34"/>
                </a:rPr>
                <a:t> </a:t>
              </a:r>
            </a:p>
            <a:p>
              <a:pPr>
                <a:lnSpc>
                  <a:spcPts val="1679"/>
                </a:lnSpc>
              </a:pPr>
              <a:endParaRPr lang="en-US" sz="1400" spc="253" dirty="0">
                <a:solidFill>
                  <a:srgbClr val="EA9F1B"/>
                </a:solidFill>
                <a:cs typeface="Opun Mai Bold"/>
              </a:endParaRPr>
            </a:p>
          </p:txBody>
        </p:sp>
        <p:sp>
          <p:nvSpPr>
            <p:cNvPr id="41" name="Freeform 12">
              <a:extLst>
                <a:ext uri="{FF2B5EF4-FFF2-40B4-BE49-F238E27FC236}">
                  <a16:creationId xmlns:a16="http://schemas.microsoft.com/office/drawing/2014/main" id="{6CF9B14F-95D7-7E8A-AB0B-C46B14BA5108}"/>
                </a:ext>
              </a:extLst>
            </p:cNvPr>
            <p:cNvSpPr/>
            <p:nvPr/>
          </p:nvSpPr>
          <p:spPr>
            <a:xfrm rot="2055878">
              <a:off x="9189152" y="9608252"/>
              <a:ext cx="231865" cy="231865"/>
            </a:xfrm>
            <a:custGeom>
              <a:avLst/>
              <a:gdLst/>
              <a:ahLst/>
              <a:cxnLst/>
              <a:rect l="l" t="t" r="r" b="b"/>
              <a:pathLst>
                <a:path w="231865" h="231865">
                  <a:moveTo>
                    <a:pt x="0" y="0"/>
                  </a:moveTo>
                  <a:lnTo>
                    <a:pt x="231865" y="0"/>
                  </a:lnTo>
                  <a:lnTo>
                    <a:pt x="231865" y="231865"/>
                  </a:lnTo>
                  <a:lnTo>
                    <a:pt x="0" y="2318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56000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2" name="Freeform 13">
              <a:extLst>
                <a:ext uri="{FF2B5EF4-FFF2-40B4-BE49-F238E27FC236}">
                  <a16:creationId xmlns:a16="http://schemas.microsoft.com/office/drawing/2014/main" id="{CC1EFC5D-EFCF-A58F-4FFA-031343F15611}"/>
                </a:ext>
              </a:extLst>
            </p:cNvPr>
            <p:cNvSpPr/>
            <p:nvPr/>
          </p:nvSpPr>
          <p:spPr>
            <a:xfrm rot="18447662">
              <a:off x="13217140" y="9859751"/>
              <a:ext cx="290824" cy="290824"/>
            </a:xfrm>
            <a:custGeom>
              <a:avLst/>
              <a:gdLst/>
              <a:ahLst/>
              <a:cxnLst/>
              <a:rect l="l" t="t" r="r" b="b"/>
              <a:pathLst>
                <a:path w="290824" h="290824">
                  <a:moveTo>
                    <a:pt x="0" y="0"/>
                  </a:moveTo>
                  <a:lnTo>
                    <a:pt x="290824" y="0"/>
                  </a:lnTo>
                  <a:lnTo>
                    <a:pt x="290824" y="290824"/>
                  </a:lnTo>
                  <a:lnTo>
                    <a:pt x="0" y="290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56000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3" name="Freeform 14">
              <a:extLst>
                <a:ext uri="{FF2B5EF4-FFF2-40B4-BE49-F238E27FC236}">
                  <a16:creationId xmlns:a16="http://schemas.microsoft.com/office/drawing/2014/main" id="{1CCB3AA4-0FB1-0510-6690-1DBD796D6B8C}"/>
                </a:ext>
              </a:extLst>
            </p:cNvPr>
            <p:cNvSpPr/>
            <p:nvPr/>
          </p:nvSpPr>
          <p:spPr>
            <a:xfrm>
              <a:off x="16577689" y="9762124"/>
              <a:ext cx="220444" cy="220444"/>
            </a:xfrm>
            <a:custGeom>
              <a:avLst/>
              <a:gdLst/>
              <a:ahLst/>
              <a:cxnLst/>
              <a:rect l="l" t="t" r="r" b="b"/>
              <a:pathLst>
                <a:path w="220444" h="220444">
                  <a:moveTo>
                    <a:pt x="0" y="0"/>
                  </a:moveTo>
                  <a:lnTo>
                    <a:pt x="220444" y="0"/>
                  </a:lnTo>
                  <a:lnTo>
                    <a:pt x="220444" y="220445"/>
                  </a:lnTo>
                  <a:lnTo>
                    <a:pt x="0" y="2204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65000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4" name="Freeform 15">
              <a:extLst>
                <a:ext uri="{FF2B5EF4-FFF2-40B4-BE49-F238E27FC236}">
                  <a16:creationId xmlns:a16="http://schemas.microsoft.com/office/drawing/2014/main" id="{EFB453FF-BF9B-4839-916D-0152A0CEF8D3}"/>
                </a:ext>
              </a:extLst>
            </p:cNvPr>
            <p:cNvSpPr/>
            <p:nvPr/>
          </p:nvSpPr>
          <p:spPr>
            <a:xfrm>
              <a:off x="836293" y="9842337"/>
              <a:ext cx="384815" cy="384815"/>
            </a:xfrm>
            <a:custGeom>
              <a:avLst/>
              <a:gdLst/>
              <a:ahLst/>
              <a:cxnLst/>
              <a:rect l="l" t="t" r="r" b="b"/>
              <a:pathLst>
                <a:path w="384815" h="384815">
                  <a:moveTo>
                    <a:pt x="0" y="0"/>
                  </a:moveTo>
                  <a:lnTo>
                    <a:pt x="384814" y="0"/>
                  </a:lnTo>
                  <a:lnTo>
                    <a:pt x="384814" y="384814"/>
                  </a:lnTo>
                  <a:lnTo>
                    <a:pt x="0" y="3848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5" name="Freeform 16">
              <a:extLst>
                <a:ext uri="{FF2B5EF4-FFF2-40B4-BE49-F238E27FC236}">
                  <a16:creationId xmlns:a16="http://schemas.microsoft.com/office/drawing/2014/main" id="{312C58BE-32FA-040D-BFE2-80E05F35AD8A}"/>
                </a:ext>
              </a:extLst>
            </p:cNvPr>
            <p:cNvSpPr/>
            <p:nvPr/>
          </p:nvSpPr>
          <p:spPr>
            <a:xfrm>
              <a:off x="1292338" y="9656538"/>
              <a:ext cx="225180" cy="225180"/>
            </a:xfrm>
            <a:custGeom>
              <a:avLst/>
              <a:gdLst/>
              <a:ahLst/>
              <a:cxnLst/>
              <a:rect l="l" t="t" r="r" b="b"/>
              <a:pathLst>
                <a:path w="225180" h="225180">
                  <a:moveTo>
                    <a:pt x="0" y="0"/>
                  </a:moveTo>
                  <a:lnTo>
                    <a:pt x="225180" y="0"/>
                  </a:lnTo>
                  <a:lnTo>
                    <a:pt x="225180" y="225180"/>
                  </a:lnTo>
                  <a:lnTo>
                    <a:pt x="0" y="2251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6" name="Freeform 13">
              <a:extLst>
                <a:ext uri="{FF2B5EF4-FFF2-40B4-BE49-F238E27FC236}">
                  <a16:creationId xmlns:a16="http://schemas.microsoft.com/office/drawing/2014/main" id="{66CD507F-9611-08D9-322D-E3C841C0AC66}"/>
                </a:ext>
              </a:extLst>
            </p:cNvPr>
            <p:cNvSpPr/>
            <p:nvPr/>
          </p:nvSpPr>
          <p:spPr>
            <a:xfrm rot="18447662">
              <a:off x="14453176" y="10443033"/>
              <a:ext cx="268702" cy="262072"/>
            </a:xfrm>
            <a:custGeom>
              <a:avLst/>
              <a:gdLst/>
              <a:ahLst/>
              <a:cxnLst/>
              <a:rect l="l" t="t" r="r" b="b"/>
              <a:pathLst>
                <a:path w="290824" h="290824">
                  <a:moveTo>
                    <a:pt x="0" y="0"/>
                  </a:moveTo>
                  <a:lnTo>
                    <a:pt x="290824" y="0"/>
                  </a:lnTo>
                  <a:lnTo>
                    <a:pt x="290824" y="290824"/>
                  </a:lnTo>
                  <a:lnTo>
                    <a:pt x="0" y="290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56000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7" name="Freeform 13">
              <a:extLst>
                <a:ext uri="{FF2B5EF4-FFF2-40B4-BE49-F238E27FC236}">
                  <a16:creationId xmlns:a16="http://schemas.microsoft.com/office/drawing/2014/main" id="{15178851-74F8-AC7A-3C6B-337DF000D09C}"/>
                </a:ext>
              </a:extLst>
            </p:cNvPr>
            <p:cNvSpPr/>
            <p:nvPr/>
          </p:nvSpPr>
          <p:spPr>
            <a:xfrm rot="18447662">
              <a:off x="15430156" y="9952535"/>
              <a:ext cx="268702" cy="262072"/>
            </a:xfrm>
            <a:custGeom>
              <a:avLst/>
              <a:gdLst/>
              <a:ahLst/>
              <a:cxnLst/>
              <a:rect l="l" t="t" r="r" b="b"/>
              <a:pathLst>
                <a:path w="290824" h="290824">
                  <a:moveTo>
                    <a:pt x="0" y="0"/>
                  </a:moveTo>
                  <a:lnTo>
                    <a:pt x="290824" y="0"/>
                  </a:lnTo>
                  <a:lnTo>
                    <a:pt x="290824" y="290824"/>
                  </a:lnTo>
                  <a:lnTo>
                    <a:pt x="0" y="290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56000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48" name="Group 8">
            <a:extLst>
              <a:ext uri="{FF2B5EF4-FFF2-40B4-BE49-F238E27FC236}">
                <a16:creationId xmlns:a16="http://schemas.microsoft.com/office/drawing/2014/main" id="{82B8CDBD-87D2-54E5-D34D-9269ED1DB8AD}"/>
              </a:ext>
            </a:extLst>
          </p:cNvPr>
          <p:cNvGrpSpPr/>
          <p:nvPr/>
        </p:nvGrpSpPr>
        <p:grpSpPr>
          <a:xfrm>
            <a:off x="223352" y="0"/>
            <a:ext cx="5399517" cy="1254770"/>
            <a:chOff x="0" y="0"/>
            <a:chExt cx="7199356" cy="1673027"/>
          </a:xfrm>
        </p:grpSpPr>
        <p:sp>
          <p:nvSpPr>
            <p:cNvPr id="49" name="Freeform 9">
              <a:extLst>
                <a:ext uri="{FF2B5EF4-FFF2-40B4-BE49-F238E27FC236}">
                  <a16:creationId xmlns:a16="http://schemas.microsoft.com/office/drawing/2014/main" id="{5EC45019-847E-384B-49E6-2A3119B7178C}"/>
                </a:ext>
              </a:extLst>
            </p:cNvPr>
            <p:cNvSpPr/>
            <p:nvPr/>
          </p:nvSpPr>
          <p:spPr>
            <a:xfrm>
              <a:off x="0" y="345364"/>
              <a:ext cx="982299" cy="982299"/>
            </a:xfrm>
            <a:custGeom>
              <a:avLst/>
              <a:gdLst/>
              <a:ahLst/>
              <a:cxnLst/>
              <a:rect l="l" t="t" r="r" b="b"/>
              <a:pathLst>
                <a:path w="982299" h="982299">
                  <a:moveTo>
                    <a:pt x="0" y="0"/>
                  </a:moveTo>
                  <a:lnTo>
                    <a:pt x="982299" y="0"/>
                  </a:lnTo>
                  <a:lnTo>
                    <a:pt x="982299" y="982299"/>
                  </a:lnTo>
                  <a:lnTo>
                    <a:pt x="0" y="9822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</p:sp>
        <p:sp>
          <p:nvSpPr>
            <p:cNvPr id="50" name="Freeform 10">
              <a:extLst>
                <a:ext uri="{FF2B5EF4-FFF2-40B4-BE49-F238E27FC236}">
                  <a16:creationId xmlns:a16="http://schemas.microsoft.com/office/drawing/2014/main" id="{EB8967F9-6E0F-63A2-FD1C-220E4509E37A}"/>
                </a:ext>
              </a:extLst>
            </p:cNvPr>
            <p:cNvSpPr/>
            <p:nvPr/>
          </p:nvSpPr>
          <p:spPr>
            <a:xfrm>
              <a:off x="1160488" y="345364"/>
              <a:ext cx="982299" cy="982299"/>
            </a:xfrm>
            <a:custGeom>
              <a:avLst/>
              <a:gdLst/>
              <a:ahLst/>
              <a:cxnLst/>
              <a:rect l="l" t="t" r="r" b="b"/>
              <a:pathLst>
                <a:path w="982299" h="982299">
                  <a:moveTo>
                    <a:pt x="0" y="0"/>
                  </a:moveTo>
                  <a:lnTo>
                    <a:pt x="982298" y="0"/>
                  </a:lnTo>
                  <a:lnTo>
                    <a:pt x="982298" y="982299"/>
                  </a:lnTo>
                  <a:lnTo>
                    <a:pt x="0" y="9822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</p:sp>
        <p:sp>
          <p:nvSpPr>
            <p:cNvPr id="51" name="Freeform 11">
              <a:extLst>
                <a:ext uri="{FF2B5EF4-FFF2-40B4-BE49-F238E27FC236}">
                  <a16:creationId xmlns:a16="http://schemas.microsoft.com/office/drawing/2014/main" id="{AC3C44D9-8DB7-7CA9-2C62-C89214D2D0B7}"/>
                </a:ext>
              </a:extLst>
            </p:cNvPr>
            <p:cNvSpPr/>
            <p:nvPr/>
          </p:nvSpPr>
          <p:spPr>
            <a:xfrm>
              <a:off x="3373560" y="345364"/>
              <a:ext cx="982299" cy="982299"/>
            </a:xfrm>
            <a:custGeom>
              <a:avLst/>
              <a:gdLst/>
              <a:ahLst/>
              <a:cxnLst/>
              <a:rect l="l" t="t" r="r" b="b"/>
              <a:pathLst>
                <a:path w="982299" h="982299">
                  <a:moveTo>
                    <a:pt x="0" y="0"/>
                  </a:moveTo>
                  <a:lnTo>
                    <a:pt x="982298" y="0"/>
                  </a:lnTo>
                  <a:lnTo>
                    <a:pt x="982298" y="982299"/>
                  </a:lnTo>
                  <a:lnTo>
                    <a:pt x="0" y="9822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</p:sp>
        <p:sp>
          <p:nvSpPr>
            <p:cNvPr id="52" name="Freeform 12">
              <a:extLst>
                <a:ext uri="{FF2B5EF4-FFF2-40B4-BE49-F238E27FC236}">
                  <a16:creationId xmlns:a16="http://schemas.microsoft.com/office/drawing/2014/main" id="{CA0E8F34-4507-55C6-A0DC-A82DEA214F7C}"/>
                </a:ext>
              </a:extLst>
            </p:cNvPr>
            <p:cNvSpPr/>
            <p:nvPr/>
          </p:nvSpPr>
          <p:spPr>
            <a:xfrm>
              <a:off x="2324694" y="345364"/>
              <a:ext cx="866959" cy="982299"/>
            </a:xfrm>
            <a:custGeom>
              <a:avLst/>
              <a:gdLst/>
              <a:ahLst/>
              <a:cxnLst/>
              <a:rect l="l" t="t" r="r" b="b"/>
              <a:pathLst>
                <a:path w="866959" h="982299">
                  <a:moveTo>
                    <a:pt x="0" y="0"/>
                  </a:moveTo>
                  <a:lnTo>
                    <a:pt x="866959" y="0"/>
                  </a:lnTo>
                  <a:lnTo>
                    <a:pt x="866959" y="982299"/>
                  </a:lnTo>
                  <a:lnTo>
                    <a:pt x="0" y="9822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 l="-24839" r="-27501"/>
              </a:stretch>
            </a:blipFill>
          </p:spPr>
        </p:sp>
        <p:sp>
          <p:nvSpPr>
            <p:cNvPr id="53" name="Freeform 13">
              <a:extLst>
                <a:ext uri="{FF2B5EF4-FFF2-40B4-BE49-F238E27FC236}">
                  <a16:creationId xmlns:a16="http://schemas.microsoft.com/office/drawing/2014/main" id="{91C4D679-48FE-F39E-C57F-099AD042C750}"/>
                </a:ext>
              </a:extLst>
            </p:cNvPr>
            <p:cNvSpPr/>
            <p:nvPr/>
          </p:nvSpPr>
          <p:spPr>
            <a:xfrm>
              <a:off x="4537766" y="0"/>
              <a:ext cx="2661590" cy="1673027"/>
            </a:xfrm>
            <a:custGeom>
              <a:avLst/>
              <a:gdLst/>
              <a:ahLst/>
              <a:cxnLst/>
              <a:rect l="l" t="t" r="r" b="b"/>
              <a:pathLst>
                <a:path w="2661590" h="1673027">
                  <a:moveTo>
                    <a:pt x="0" y="0"/>
                  </a:moveTo>
                  <a:lnTo>
                    <a:pt x="2661590" y="0"/>
                  </a:lnTo>
                  <a:lnTo>
                    <a:pt x="2661590" y="1673027"/>
                  </a:lnTo>
                  <a:lnTo>
                    <a:pt x="0" y="16730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 l="-5873" r="-5873"/>
              </a:stretch>
            </a:blipFill>
          </p:spPr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3"/>
          <p:cNvGrpSpPr/>
          <p:nvPr/>
        </p:nvGrpSpPr>
        <p:grpSpPr>
          <a:xfrm>
            <a:off x="963907" y="1144690"/>
            <a:ext cx="540000" cy="540000"/>
            <a:chOff x="0" y="0"/>
            <a:chExt cx="720000" cy="720000"/>
          </a:xfrm>
        </p:grpSpPr>
        <p:grpSp>
          <p:nvGrpSpPr>
            <p:cNvPr id="14" name="Group 14"/>
            <p:cNvGrpSpPr/>
            <p:nvPr/>
          </p:nvGrpSpPr>
          <p:grpSpPr>
            <a:xfrm>
              <a:off x="0" y="0"/>
              <a:ext cx="720000" cy="720000"/>
              <a:chOff x="0" y="0"/>
              <a:chExt cx="720000" cy="720000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719963" cy="719963"/>
              </a:xfrm>
              <a:custGeom>
                <a:avLst/>
                <a:gdLst/>
                <a:ahLst/>
                <a:cxnLst/>
                <a:rect l="l" t="t" r="r" b="b"/>
                <a:pathLst>
                  <a:path w="719963" h="719963">
                    <a:moveTo>
                      <a:pt x="0" y="360045"/>
                    </a:moveTo>
                    <a:cubicBezTo>
                      <a:pt x="0" y="161163"/>
                      <a:pt x="161163" y="0"/>
                      <a:pt x="360045" y="0"/>
                    </a:cubicBezTo>
                    <a:cubicBezTo>
                      <a:pt x="558927" y="0"/>
                      <a:pt x="719963" y="161163"/>
                      <a:pt x="719963" y="360045"/>
                    </a:cubicBezTo>
                    <a:cubicBezTo>
                      <a:pt x="719963" y="558927"/>
                      <a:pt x="558800" y="719963"/>
                      <a:pt x="360045" y="719963"/>
                    </a:cubicBezTo>
                    <a:cubicBezTo>
                      <a:pt x="161290" y="719963"/>
                      <a:pt x="0" y="558800"/>
                      <a:pt x="0" y="360045"/>
                    </a:cubicBezTo>
                    <a:close/>
                  </a:path>
                </a:pathLst>
              </a:custGeom>
              <a:solidFill>
                <a:srgbClr val="FB8D90"/>
              </a:solidFill>
            </p:spPr>
          </p:sp>
        </p:grpSp>
        <p:sp>
          <p:nvSpPr>
            <p:cNvPr id="16" name="TextBox 16"/>
            <p:cNvSpPr txBox="1"/>
            <p:nvPr/>
          </p:nvSpPr>
          <p:spPr>
            <a:xfrm>
              <a:off x="66013" y="101140"/>
              <a:ext cx="587973" cy="47448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82"/>
                </a:lnSpc>
              </a:pPr>
              <a:r>
                <a:rPr lang="en-US" sz="2000" dirty="0">
                  <a:solidFill>
                    <a:srgbClr val="002060"/>
                  </a:solidFill>
                  <a:latin typeface="Chulabhorn Likit Text Light๙" panose="00000400000000000000" pitchFamily="2" charset="-34"/>
                  <a:cs typeface="Chulabhorn Likit Text Light๙" panose="00000400000000000000" pitchFamily="2" charset="-34"/>
                </a:rPr>
                <a:t>1</a:t>
              </a:r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028700" y="3303441"/>
            <a:ext cx="540000" cy="540000"/>
            <a:chOff x="0" y="0"/>
            <a:chExt cx="720000" cy="720000"/>
          </a:xfrm>
        </p:grpSpPr>
        <p:grpSp>
          <p:nvGrpSpPr>
            <p:cNvPr id="18" name="Group 18"/>
            <p:cNvGrpSpPr/>
            <p:nvPr/>
          </p:nvGrpSpPr>
          <p:grpSpPr>
            <a:xfrm>
              <a:off x="0" y="0"/>
              <a:ext cx="720000" cy="720000"/>
              <a:chOff x="0" y="0"/>
              <a:chExt cx="720000" cy="720000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719963" cy="719963"/>
              </a:xfrm>
              <a:custGeom>
                <a:avLst/>
                <a:gdLst/>
                <a:ahLst/>
                <a:cxnLst/>
                <a:rect l="l" t="t" r="r" b="b"/>
                <a:pathLst>
                  <a:path w="719963" h="719963">
                    <a:moveTo>
                      <a:pt x="0" y="360045"/>
                    </a:moveTo>
                    <a:cubicBezTo>
                      <a:pt x="0" y="161163"/>
                      <a:pt x="161163" y="0"/>
                      <a:pt x="360045" y="0"/>
                    </a:cubicBezTo>
                    <a:cubicBezTo>
                      <a:pt x="558927" y="0"/>
                      <a:pt x="719963" y="161163"/>
                      <a:pt x="719963" y="360045"/>
                    </a:cubicBezTo>
                    <a:cubicBezTo>
                      <a:pt x="719963" y="558927"/>
                      <a:pt x="558800" y="719963"/>
                      <a:pt x="360045" y="719963"/>
                    </a:cubicBezTo>
                    <a:cubicBezTo>
                      <a:pt x="161290" y="719963"/>
                      <a:pt x="0" y="558800"/>
                      <a:pt x="0" y="360045"/>
                    </a:cubicBezTo>
                    <a:close/>
                  </a:path>
                </a:pathLst>
              </a:custGeom>
              <a:solidFill>
                <a:srgbClr val="FB8D90"/>
              </a:solidFill>
            </p:spPr>
          </p:sp>
        </p:grpSp>
        <p:sp>
          <p:nvSpPr>
            <p:cNvPr id="20" name="TextBox 20"/>
            <p:cNvSpPr txBox="1"/>
            <p:nvPr/>
          </p:nvSpPr>
          <p:spPr>
            <a:xfrm>
              <a:off x="66013" y="101140"/>
              <a:ext cx="587973" cy="47448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82"/>
                </a:lnSpc>
              </a:pPr>
              <a:r>
                <a:rPr lang="en-US" sz="2000">
                  <a:solidFill>
                    <a:srgbClr val="002060"/>
                  </a:solidFill>
                  <a:latin typeface="Chulabhorn Likit Text Light๙" panose="00000400000000000000" pitchFamily="2" charset="-34"/>
                  <a:cs typeface="Chulabhorn Likit Text Light๙" panose="00000400000000000000" pitchFamily="2" charset="-34"/>
                </a:rPr>
                <a:t>3</a:t>
              </a:r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1052810" y="4893238"/>
            <a:ext cx="540000" cy="540000"/>
            <a:chOff x="0" y="0"/>
            <a:chExt cx="720000" cy="720000"/>
          </a:xfrm>
        </p:grpSpPr>
        <p:grpSp>
          <p:nvGrpSpPr>
            <p:cNvPr id="22" name="Group 22"/>
            <p:cNvGrpSpPr/>
            <p:nvPr/>
          </p:nvGrpSpPr>
          <p:grpSpPr>
            <a:xfrm>
              <a:off x="0" y="0"/>
              <a:ext cx="720000" cy="720000"/>
              <a:chOff x="0" y="0"/>
              <a:chExt cx="720000" cy="720000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0" y="0"/>
                <a:ext cx="719963" cy="719963"/>
              </a:xfrm>
              <a:custGeom>
                <a:avLst/>
                <a:gdLst/>
                <a:ahLst/>
                <a:cxnLst/>
                <a:rect l="l" t="t" r="r" b="b"/>
                <a:pathLst>
                  <a:path w="719963" h="719963">
                    <a:moveTo>
                      <a:pt x="0" y="360045"/>
                    </a:moveTo>
                    <a:cubicBezTo>
                      <a:pt x="0" y="161163"/>
                      <a:pt x="161163" y="0"/>
                      <a:pt x="360045" y="0"/>
                    </a:cubicBezTo>
                    <a:cubicBezTo>
                      <a:pt x="558927" y="0"/>
                      <a:pt x="719963" y="161163"/>
                      <a:pt x="719963" y="360045"/>
                    </a:cubicBezTo>
                    <a:cubicBezTo>
                      <a:pt x="719963" y="558927"/>
                      <a:pt x="558800" y="719963"/>
                      <a:pt x="360045" y="719963"/>
                    </a:cubicBezTo>
                    <a:cubicBezTo>
                      <a:pt x="161290" y="719963"/>
                      <a:pt x="0" y="558800"/>
                      <a:pt x="0" y="360045"/>
                    </a:cubicBezTo>
                    <a:close/>
                  </a:path>
                </a:pathLst>
              </a:custGeom>
              <a:solidFill>
                <a:srgbClr val="FB8D90"/>
              </a:solidFill>
            </p:spPr>
          </p:sp>
        </p:grpSp>
        <p:sp>
          <p:nvSpPr>
            <p:cNvPr id="24" name="TextBox 24"/>
            <p:cNvSpPr txBox="1"/>
            <p:nvPr/>
          </p:nvSpPr>
          <p:spPr>
            <a:xfrm>
              <a:off x="66013" y="101140"/>
              <a:ext cx="587973" cy="47448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82"/>
                </a:lnSpc>
              </a:pPr>
              <a:r>
                <a:rPr lang="en-US" sz="2000">
                  <a:solidFill>
                    <a:srgbClr val="002060"/>
                  </a:solidFill>
                  <a:latin typeface="Chulabhorn Likit Text Light๙" panose="00000400000000000000" pitchFamily="2" charset="-34"/>
                  <a:cs typeface="Chulabhorn Likit Text Light๙" panose="00000400000000000000" pitchFamily="2" charset="-34"/>
                </a:rPr>
                <a:t>4</a:t>
              </a:r>
            </a:p>
          </p:txBody>
        </p:sp>
      </p:grpSp>
      <p:sp>
        <p:nvSpPr>
          <p:cNvPr id="25" name="TextBox 25"/>
          <p:cNvSpPr txBox="1"/>
          <p:nvPr/>
        </p:nvSpPr>
        <p:spPr>
          <a:xfrm>
            <a:off x="1688253" y="1202283"/>
            <a:ext cx="8980350" cy="3975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120"/>
              </a:lnSpc>
            </a:pPr>
            <a:r>
              <a:rPr lang="en-US" sz="2400" spc="52" dirty="0" err="1">
                <a:solidFill>
                  <a:srgbClr val="002060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ระเบียบวาระที่</a:t>
            </a:r>
            <a:r>
              <a:rPr lang="en-US" sz="2400" spc="52" dirty="0">
                <a:solidFill>
                  <a:srgbClr val="002060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 1 </a:t>
            </a:r>
            <a:r>
              <a:rPr lang="en-US" sz="2400" spc="52" dirty="0" err="1">
                <a:solidFill>
                  <a:srgbClr val="002060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เรื่อง</a:t>
            </a:r>
            <a:r>
              <a:rPr lang="en-US" sz="2400" spc="52" dirty="0">
                <a:solidFill>
                  <a:srgbClr val="002060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 </a:t>
            </a:r>
            <a:r>
              <a:rPr lang="en-US" sz="2400" spc="52" dirty="0" err="1">
                <a:solidFill>
                  <a:srgbClr val="002060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ประธานแจ้งให้ที่ประชุมทราบ</a:t>
            </a:r>
            <a:endParaRPr lang="en-US" sz="2400" spc="52" dirty="0">
              <a:solidFill>
                <a:srgbClr val="002060"/>
              </a:solidFill>
              <a:latin typeface="Chulabhorn Likit Text Light๙" panose="00000400000000000000" pitchFamily="2" charset="-34"/>
              <a:cs typeface="Chulabhorn Likit Text Light๙" panose="00000400000000000000" pitchFamily="2" charset="-34"/>
            </a:endParaRPr>
          </a:p>
        </p:txBody>
      </p:sp>
      <p:sp>
        <p:nvSpPr>
          <p:cNvPr id="27" name="TextBox 27"/>
          <p:cNvSpPr txBox="1"/>
          <p:nvPr/>
        </p:nvSpPr>
        <p:spPr>
          <a:xfrm>
            <a:off x="2054537" y="2426332"/>
            <a:ext cx="15851201" cy="8207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40"/>
              </a:lnSpc>
            </a:pPr>
            <a:r>
              <a:rPr lang="en-US" sz="2400" spc="43" dirty="0" err="1">
                <a:solidFill>
                  <a:srgbClr val="002060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เรื่อง</a:t>
            </a:r>
            <a:r>
              <a:rPr lang="en-US" sz="2400" spc="43" dirty="0">
                <a:solidFill>
                  <a:srgbClr val="002060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 </a:t>
            </a:r>
            <a:r>
              <a:rPr lang="en-US" sz="2400" spc="43" dirty="0" err="1">
                <a:solidFill>
                  <a:srgbClr val="002060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รับรองรายงานการประชุม</a:t>
            </a:r>
            <a:r>
              <a:rPr lang="en-US" sz="2400" spc="43" dirty="0">
                <a:solidFill>
                  <a:srgbClr val="002060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 </a:t>
            </a:r>
            <a:r>
              <a:rPr lang="en-US" sz="2400" spc="43" dirty="0" err="1">
                <a:solidFill>
                  <a:srgbClr val="002060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ครั้งที่</a:t>
            </a:r>
            <a:r>
              <a:rPr lang="en-US" sz="2400" spc="43" dirty="0">
                <a:solidFill>
                  <a:srgbClr val="002060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 2/2567 </a:t>
            </a:r>
            <a:r>
              <a:rPr lang="en-US" sz="2400" spc="43" dirty="0" err="1">
                <a:solidFill>
                  <a:srgbClr val="002060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เมื่อวันที่</a:t>
            </a:r>
            <a:r>
              <a:rPr lang="en-US" sz="2400" spc="43" dirty="0">
                <a:solidFill>
                  <a:srgbClr val="002060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 20 </a:t>
            </a:r>
            <a:r>
              <a:rPr lang="en-US" sz="2400" spc="43" dirty="0" err="1">
                <a:solidFill>
                  <a:srgbClr val="002060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กุมภาพันธ์</a:t>
            </a:r>
            <a:r>
              <a:rPr lang="en-US" sz="2400" spc="43" dirty="0">
                <a:solidFill>
                  <a:srgbClr val="002060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 2567 </a:t>
            </a:r>
            <a:r>
              <a:rPr lang="en-US" sz="2400" spc="43" dirty="0" err="1">
                <a:solidFill>
                  <a:srgbClr val="002060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เป็นการประชุมผ่านระบบวีดิทัศน์ทางไกล</a:t>
            </a:r>
            <a:r>
              <a:rPr lang="en-US" sz="2400" spc="43" dirty="0">
                <a:solidFill>
                  <a:srgbClr val="002060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 (Video Conference)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1752708" y="1982467"/>
            <a:ext cx="6269940" cy="3975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120"/>
              </a:lnSpc>
            </a:pPr>
            <a:r>
              <a:rPr lang="en-US" sz="2400" spc="52" dirty="0" err="1">
                <a:solidFill>
                  <a:srgbClr val="002060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ระเบียบวาระที่</a:t>
            </a:r>
            <a:r>
              <a:rPr lang="en-US" sz="2400" spc="52" dirty="0">
                <a:solidFill>
                  <a:srgbClr val="002060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 2</a:t>
            </a:r>
            <a:r>
              <a:rPr lang="th-TH" sz="2400" spc="52" dirty="0">
                <a:solidFill>
                  <a:srgbClr val="002060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รับรองรายงานการประชุม</a:t>
            </a:r>
            <a:r>
              <a:rPr lang="en-US" sz="2400" spc="52" dirty="0">
                <a:solidFill>
                  <a:srgbClr val="002060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 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568672" y="3840858"/>
            <a:ext cx="15774263" cy="11926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78"/>
              </a:lnSpc>
            </a:pPr>
            <a:r>
              <a:rPr lang="en-US" sz="2400" spc="43" dirty="0">
                <a:solidFill>
                  <a:srgbClr val="002060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        3.1 </a:t>
            </a:r>
            <a:r>
              <a:rPr lang="en-US" sz="2400" spc="43" dirty="0" err="1">
                <a:solidFill>
                  <a:srgbClr val="002060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การเบิกจ่ายงบประมาณกองทุนพัฒนาบทบาทสตรี</a:t>
            </a:r>
            <a:r>
              <a:rPr lang="en-US" sz="2400" spc="43" dirty="0">
                <a:solidFill>
                  <a:srgbClr val="002060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 </a:t>
            </a:r>
            <a:r>
              <a:rPr lang="en-US" sz="2400" spc="43" dirty="0" err="1">
                <a:solidFill>
                  <a:srgbClr val="002060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ประจำปีงบประมาณ</a:t>
            </a:r>
            <a:r>
              <a:rPr lang="en-US" sz="2400" spc="43" dirty="0">
                <a:solidFill>
                  <a:srgbClr val="002060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 </a:t>
            </a:r>
            <a:r>
              <a:rPr lang="en-US" sz="2400" spc="43" dirty="0" err="1">
                <a:solidFill>
                  <a:srgbClr val="002060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พ.ศ</a:t>
            </a:r>
            <a:r>
              <a:rPr lang="en-US" sz="2400" spc="43" dirty="0">
                <a:solidFill>
                  <a:srgbClr val="002060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. 2567 (</a:t>
            </a:r>
            <a:r>
              <a:rPr lang="en-US" sz="2400" spc="43" dirty="0" err="1">
                <a:solidFill>
                  <a:srgbClr val="002060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กลุ่มนโยบายและยุทธศาสตร์</a:t>
            </a:r>
            <a:r>
              <a:rPr lang="en-US" sz="2400" spc="43" dirty="0">
                <a:solidFill>
                  <a:srgbClr val="002060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)</a:t>
            </a:r>
          </a:p>
          <a:p>
            <a:pPr algn="l">
              <a:lnSpc>
                <a:spcPts val="3078"/>
              </a:lnSpc>
            </a:pPr>
            <a:r>
              <a:rPr lang="en-US" sz="2400" spc="43" dirty="0">
                <a:solidFill>
                  <a:srgbClr val="002060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        3.2 </a:t>
            </a:r>
            <a:r>
              <a:rPr lang="en-US" sz="2400" spc="43" dirty="0" err="1">
                <a:solidFill>
                  <a:srgbClr val="002060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การบริหารจัดการหนี้กองทุนพัฒนาบทบาทสตรี</a:t>
            </a:r>
            <a:r>
              <a:rPr lang="en-US" sz="2400" spc="43" dirty="0">
                <a:solidFill>
                  <a:srgbClr val="002060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 </a:t>
            </a:r>
            <a:r>
              <a:rPr lang="en-US" sz="2400" spc="43" dirty="0" err="1">
                <a:solidFill>
                  <a:srgbClr val="002060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ประจำปีงบประมาณพ.ศ</a:t>
            </a:r>
            <a:r>
              <a:rPr lang="en-US" sz="2400" spc="43" dirty="0">
                <a:solidFill>
                  <a:srgbClr val="002060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. 2567 (</a:t>
            </a:r>
            <a:r>
              <a:rPr lang="en-US" sz="2400" spc="43" dirty="0" err="1">
                <a:solidFill>
                  <a:srgbClr val="002060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กลุ่มนโยบายและยุทธศาสตร์</a:t>
            </a:r>
            <a:r>
              <a:rPr lang="en-US" sz="2400" spc="43" dirty="0">
                <a:solidFill>
                  <a:srgbClr val="002060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)</a:t>
            </a:r>
          </a:p>
          <a:p>
            <a:pPr algn="l">
              <a:lnSpc>
                <a:spcPts val="3078"/>
              </a:lnSpc>
            </a:pPr>
            <a:endParaRPr lang="en-US" sz="2400" spc="43" dirty="0">
              <a:solidFill>
                <a:srgbClr val="002060"/>
              </a:solidFill>
              <a:latin typeface="Chulabhorn Likit Text Light๙" panose="00000400000000000000" pitchFamily="2" charset="-34"/>
              <a:cs typeface="Chulabhorn Likit Text Light๙" panose="00000400000000000000" pitchFamily="2" charset="-34"/>
            </a:endParaRPr>
          </a:p>
        </p:txBody>
      </p:sp>
      <p:sp>
        <p:nvSpPr>
          <p:cNvPr id="30" name="TextBox 30"/>
          <p:cNvSpPr txBox="1"/>
          <p:nvPr/>
        </p:nvSpPr>
        <p:spPr>
          <a:xfrm>
            <a:off x="1753046" y="3361034"/>
            <a:ext cx="13259442" cy="3975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120"/>
              </a:lnSpc>
            </a:pPr>
            <a:r>
              <a:rPr lang="en-US" sz="2400" spc="52" dirty="0" err="1">
                <a:solidFill>
                  <a:srgbClr val="002060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ระเบียบวาระที่</a:t>
            </a:r>
            <a:r>
              <a:rPr lang="en-US" sz="2400" spc="52" dirty="0">
                <a:solidFill>
                  <a:srgbClr val="002060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 3 </a:t>
            </a:r>
            <a:r>
              <a:rPr lang="en-US" sz="2400" spc="52" dirty="0" err="1">
                <a:solidFill>
                  <a:srgbClr val="002060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เรื่อง</a:t>
            </a:r>
            <a:r>
              <a:rPr lang="en-US" sz="2400" spc="52" dirty="0">
                <a:solidFill>
                  <a:srgbClr val="002060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 </a:t>
            </a:r>
            <a:r>
              <a:rPr lang="en-US" sz="2400" spc="52" dirty="0" err="1">
                <a:solidFill>
                  <a:srgbClr val="002060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สืบเนื่องจากการประชุม</a:t>
            </a:r>
            <a:r>
              <a:rPr lang="en-US" sz="2400" spc="52" dirty="0">
                <a:solidFill>
                  <a:srgbClr val="002060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 </a:t>
            </a:r>
            <a:r>
              <a:rPr lang="en-US" sz="2400" spc="52" dirty="0" err="1">
                <a:solidFill>
                  <a:srgbClr val="002060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ครั้งที่</a:t>
            </a:r>
            <a:r>
              <a:rPr lang="en-US" sz="2400" spc="52" dirty="0">
                <a:solidFill>
                  <a:srgbClr val="002060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 2/2567 </a:t>
            </a:r>
            <a:r>
              <a:rPr lang="en-US" sz="2400" spc="52" dirty="0" err="1">
                <a:solidFill>
                  <a:srgbClr val="002060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เมื่อวันที่</a:t>
            </a:r>
            <a:r>
              <a:rPr lang="en-US" sz="2400" spc="52" dirty="0">
                <a:solidFill>
                  <a:srgbClr val="002060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 20 </a:t>
            </a:r>
            <a:r>
              <a:rPr lang="en-US" sz="2400" spc="52" dirty="0" err="1">
                <a:solidFill>
                  <a:srgbClr val="002060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กุมภาพันธ์</a:t>
            </a:r>
            <a:r>
              <a:rPr lang="en-US" sz="2400" spc="52" dirty="0">
                <a:solidFill>
                  <a:srgbClr val="002060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 2567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1777156" y="5347070"/>
            <a:ext cx="16326275" cy="39703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lang="en-US" sz="2400" spc="43" dirty="0">
                <a:solidFill>
                  <a:srgbClr val="002060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     4.1 </a:t>
            </a:r>
            <a:r>
              <a:rPr lang="en-US" sz="2400" spc="43" dirty="0" err="1">
                <a:solidFill>
                  <a:srgbClr val="002060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การขับเคลื่อนการดำเนินงานตาม</a:t>
            </a:r>
            <a:r>
              <a:rPr lang="en-US" sz="2400" spc="43" dirty="0">
                <a:solidFill>
                  <a:srgbClr val="002060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 10 </a:t>
            </a:r>
            <a:r>
              <a:rPr lang="en-US" sz="2400" spc="43" dirty="0" err="1">
                <a:solidFill>
                  <a:srgbClr val="002060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ประเด็นเน้นย้ำของกรมการพัฒนาชุมชน</a:t>
            </a:r>
            <a:r>
              <a:rPr lang="en-US" sz="2400" spc="43" dirty="0">
                <a:solidFill>
                  <a:srgbClr val="002060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 </a:t>
            </a:r>
            <a:r>
              <a:rPr lang="en-US" sz="2400" spc="43" dirty="0" err="1">
                <a:solidFill>
                  <a:srgbClr val="002060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ประจำปีงบประมาณ</a:t>
            </a:r>
            <a:r>
              <a:rPr lang="en-US" sz="2400" spc="43" dirty="0">
                <a:solidFill>
                  <a:srgbClr val="002060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 </a:t>
            </a:r>
            <a:r>
              <a:rPr lang="en-US" sz="2400" spc="43" dirty="0" err="1">
                <a:solidFill>
                  <a:srgbClr val="002060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พ.ศ</a:t>
            </a:r>
            <a:r>
              <a:rPr lang="en-US" sz="2400" spc="43" dirty="0">
                <a:solidFill>
                  <a:srgbClr val="002060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. 2567 </a:t>
            </a:r>
            <a:br>
              <a:rPr lang="th-TH" sz="2400" spc="43" dirty="0">
                <a:solidFill>
                  <a:srgbClr val="002060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</a:br>
            <a:r>
              <a:rPr lang="th-TH" sz="2400" spc="43" dirty="0">
                <a:solidFill>
                  <a:srgbClr val="002060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          </a:t>
            </a:r>
            <a:r>
              <a:rPr lang="en-US" sz="2400" spc="43" dirty="0">
                <a:solidFill>
                  <a:srgbClr val="002060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(</a:t>
            </a:r>
            <a:r>
              <a:rPr lang="en-US" sz="2400" spc="43" dirty="0" err="1">
                <a:solidFill>
                  <a:srgbClr val="002060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กลุ่มนโยบายและยุทธศาสตร์</a:t>
            </a:r>
            <a:r>
              <a:rPr lang="en-US" sz="2400" spc="43" dirty="0">
                <a:solidFill>
                  <a:srgbClr val="002060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)</a:t>
            </a:r>
          </a:p>
          <a:p>
            <a:pPr algn="l">
              <a:lnSpc>
                <a:spcPct val="120000"/>
              </a:lnSpc>
            </a:pPr>
            <a:r>
              <a:rPr lang="en-US" sz="2400" spc="43" dirty="0">
                <a:solidFill>
                  <a:srgbClr val="002060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     4.2 </a:t>
            </a:r>
            <a:r>
              <a:rPr lang="en-US" sz="2400" spc="43" dirty="0" err="1">
                <a:solidFill>
                  <a:srgbClr val="002060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การถอดบทเรียนการดำเนินงาน</a:t>
            </a:r>
            <a:r>
              <a:rPr lang="en-US" sz="2400" spc="43" dirty="0">
                <a:solidFill>
                  <a:srgbClr val="002060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 “</a:t>
            </a:r>
            <a:r>
              <a:rPr lang="en-US" sz="2400" spc="43" dirty="0" err="1">
                <a:solidFill>
                  <a:srgbClr val="002060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การไกล่เกลี่ยข้อพิพาทก่อนฟ้อง</a:t>
            </a:r>
            <a:r>
              <a:rPr lang="en-US" sz="2400" spc="43" dirty="0">
                <a:solidFill>
                  <a:srgbClr val="002060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” </a:t>
            </a:r>
            <a:r>
              <a:rPr lang="en-US" sz="2400" spc="43" dirty="0" err="1">
                <a:solidFill>
                  <a:srgbClr val="002060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ของจังหวัดนครสวรรค์และจังหวัด</a:t>
            </a:r>
            <a:r>
              <a:rPr lang="th-TH" sz="2400" spc="43" dirty="0">
                <a:solidFill>
                  <a:srgbClr val="002060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นครศรีธรรมราช</a:t>
            </a:r>
            <a:r>
              <a:rPr lang="en-US" sz="2400" spc="43" dirty="0">
                <a:solidFill>
                  <a:srgbClr val="002060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 </a:t>
            </a:r>
            <a:br>
              <a:rPr lang="th-TH" sz="2400" spc="43" dirty="0">
                <a:solidFill>
                  <a:srgbClr val="002060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</a:br>
            <a:r>
              <a:rPr lang="th-TH" sz="2400" spc="43" dirty="0">
                <a:solidFill>
                  <a:srgbClr val="002060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          </a:t>
            </a:r>
            <a:r>
              <a:rPr lang="en-US" sz="2400" spc="43" dirty="0">
                <a:solidFill>
                  <a:srgbClr val="002060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(</a:t>
            </a:r>
            <a:r>
              <a:rPr lang="en-US" sz="2400" spc="43" dirty="0" err="1">
                <a:solidFill>
                  <a:srgbClr val="002060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กลุ่มนโยบายและยุทธศาสตร์</a:t>
            </a:r>
            <a:r>
              <a:rPr lang="en-US" sz="2400" spc="43" dirty="0">
                <a:solidFill>
                  <a:srgbClr val="002060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)</a:t>
            </a:r>
          </a:p>
          <a:p>
            <a:pPr>
              <a:lnSpc>
                <a:spcPct val="120000"/>
              </a:lnSpc>
            </a:pPr>
            <a:r>
              <a:rPr lang="en-US" sz="2400" spc="43" dirty="0">
                <a:solidFill>
                  <a:srgbClr val="002060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     4.3 ประเด็นเน้นย้ำข้อกฎหมายที่เกี่ยวข้องกับการดำเนินงานกองทุนพัฒนาบทบาทสตรี (</a:t>
            </a:r>
            <a:r>
              <a:rPr lang="en-US" sz="2400" spc="43" dirty="0" err="1">
                <a:solidFill>
                  <a:srgbClr val="002060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กลุ่มกฎหมาย</a:t>
            </a:r>
            <a:r>
              <a:rPr lang="en-US" sz="2400" spc="43" dirty="0">
                <a:solidFill>
                  <a:srgbClr val="002060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) </a:t>
            </a:r>
          </a:p>
          <a:p>
            <a:pPr>
              <a:lnSpc>
                <a:spcPct val="120000"/>
              </a:lnSpc>
            </a:pPr>
            <a:r>
              <a:rPr lang="en-US" sz="2400" spc="43" dirty="0">
                <a:solidFill>
                  <a:srgbClr val="002060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     </a:t>
            </a:r>
            <a:r>
              <a:rPr lang="th-TH" sz="2400" spc="129" dirty="0">
                <a:solidFill>
                  <a:srgbClr val="002060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4.4 แนวทางในการสรรหาและเลือกสรรพนักงานกองทุนพัฒนาบทบาทสตรี สังกัดสำนักงานเลขานุการคณะอนุกรรมการ</a:t>
            </a:r>
            <a:endParaRPr lang="en-US" sz="2400" spc="129" dirty="0">
              <a:solidFill>
                <a:srgbClr val="002060"/>
              </a:solidFill>
              <a:latin typeface="Chulabhorn Likit Text Light๙" panose="00000400000000000000" pitchFamily="2" charset="-34"/>
              <a:cs typeface="Chulabhorn Likit Text Light๙" panose="00000400000000000000" pitchFamily="2" charset="-34"/>
            </a:endParaRPr>
          </a:p>
          <a:p>
            <a:pPr>
              <a:lnSpc>
                <a:spcPct val="120000"/>
              </a:lnSpc>
            </a:pPr>
            <a:r>
              <a:rPr lang="en-US" sz="2400" spc="129" dirty="0">
                <a:solidFill>
                  <a:srgbClr val="002060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          </a:t>
            </a:r>
            <a:r>
              <a:rPr lang="th-TH" sz="2400" spc="129" dirty="0">
                <a:solidFill>
                  <a:srgbClr val="002060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บริหารกองทุนพัฒนาบทบาทสตรีระดับจังหวัด(กลุ่มอำนวยการ)</a:t>
            </a:r>
          </a:p>
          <a:p>
            <a:pPr>
              <a:lnSpc>
                <a:spcPct val="120000"/>
              </a:lnSpc>
            </a:pPr>
            <a:r>
              <a:rPr lang="th-TH" sz="2400" spc="129" dirty="0">
                <a:solidFill>
                  <a:srgbClr val="002060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     4.5 </a:t>
            </a:r>
            <a:r>
              <a:rPr lang="th-TH" sz="2400" spc="-50" dirty="0">
                <a:solidFill>
                  <a:srgbClr val="002060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ตัวชี้วัดและค่าเป้าหมายการประเมินผลการปฏิบัติราชการของตำแหน่ง พัฒนาการจังหวัด (กลุ่มนโยบายและยุทธศาสตร์)</a:t>
            </a:r>
          </a:p>
          <a:p>
            <a:pPr>
              <a:lnSpc>
                <a:spcPct val="120000"/>
              </a:lnSpc>
            </a:pPr>
            <a:endParaRPr lang="th-TH" sz="2400" spc="129" dirty="0">
              <a:solidFill>
                <a:srgbClr val="002060"/>
              </a:solidFill>
              <a:latin typeface="Chulabhorn Likit Text Light๙" panose="00000400000000000000" pitchFamily="2" charset="-34"/>
              <a:cs typeface="Chulabhorn Likit Text Light๙" panose="00000400000000000000" pitchFamily="2" charset="-34"/>
            </a:endParaRPr>
          </a:p>
        </p:txBody>
      </p:sp>
      <p:sp>
        <p:nvSpPr>
          <p:cNvPr id="32" name="TextBox 32"/>
          <p:cNvSpPr txBox="1"/>
          <p:nvPr/>
        </p:nvSpPr>
        <p:spPr>
          <a:xfrm>
            <a:off x="1777156" y="4950830"/>
            <a:ext cx="4277308" cy="3975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120"/>
              </a:lnSpc>
            </a:pPr>
            <a:r>
              <a:rPr lang="en-US" sz="2400" spc="52" dirty="0" err="1">
                <a:solidFill>
                  <a:srgbClr val="002060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ระเบียบวาระที่</a:t>
            </a:r>
            <a:r>
              <a:rPr lang="en-US" sz="2400" spc="52" dirty="0">
                <a:solidFill>
                  <a:srgbClr val="002060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 4 </a:t>
            </a:r>
            <a:r>
              <a:rPr lang="en-US" sz="2400" spc="52" dirty="0" err="1">
                <a:solidFill>
                  <a:srgbClr val="002060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เรื่องเพื่อทราบ</a:t>
            </a:r>
            <a:endParaRPr lang="en-US" sz="2400" spc="52" dirty="0">
              <a:solidFill>
                <a:srgbClr val="002060"/>
              </a:solidFill>
              <a:latin typeface="Chulabhorn Likit Text Light๙" panose="00000400000000000000" pitchFamily="2" charset="-34"/>
              <a:cs typeface="Chulabhorn Likit Text Light๙" panose="00000400000000000000" pitchFamily="2" charset="-34"/>
            </a:endParaRPr>
          </a:p>
        </p:txBody>
      </p:sp>
      <p:grpSp>
        <p:nvGrpSpPr>
          <p:cNvPr id="34" name="Group 34"/>
          <p:cNvGrpSpPr/>
          <p:nvPr/>
        </p:nvGrpSpPr>
        <p:grpSpPr>
          <a:xfrm>
            <a:off x="1028362" y="1924875"/>
            <a:ext cx="540000" cy="540000"/>
            <a:chOff x="0" y="0"/>
            <a:chExt cx="720000" cy="720000"/>
          </a:xfrm>
        </p:grpSpPr>
        <p:grpSp>
          <p:nvGrpSpPr>
            <p:cNvPr id="35" name="Group 35"/>
            <p:cNvGrpSpPr/>
            <p:nvPr/>
          </p:nvGrpSpPr>
          <p:grpSpPr>
            <a:xfrm>
              <a:off x="0" y="0"/>
              <a:ext cx="720000" cy="720000"/>
              <a:chOff x="0" y="0"/>
              <a:chExt cx="720000" cy="720000"/>
            </a:xfrm>
          </p:grpSpPr>
          <p:sp>
            <p:nvSpPr>
              <p:cNvPr id="36" name="Freeform 36"/>
              <p:cNvSpPr/>
              <p:nvPr/>
            </p:nvSpPr>
            <p:spPr>
              <a:xfrm>
                <a:off x="0" y="0"/>
                <a:ext cx="719963" cy="719963"/>
              </a:xfrm>
              <a:custGeom>
                <a:avLst/>
                <a:gdLst/>
                <a:ahLst/>
                <a:cxnLst/>
                <a:rect l="l" t="t" r="r" b="b"/>
                <a:pathLst>
                  <a:path w="719963" h="719963">
                    <a:moveTo>
                      <a:pt x="0" y="360045"/>
                    </a:moveTo>
                    <a:cubicBezTo>
                      <a:pt x="0" y="161163"/>
                      <a:pt x="161163" y="0"/>
                      <a:pt x="360045" y="0"/>
                    </a:cubicBezTo>
                    <a:cubicBezTo>
                      <a:pt x="558927" y="0"/>
                      <a:pt x="719963" y="161163"/>
                      <a:pt x="719963" y="360045"/>
                    </a:cubicBezTo>
                    <a:cubicBezTo>
                      <a:pt x="719963" y="558927"/>
                      <a:pt x="558800" y="719963"/>
                      <a:pt x="360045" y="719963"/>
                    </a:cubicBezTo>
                    <a:cubicBezTo>
                      <a:pt x="161290" y="719963"/>
                      <a:pt x="0" y="558800"/>
                      <a:pt x="0" y="360045"/>
                    </a:cubicBezTo>
                    <a:close/>
                  </a:path>
                </a:pathLst>
              </a:custGeom>
              <a:solidFill>
                <a:srgbClr val="FB8D90"/>
              </a:solidFill>
            </p:spPr>
          </p:sp>
        </p:grpSp>
        <p:sp>
          <p:nvSpPr>
            <p:cNvPr id="37" name="TextBox 37"/>
            <p:cNvSpPr txBox="1"/>
            <p:nvPr/>
          </p:nvSpPr>
          <p:spPr>
            <a:xfrm>
              <a:off x="66013" y="101140"/>
              <a:ext cx="587973" cy="47448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82"/>
                </a:lnSpc>
              </a:pPr>
              <a:r>
                <a:rPr lang="en-US" sz="2000" dirty="0">
                  <a:solidFill>
                    <a:srgbClr val="002060"/>
                  </a:solidFill>
                  <a:latin typeface="Chulabhorn Likit Text Light๙" panose="00000400000000000000" pitchFamily="2" charset="-34"/>
                  <a:cs typeface="Chulabhorn Likit Text Light๙" panose="00000400000000000000" pitchFamily="2" charset="-34"/>
                </a:rPr>
                <a:t>2</a:t>
              </a:r>
            </a:p>
          </p:txBody>
        </p:sp>
      </p:grpSp>
      <p:grpSp>
        <p:nvGrpSpPr>
          <p:cNvPr id="38" name="Group 38"/>
          <p:cNvGrpSpPr/>
          <p:nvPr/>
        </p:nvGrpSpPr>
        <p:grpSpPr>
          <a:xfrm>
            <a:off x="1032259" y="9023100"/>
            <a:ext cx="540000" cy="540000"/>
            <a:chOff x="0" y="0"/>
            <a:chExt cx="720000" cy="720000"/>
          </a:xfrm>
        </p:grpSpPr>
        <p:grpSp>
          <p:nvGrpSpPr>
            <p:cNvPr id="39" name="Group 39"/>
            <p:cNvGrpSpPr/>
            <p:nvPr/>
          </p:nvGrpSpPr>
          <p:grpSpPr>
            <a:xfrm>
              <a:off x="0" y="0"/>
              <a:ext cx="720000" cy="720000"/>
              <a:chOff x="0" y="0"/>
              <a:chExt cx="720000" cy="720000"/>
            </a:xfrm>
          </p:grpSpPr>
          <p:sp>
            <p:nvSpPr>
              <p:cNvPr id="40" name="Freeform 40"/>
              <p:cNvSpPr/>
              <p:nvPr/>
            </p:nvSpPr>
            <p:spPr>
              <a:xfrm>
                <a:off x="0" y="0"/>
                <a:ext cx="719963" cy="719963"/>
              </a:xfrm>
              <a:custGeom>
                <a:avLst/>
                <a:gdLst/>
                <a:ahLst/>
                <a:cxnLst/>
                <a:rect l="l" t="t" r="r" b="b"/>
                <a:pathLst>
                  <a:path w="719963" h="719963">
                    <a:moveTo>
                      <a:pt x="0" y="360045"/>
                    </a:moveTo>
                    <a:cubicBezTo>
                      <a:pt x="0" y="161163"/>
                      <a:pt x="161163" y="0"/>
                      <a:pt x="360045" y="0"/>
                    </a:cubicBezTo>
                    <a:cubicBezTo>
                      <a:pt x="558927" y="0"/>
                      <a:pt x="719963" y="161163"/>
                      <a:pt x="719963" y="360045"/>
                    </a:cubicBezTo>
                    <a:cubicBezTo>
                      <a:pt x="719963" y="558927"/>
                      <a:pt x="558800" y="719963"/>
                      <a:pt x="360045" y="719963"/>
                    </a:cubicBezTo>
                    <a:cubicBezTo>
                      <a:pt x="161290" y="719963"/>
                      <a:pt x="0" y="558800"/>
                      <a:pt x="0" y="360045"/>
                    </a:cubicBezTo>
                    <a:close/>
                  </a:path>
                </a:pathLst>
              </a:custGeom>
              <a:solidFill>
                <a:srgbClr val="FB8D90"/>
              </a:solidFill>
            </p:spPr>
          </p:sp>
        </p:grpSp>
        <p:sp>
          <p:nvSpPr>
            <p:cNvPr id="41" name="TextBox 41"/>
            <p:cNvSpPr txBox="1"/>
            <p:nvPr/>
          </p:nvSpPr>
          <p:spPr>
            <a:xfrm>
              <a:off x="66013" y="101140"/>
              <a:ext cx="587973" cy="47448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82"/>
                </a:lnSpc>
              </a:pPr>
              <a:r>
                <a:rPr lang="en-US" sz="2000" dirty="0">
                  <a:solidFill>
                    <a:srgbClr val="002060"/>
                  </a:solidFill>
                  <a:latin typeface="Chulabhorn Likit Text Light๙" panose="00000400000000000000" pitchFamily="2" charset="-34"/>
                  <a:cs typeface="Chulabhorn Likit Text Light๙" panose="00000400000000000000" pitchFamily="2" charset="-34"/>
                </a:rPr>
                <a:t>5</a:t>
              </a:r>
            </a:p>
          </p:txBody>
        </p:sp>
      </p:grpSp>
      <p:sp>
        <p:nvSpPr>
          <p:cNvPr id="42" name="TextBox 42"/>
          <p:cNvSpPr txBox="1"/>
          <p:nvPr/>
        </p:nvSpPr>
        <p:spPr>
          <a:xfrm>
            <a:off x="1806115" y="9096922"/>
            <a:ext cx="4277308" cy="3975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120"/>
              </a:lnSpc>
            </a:pPr>
            <a:r>
              <a:rPr lang="en-US" sz="2400" spc="52" dirty="0" err="1">
                <a:solidFill>
                  <a:srgbClr val="002060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ระเบียบวาระที่</a:t>
            </a:r>
            <a:r>
              <a:rPr lang="en-US" sz="2400" spc="52" dirty="0">
                <a:solidFill>
                  <a:srgbClr val="002060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 5 </a:t>
            </a:r>
            <a:r>
              <a:rPr lang="en-US" sz="2400" spc="52" dirty="0" err="1">
                <a:solidFill>
                  <a:srgbClr val="002060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เรื่องอื่น</a:t>
            </a:r>
            <a:r>
              <a:rPr lang="en-US" sz="2400" spc="52" dirty="0">
                <a:solidFill>
                  <a:srgbClr val="002060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 ๆ</a:t>
            </a:r>
          </a:p>
        </p:txBody>
      </p:sp>
      <p:grpSp>
        <p:nvGrpSpPr>
          <p:cNvPr id="43" name="กลุ่ม 42">
            <a:extLst>
              <a:ext uri="{FF2B5EF4-FFF2-40B4-BE49-F238E27FC236}">
                <a16:creationId xmlns:a16="http://schemas.microsoft.com/office/drawing/2014/main" id="{FE22CBF5-F68A-3582-A89C-0F80AFE0D868}"/>
              </a:ext>
            </a:extLst>
          </p:cNvPr>
          <p:cNvGrpSpPr/>
          <p:nvPr/>
        </p:nvGrpSpPr>
        <p:grpSpPr>
          <a:xfrm>
            <a:off x="-322135" y="5943268"/>
            <a:ext cx="20941658" cy="5143832"/>
            <a:chOff x="-322135" y="5943268"/>
            <a:chExt cx="20941658" cy="5143832"/>
          </a:xfrm>
        </p:grpSpPr>
        <p:sp>
          <p:nvSpPr>
            <p:cNvPr id="44" name="Freeform 2">
              <a:extLst>
                <a:ext uri="{FF2B5EF4-FFF2-40B4-BE49-F238E27FC236}">
                  <a16:creationId xmlns:a16="http://schemas.microsoft.com/office/drawing/2014/main" id="{656BB274-28C0-2D14-2171-7B2366A5783E}"/>
                </a:ext>
              </a:extLst>
            </p:cNvPr>
            <p:cNvSpPr/>
            <p:nvPr/>
          </p:nvSpPr>
          <p:spPr>
            <a:xfrm>
              <a:off x="-322135" y="9635249"/>
              <a:ext cx="19404854" cy="1451851"/>
            </a:xfrm>
            <a:custGeom>
              <a:avLst/>
              <a:gdLst/>
              <a:ahLst/>
              <a:cxnLst/>
              <a:rect l="l" t="t" r="r" b="b"/>
              <a:pathLst>
                <a:path w="19404854" h="9702427">
                  <a:moveTo>
                    <a:pt x="0" y="0"/>
                  </a:moveTo>
                  <a:lnTo>
                    <a:pt x="19404855" y="0"/>
                  </a:lnTo>
                  <a:lnTo>
                    <a:pt x="19404855" y="9702428"/>
                  </a:lnTo>
                  <a:lnTo>
                    <a:pt x="0" y="97024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rcRect/>
              <a:stretch>
                <a:fillRect b="-568280"/>
              </a:stretch>
            </a:blipFill>
          </p:spPr>
        </p:sp>
        <p:sp>
          <p:nvSpPr>
            <p:cNvPr id="45" name="Freeform 3">
              <a:extLst>
                <a:ext uri="{FF2B5EF4-FFF2-40B4-BE49-F238E27FC236}">
                  <a16:creationId xmlns:a16="http://schemas.microsoft.com/office/drawing/2014/main" id="{D28CD84D-E86D-DBE0-0896-CEAF1E2FF4BB}"/>
                </a:ext>
              </a:extLst>
            </p:cNvPr>
            <p:cNvSpPr/>
            <p:nvPr/>
          </p:nvSpPr>
          <p:spPr>
            <a:xfrm rot="10800000" flipH="1">
              <a:off x="-126913" y="6672817"/>
              <a:ext cx="4261510" cy="4172163"/>
            </a:xfrm>
            <a:custGeom>
              <a:avLst/>
              <a:gdLst/>
              <a:ahLst/>
              <a:cxnLst/>
              <a:rect l="l" t="t" r="r" b="b"/>
              <a:pathLst>
                <a:path w="4261510" h="4172163">
                  <a:moveTo>
                    <a:pt x="4261510" y="0"/>
                  </a:moveTo>
                  <a:lnTo>
                    <a:pt x="0" y="0"/>
                  </a:lnTo>
                  <a:lnTo>
                    <a:pt x="0" y="4172163"/>
                  </a:lnTo>
                  <a:lnTo>
                    <a:pt x="4261510" y="4172163"/>
                  </a:lnTo>
                  <a:lnTo>
                    <a:pt x="4261510" y="0"/>
                  </a:lnTo>
                  <a:close/>
                </a:path>
              </a:pathLst>
            </a:custGeom>
            <a:blipFill>
              <a:blip r:embed="rId4">
                <a:alphaModFix amt="37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6" name="Freeform 4">
              <a:extLst>
                <a:ext uri="{FF2B5EF4-FFF2-40B4-BE49-F238E27FC236}">
                  <a16:creationId xmlns:a16="http://schemas.microsoft.com/office/drawing/2014/main" id="{1823F169-89AE-0653-90B2-0268367B4941}"/>
                </a:ext>
              </a:extLst>
            </p:cNvPr>
            <p:cNvSpPr/>
            <p:nvPr/>
          </p:nvSpPr>
          <p:spPr>
            <a:xfrm rot="10800000">
              <a:off x="16716853" y="5943268"/>
              <a:ext cx="3902670" cy="4366592"/>
            </a:xfrm>
            <a:custGeom>
              <a:avLst/>
              <a:gdLst/>
              <a:ahLst/>
              <a:cxnLst/>
              <a:rect l="l" t="t" r="r" b="b"/>
              <a:pathLst>
                <a:path w="4261510" h="4172163">
                  <a:moveTo>
                    <a:pt x="0" y="0"/>
                  </a:moveTo>
                  <a:lnTo>
                    <a:pt x="4261510" y="0"/>
                  </a:lnTo>
                  <a:lnTo>
                    <a:pt x="4261510" y="4172163"/>
                  </a:lnTo>
                  <a:lnTo>
                    <a:pt x="0" y="41721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31999"/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7" name="Freeform 5">
              <a:extLst>
                <a:ext uri="{FF2B5EF4-FFF2-40B4-BE49-F238E27FC236}">
                  <a16:creationId xmlns:a16="http://schemas.microsoft.com/office/drawing/2014/main" id="{09CB7356-90ED-B976-E92D-3B0539F87284}"/>
                </a:ext>
              </a:extLst>
            </p:cNvPr>
            <p:cNvSpPr/>
            <p:nvPr/>
          </p:nvSpPr>
          <p:spPr>
            <a:xfrm>
              <a:off x="17183859" y="9649284"/>
              <a:ext cx="352548" cy="352548"/>
            </a:xfrm>
            <a:custGeom>
              <a:avLst/>
              <a:gdLst/>
              <a:ahLst/>
              <a:cxnLst/>
              <a:rect l="l" t="t" r="r" b="b"/>
              <a:pathLst>
                <a:path w="352548" h="352548">
                  <a:moveTo>
                    <a:pt x="0" y="0"/>
                  </a:moveTo>
                  <a:lnTo>
                    <a:pt x="352547" y="0"/>
                  </a:lnTo>
                  <a:lnTo>
                    <a:pt x="352547" y="352548"/>
                  </a:lnTo>
                  <a:lnTo>
                    <a:pt x="0" y="35254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47000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8" name="Freeform 6">
              <a:extLst>
                <a:ext uri="{FF2B5EF4-FFF2-40B4-BE49-F238E27FC236}">
                  <a16:creationId xmlns:a16="http://schemas.microsoft.com/office/drawing/2014/main" id="{10A3B232-5208-23CB-0964-E2D9A2885926}"/>
                </a:ext>
              </a:extLst>
            </p:cNvPr>
            <p:cNvSpPr/>
            <p:nvPr/>
          </p:nvSpPr>
          <p:spPr>
            <a:xfrm>
              <a:off x="16855283" y="9924104"/>
              <a:ext cx="270304" cy="270304"/>
            </a:xfrm>
            <a:custGeom>
              <a:avLst/>
              <a:gdLst/>
              <a:ahLst/>
              <a:cxnLst/>
              <a:rect l="l" t="t" r="r" b="b"/>
              <a:pathLst>
                <a:path w="270304" h="270304">
                  <a:moveTo>
                    <a:pt x="0" y="0"/>
                  </a:moveTo>
                  <a:lnTo>
                    <a:pt x="270304" y="0"/>
                  </a:lnTo>
                  <a:lnTo>
                    <a:pt x="270304" y="270304"/>
                  </a:lnTo>
                  <a:lnTo>
                    <a:pt x="0" y="2703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55000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9" name="Freeform 7">
              <a:extLst>
                <a:ext uri="{FF2B5EF4-FFF2-40B4-BE49-F238E27FC236}">
                  <a16:creationId xmlns:a16="http://schemas.microsoft.com/office/drawing/2014/main" id="{D7FB5C77-98D9-5C6B-6613-710EAA9C930F}"/>
                </a:ext>
              </a:extLst>
            </p:cNvPr>
            <p:cNvSpPr/>
            <p:nvPr/>
          </p:nvSpPr>
          <p:spPr>
            <a:xfrm>
              <a:off x="0" y="9641564"/>
              <a:ext cx="625082" cy="625082"/>
            </a:xfrm>
            <a:custGeom>
              <a:avLst/>
              <a:gdLst/>
              <a:ahLst/>
              <a:cxnLst/>
              <a:rect l="l" t="t" r="r" b="b"/>
              <a:pathLst>
                <a:path w="625082" h="625082">
                  <a:moveTo>
                    <a:pt x="0" y="0"/>
                  </a:moveTo>
                  <a:lnTo>
                    <a:pt x="625082" y="0"/>
                  </a:lnTo>
                  <a:lnTo>
                    <a:pt x="625082" y="625082"/>
                  </a:lnTo>
                  <a:lnTo>
                    <a:pt x="0" y="62508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0" name="Freeform 8">
              <a:extLst>
                <a:ext uri="{FF2B5EF4-FFF2-40B4-BE49-F238E27FC236}">
                  <a16:creationId xmlns:a16="http://schemas.microsoft.com/office/drawing/2014/main" id="{CB2793E1-9033-CEA1-77CE-E73C8E30844C}"/>
                </a:ext>
              </a:extLst>
            </p:cNvPr>
            <p:cNvSpPr/>
            <p:nvPr/>
          </p:nvSpPr>
          <p:spPr>
            <a:xfrm>
              <a:off x="660458" y="9631111"/>
              <a:ext cx="294691" cy="294691"/>
            </a:xfrm>
            <a:custGeom>
              <a:avLst/>
              <a:gdLst/>
              <a:ahLst/>
              <a:cxnLst/>
              <a:rect l="l" t="t" r="r" b="b"/>
              <a:pathLst>
                <a:path w="294691" h="294691">
                  <a:moveTo>
                    <a:pt x="0" y="0"/>
                  </a:moveTo>
                  <a:lnTo>
                    <a:pt x="294691" y="0"/>
                  </a:lnTo>
                  <a:lnTo>
                    <a:pt x="294691" y="294691"/>
                  </a:lnTo>
                  <a:lnTo>
                    <a:pt x="0" y="2946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1" name="Freeform 9">
              <a:extLst>
                <a:ext uri="{FF2B5EF4-FFF2-40B4-BE49-F238E27FC236}">
                  <a16:creationId xmlns:a16="http://schemas.microsoft.com/office/drawing/2014/main" id="{A5EA6F57-9EE4-4C48-DCCB-3F374E5726E3}"/>
                </a:ext>
              </a:extLst>
            </p:cNvPr>
            <p:cNvSpPr/>
            <p:nvPr/>
          </p:nvSpPr>
          <p:spPr>
            <a:xfrm rot="834738">
              <a:off x="4269232" y="9833364"/>
              <a:ext cx="298411" cy="298411"/>
            </a:xfrm>
            <a:custGeom>
              <a:avLst/>
              <a:gdLst/>
              <a:ahLst/>
              <a:cxnLst/>
              <a:rect l="l" t="t" r="r" b="b"/>
              <a:pathLst>
                <a:path w="298411" h="298411">
                  <a:moveTo>
                    <a:pt x="0" y="0"/>
                  </a:moveTo>
                  <a:lnTo>
                    <a:pt x="298410" y="0"/>
                  </a:lnTo>
                  <a:lnTo>
                    <a:pt x="298410" y="298410"/>
                  </a:lnTo>
                  <a:lnTo>
                    <a:pt x="0" y="2984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56000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2" name="TextBox 10">
              <a:extLst>
                <a:ext uri="{FF2B5EF4-FFF2-40B4-BE49-F238E27FC236}">
                  <a16:creationId xmlns:a16="http://schemas.microsoft.com/office/drawing/2014/main" id="{2DA83ECD-BC07-9267-C9B6-560C9566D7FD}"/>
                </a:ext>
              </a:extLst>
            </p:cNvPr>
            <p:cNvSpPr txBox="1"/>
            <p:nvPr/>
          </p:nvSpPr>
          <p:spPr>
            <a:xfrm>
              <a:off x="5418052" y="9897227"/>
              <a:ext cx="13784348" cy="4289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679"/>
                </a:lnSpc>
              </a:pPr>
              <a:r>
                <a:rPr lang="en-US" sz="1600" dirty="0" err="1">
                  <a:solidFill>
                    <a:srgbClr val="EA9F1B"/>
                  </a:solidFill>
                  <a:latin typeface="Chulabhorn Likit Text Light" panose="00000400000000000000" pitchFamily="2" charset="-34"/>
                  <a:cs typeface="Chulabhorn Likit Text Light" panose="00000400000000000000" pitchFamily="2" charset="-34"/>
                </a:rPr>
                <a:t>เศรษฐกิจฐานรากมั่นคง</a:t>
              </a:r>
              <a:r>
                <a:rPr lang="en-US" sz="1600" dirty="0">
                  <a:solidFill>
                    <a:srgbClr val="EA9F1B"/>
                  </a:solidFill>
                  <a:latin typeface="Chulabhorn Likit Text Light" panose="00000400000000000000" pitchFamily="2" charset="-34"/>
                  <a:cs typeface="Chulabhorn Likit Text Light" panose="00000400000000000000" pitchFamily="2" charset="-34"/>
                </a:rPr>
                <a:t> </a:t>
              </a:r>
              <a:r>
                <a:rPr lang="en-US" sz="1600" dirty="0" err="1">
                  <a:solidFill>
                    <a:srgbClr val="EA9F1B"/>
                  </a:solidFill>
                  <a:latin typeface="Chulabhorn Likit Text Light" panose="00000400000000000000" pitchFamily="2" charset="-34"/>
                  <a:cs typeface="Chulabhorn Likit Text Light" panose="00000400000000000000" pitchFamily="2" charset="-34"/>
                </a:rPr>
                <a:t>ชุมชนเข้มแข็งอย่างยั่งยืน</a:t>
              </a:r>
              <a:r>
                <a:rPr lang="en-US" sz="1600" dirty="0">
                  <a:solidFill>
                    <a:srgbClr val="EA9F1B"/>
                  </a:solidFill>
                  <a:latin typeface="Chulabhorn Likit Text Light" panose="00000400000000000000" pitchFamily="2" charset="-34"/>
                  <a:cs typeface="Chulabhorn Likit Text Light" panose="00000400000000000000" pitchFamily="2" charset="-34"/>
                </a:rPr>
                <a:t> </a:t>
              </a:r>
              <a:r>
                <a:rPr lang="en-US" sz="1600" dirty="0" err="1">
                  <a:solidFill>
                    <a:srgbClr val="EA9F1B"/>
                  </a:solidFill>
                  <a:latin typeface="Chulabhorn Likit Text Light" panose="00000400000000000000" pitchFamily="2" charset="-34"/>
                  <a:cs typeface="Chulabhorn Likit Text Light" panose="00000400000000000000" pitchFamily="2" charset="-34"/>
                </a:rPr>
                <a:t>ด้วยหลักปรัชญาของเศรษฐกิจพอเพียง</a:t>
              </a:r>
              <a:r>
                <a:rPr lang="en-US" sz="1600" dirty="0">
                  <a:solidFill>
                    <a:srgbClr val="EA9F1B"/>
                  </a:solidFill>
                  <a:latin typeface="Chulabhorn Likit Text Light" panose="00000400000000000000" pitchFamily="2" charset="-34"/>
                  <a:cs typeface="Chulabhorn Likit Text Light" panose="00000400000000000000" pitchFamily="2" charset="-34"/>
                </a:rPr>
                <a:t> </a:t>
              </a:r>
            </a:p>
            <a:p>
              <a:pPr>
                <a:lnSpc>
                  <a:spcPts val="1679"/>
                </a:lnSpc>
              </a:pPr>
              <a:endParaRPr lang="en-US" sz="1400" spc="253" dirty="0">
                <a:solidFill>
                  <a:srgbClr val="EA9F1B"/>
                </a:solidFill>
                <a:cs typeface="Opun Mai Bold"/>
              </a:endParaRPr>
            </a:p>
          </p:txBody>
        </p:sp>
        <p:sp>
          <p:nvSpPr>
            <p:cNvPr id="53" name="Freeform 12">
              <a:extLst>
                <a:ext uri="{FF2B5EF4-FFF2-40B4-BE49-F238E27FC236}">
                  <a16:creationId xmlns:a16="http://schemas.microsoft.com/office/drawing/2014/main" id="{957B41E8-1B90-78F9-F1B4-AC5A8043CCBF}"/>
                </a:ext>
              </a:extLst>
            </p:cNvPr>
            <p:cNvSpPr/>
            <p:nvPr/>
          </p:nvSpPr>
          <p:spPr>
            <a:xfrm rot="2055878">
              <a:off x="9189152" y="9608252"/>
              <a:ext cx="231865" cy="231865"/>
            </a:xfrm>
            <a:custGeom>
              <a:avLst/>
              <a:gdLst/>
              <a:ahLst/>
              <a:cxnLst/>
              <a:rect l="l" t="t" r="r" b="b"/>
              <a:pathLst>
                <a:path w="231865" h="231865">
                  <a:moveTo>
                    <a:pt x="0" y="0"/>
                  </a:moveTo>
                  <a:lnTo>
                    <a:pt x="231865" y="0"/>
                  </a:lnTo>
                  <a:lnTo>
                    <a:pt x="231865" y="231865"/>
                  </a:lnTo>
                  <a:lnTo>
                    <a:pt x="0" y="2318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56000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4" name="Freeform 13">
              <a:extLst>
                <a:ext uri="{FF2B5EF4-FFF2-40B4-BE49-F238E27FC236}">
                  <a16:creationId xmlns:a16="http://schemas.microsoft.com/office/drawing/2014/main" id="{C6FE81F8-ECA5-2D54-42B9-A999C96793A0}"/>
                </a:ext>
              </a:extLst>
            </p:cNvPr>
            <p:cNvSpPr/>
            <p:nvPr/>
          </p:nvSpPr>
          <p:spPr>
            <a:xfrm rot="18447662">
              <a:off x="13217140" y="9859751"/>
              <a:ext cx="290824" cy="290824"/>
            </a:xfrm>
            <a:custGeom>
              <a:avLst/>
              <a:gdLst/>
              <a:ahLst/>
              <a:cxnLst/>
              <a:rect l="l" t="t" r="r" b="b"/>
              <a:pathLst>
                <a:path w="290824" h="290824">
                  <a:moveTo>
                    <a:pt x="0" y="0"/>
                  </a:moveTo>
                  <a:lnTo>
                    <a:pt x="290824" y="0"/>
                  </a:lnTo>
                  <a:lnTo>
                    <a:pt x="290824" y="290824"/>
                  </a:lnTo>
                  <a:lnTo>
                    <a:pt x="0" y="290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56000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5" name="Freeform 14">
              <a:extLst>
                <a:ext uri="{FF2B5EF4-FFF2-40B4-BE49-F238E27FC236}">
                  <a16:creationId xmlns:a16="http://schemas.microsoft.com/office/drawing/2014/main" id="{3015C798-8DEC-D16C-8624-FDCB8C76CE83}"/>
                </a:ext>
              </a:extLst>
            </p:cNvPr>
            <p:cNvSpPr/>
            <p:nvPr/>
          </p:nvSpPr>
          <p:spPr>
            <a:xfrm>
              <a:off x="16577689" y="9762124"/>
              <a:ext cx="220444" cy="220444"/>
            </a:xfrm>
            <a:custGeom>
              <a:avLst/>
              <a:gdLst/>
              <a:ahLst/>
              <a:cxnLst/>
              <a:rect l="l" t="t" r="r" b="b"/>
              <a:pathLst>
                <a:path w="220444" h="220444">
                  <a:moveTo>
                    <a:pt x="0" y="0"/>
                  </a:moveTo>
                  <a:lnTo>
                    <a:pt x="220444" y="0"/>
                  </a:lnTo>
                  <a:lnTo>
                    <a:pt x="220444" y="220445"/>
                  </a:lnTo>
                  <a:lnTo>
                    <a:pt x="0" y="2204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65000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6" name="Freeform 15">
              <a:extLst>
                <a:ext uri="{FF2B5EF4-FFF2-40B4-BE49-F238E27FC236}">
                  <a16:creationId xmlns:a16="http://schemas.microsoft.com/office/drawing/2014/main" id="{C73BBCEB-C85C-95D3-C9D3-CB98C529D7E1}"/>
                </a:ext>
              </a:extLst>
            </p:cNvPr>
            <p:cNvSpPr/>
            <p:nvPr/>
          </p:nvSpPr>
          <p:spPr>
            <a:xfrm>
              <a:off x="836293" y="9842337"/>
              <a:ext cx="384815" cy="384815"/>
            </a:xfrm>
            <a:custGeom>
              <a:avLst/>
              <a:gdLst/>
              <a:ahLst/>
              <a:cxnLst/>
              <a:rect l="l" t="t" r="r" b="b"/>
              <a:pathLst>
                <a:path w="384815" h="384815">
                  <a:moveTo>
                    <a:pt x="0" y="0"/>
                  </a:moveTo>
                  <a:lnTo>
                    <a:pt x="384814" y="0"/>
                  </a:lnTo>
                  <a:lnTo>
                    <a:pt x="384814" y="384814"/>
                  </a:lnTo>
                  <a:lnTo>
                    <a:pt x="0" y="3848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7" name="Freeform 16">
              <a:extLst>
                <a:ext uri="{FF2B5EF4-FFF2-40B4-BE49-F238E27FC236}">
                  <a16:creationId xmlns:a16="http://schemas.microsoft.com/office/drawing/2014/main" id="{811414FE-CFFC-C073-F130-D6AE748A22E6}"/>
                </a:ext>
              </a:extLst>
            </p:cNvPr>
            <p:cNvSpPr/>
            <p:nvPr/>
          </p:nvSpPr>
          <p:spPr>
            <a:xfrm>
              <a:off x="1292338" y="9656538"/>
              <a:ext cx="225180" cy="225180"/>
            </a:xfrm>
            <a:custGeom>
              <a:avLst/>
              <a:gdLst/>
              <a:ahLst/>
              <a:cxnLst/>
              <a:rect l="l" t="t" r="r" b="b"/>
              <a:pathLst>
                <a:path w="225180" h="225180">
                  <a:moveTo>
                    <a:pt x="0" y="0"/>
                  </a:moveTo>
                  <a:lnTo>
                    <a:pt x="225180" y="0"/>
                  </a:lnTo>
                  <a:lnTo>
                    <a:pt x="225180" y="225180"/>
                  </a:lnTo>
                  <a:lnTo>
                    <a:pt x="0" y="2251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8" name="Freeform 13">
              <a:extLst>
                <a:ext uri="{FF2B5EF4-FFF2-40B4-BE49-F238E27FC236}">
                  <a16:creationId xmlns:a16="http://schemas.microsoft.com/office/drawing/2014/main" id="{35B70708-718D-F581-02E8-C1AF2A1511DB}"/>
                </a:ext>
              </a:extLst>
            </p:cNvPr>
            <p:cNvSpPr/>
            <p:nvPr/>
          </p:nvSpPr>
          <p:spPr>
            <a:xfrm rot="18447662">
              <a:off x="14453176" y="10443033"/>
              <a:ext cx="268702" cy="262072"/>
            </a:xfrm>
            <a:custGeom>
              <a:avLst/>
              <a:gdLst/>
              <a:ahLst/>
              <a:cxnLst/>
              <a:rect l="l" t="t" r="r" b="b"/>
              <a:pathLst>
                <a:path w="290824" h="290824">
                  <a:moveTo>
                    <a:pt x="0" y="0"/>
                  </a:moveTo>
                  <a:lnTo>
                    <a:pt x="290824" y="0"/>
                  </a:lnTo>
                  <a:lnTo>
                    <a:pt x="290824" y="290824"/>
                  </a:lnTo>
                  <a:lnTo>
                    <a:pt x="0" y="290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56000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9" name="Freeform 13">
              <a:extLst>
                <a:ext uri="{FF2B5EF4-FFF2-40B4-BE49-F238E27FC236}">
                  <a16:creationId xmlns:a16="http://schemas.microsoft.com/office/drawing/2014/main" id="{601EC96D-23DD-A890-2392-3C7652DA1C32}"/>
                </a:ext>
              </a:extLst>
            </p:cNvPr>
            <p:cNvSpPr/>
            <p:nvPr/>
          </p:nvSpPr>
          <p:spPr>
            <a:xfrm rot="18447662">
              <a:off x="15430156" y="9952535"/>
              <a:ext cx="268702" cy="262072"/>
            </a:xfrm>
            <a:custGeom>
              <a:avLst/>
              <a:gdLst/>
              <a:ahLst/>
              <a:cxnLst/>
              <a:rect l="l" t="t" r="r" b="b"/>
              <a:pathLst>
                <a:path w="290824" h="290824">
                  <a:moveTo>
                    <a:pt x="0" y="0"/>
                  </a:moveTo>
                  <a:lnTo>
                    <a:pt x="290824" y="0"/>
                  </a:lnTo>
                  <a:lnTo>
                    <a:pt x="290824" y="290824"/>
                  </a:lnTo>
                  <a:lnTo>
                    <a:pt x="0" y="290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56000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60" name="Group 8">
            <a:extLst>
              <a:ext uri="{FF2B5EF4-FFF2-40B4-BE49-F238E27FC236}">
                <a16:creationId xmlns:a16="http://schemas.microsoft.com/office/drawing/2014/main" id="{4AF50120-860F-3D4C-5219-07623C48C0E0}"/>
              </a:ext>
            </a:extLst>
          </p:cNvPr>
          <p:cNvGrpSpPr/>
          <p:nvPr/>
        </p:nvGrpSpPr>
        <p:grpSpPr>
          <a:xfrm>
            <a:off x="223352" y="0"/>
            <a:ext cx="5399517" cy="1254770"/>
            <a:chOff x="0" y="0"/>
            <a:chExt cx="7199356" cy="1673027"/>
          </a:xfrm>
        </p:grpSpPr>
        <p:sp>
          <p:nvSpPr>
            <p:cNvPr id="61" name="Freeform 9">
              <a:extLst>
                <a:ext uri="{FF2B5EF4-FFF2-40B4-BE49-F238E27FC236}">
                  <a16:creationId xmlns:a16="http://schemas.microsoft.com/office/drawing/2014/main" id="{0FA6F4F9-9E08-F790-8AB3-2F26CD3EB30D}"/>
                </a:ext>
              </a:extLst>
            </p:cNvPr>
            <p:cNvSpPr/>
            <p:nvPr/>
          </p:nvSpPr>
          <p:spPr>
            <a:xfrm>
              <a:off x="0" y="345364"/>
              <a:ext cx="982299" cy="982299"/>
            </a:xfrm>
            <a:custGeom>
              <a:avLst/>
              <a:gdLst/>
              <a:ahLst/>
              <a:cxnLst/>
              <a:rect l="l" t="t" r="r" b="b"/>
              <a:pathLst>
                <a:path w="982299" h="982299">
                  <a:moveTo>
                    <a:pt x="0" y="0"/>
                  </a:moveTo>
                  <a:lnTo>
                    <a:pt x="982299" y="0"/>
                  </a:lnTo>
                  <a:lnTo>
                    <a:pt x="982299" y="982299"/>
                  </a:lnTo>
                  <a:lnTo>
                    <a:pt x="0" y="9822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</p:sp>
        <p:sp>
          <p:nvSpPr>
            <p:cNvPr id="62" name="Freeform 10">
              <a:extLst>
                <a:ext uri="{FF2B5EF4-FFF2-40B4-BE49-F238E27FC236}">
                  <a16:creationId xmlns:a16="http://schemas.microsoft.com/office/drawing/2014/main" id="{17809322-A13F-1FF9-EA7D-22A05F9A96D9}"/>
                </a:ext>
              </a:extLst>
            </p:cNvPr>
            <p:cNvSpPr/>
            <p:nvPr/>
          </p:nvSpPr>
          <p:spPr>
            <a:xfrm>
              <a:off x="1160488" y="345364"/>
              <a:ext cx="982299" cy="982299"/>
            </a:xfrm>
            <a:custGeom>
              <a:avLst/>
              <a:gdLst/>
              <a:ahLst/>
              <a:cxnLst/>
              <a:rect l="l" t="t" r="r" b="b"/>
              <a:pathLst>
                <a:path w="982299" h="982299">
                  <a:moveTo>
                    <a:pt x="0" y="0"/>
                  </a:moveTo>
                  <a:lnTo>
                    <a:pt x="982298" y="0"/>
                  </a:lnTo>
                  <a:lnTo>
                    <a:pt x="982298" y="982299"/>
                  </a:lnTo>
                  <a:lnTo>
                    <a:pt x="0" y="9822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</p:sp>
        <p:sp>
          <p:nvSpPr>
            <p:cNvPr id="63" name="Freeform 11">
              <a:extLst>
                <a:ext uri="{FF2B5EF4-FFF2-40B4-BE49-F238E27FC236}">
                  <a16:creationId xmlns:a16="http://schemas.microsoft.com/office/drawing/2014/main" id="{CB2C4F9A-C869-E758-AC57-6BEA219C978A}"/>
                </a:ext>
              </a:extLst>
            </p:cNvPr>
            <p:cNvSpPr/>
            <p:nvPr/>
          </p:nvSpPr>
          <p:spPr>
            <a:xfrm>
              <a:off x="3373560" y="345364"/>
              <a:ext cx="982299" cy="982299"/>
            </a:xfrm>
            <a:custGeom>
              <a:avLst/>
              <a:gdLst/>
              <a:ahLst/>
              <a:cxnLst/>
              <a:rect l="l" t="t" r="r" b="b"/>
              <a:pathLst>
                <a:path w="982299" h="982299">
                  <a:moveTo>
                    <a:pt x="0" y="0"/>
                  </a:moveTo>
                  <a:lnTo>
                    <a:pt x="982298" y="0"/>
                  </a:lnTo>
                  <a:lnTo>
                    <a:pt x="982298" y="982299"/>
                  </a:lnTo>
                  <a:lnTo>
                    <a:pt x="0" y="9822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</p:sp>
        <p:sp>
          <p:nvSpPr>
            <p:cNvPr id="64" name="Freeform 12">
              <a:extLst>
                <a:ext uri="{FF2B5EF4-FFF2-40B4-BE49-F238E27FC236}">
                  <a16:creationId xmlns:a16="http://schemas.microsoft.com/office/drawing/2014/main" id="{91589A05-2461-65E4-D863-92D3CE971C8E}"/>
                </a:ext>
              </a:extLst>
            </p:cNvPr>
            <p:cNvSpPr/>
            <p:nvPr/>
          </p:nvSpPr>
          <p:spPr>
            <a:xfrm>
              <a:off x="2324694" y="345364"/>
              <a:ext cx="866959" cy="982299"/>
            </a:xfrm>
            <a:custGeom>
              <a:avLst/>
              <a:gdLst/>
              <a:ahLst/>
              <a:cxnLst/>
              <a:rect l="l" t="t" r="r" b="b"/>
              <a:pathLst>
                <a:path w="866959" h="982299">
                  <a:moveTo>
                    <a:pt x="0" y="0"/>
                  </a:moveTo>
                  <a:lnTo>
                    <a:pt x="866959" y="0"/>
                  </a:lnTo>
                  <a:lnTo>
                    <a:pt x="866959" y="982299"/>
                  </a:lnTo>
                  <a:lnTo>
                    <a:pt x="0" y="9822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 l="-24839" r="-27501"/>
              </a:stretch>
            </a:blipFill>
          </p:spPr>
        </p:sp>
        <p:sp>
          <p:nvSpPr>
            <p:cNvPr id="65" name="Freeform 13">
              <a:extLst>
                <a:ext uri="{FF2B5EF4-FFF2-40B4-BE49-F238E27FC236}">
                  <a16:creationId xmlns:a16="http://schemas.microsoft.com/office/drawing/2014/main" id="{8B83655B-251F-7E83-844F-8AB25E591AE3}"/>
                </a:ext>
              </a:extLst>
            </p:cNvPr>
            <p:cNvSpPr/>
            <p:nvPr/>
          </p:nvSpPr>
          <p:spPr>
            <a:xfrm>
              <a:off x="4537766" y="0"/>
              <a:ext cx="2661590" cy="1673027"/>
            </a:xfrm>
            <a:custGeom>
              <a:avLst/>
              <a:gdLst/>
              <a:ahLst/>
              <a:cxnLst/>
              <a:rect l="l" t="t" r="r" b="b"/>
              <a:pathLst>
                <a:path w="2661590" h="1673027">
                  <a:moveTo>
                    <a:pt x="0" y="0"/>
                  </a:moveTo>
                  <a:lnTo>
                    <a:pt x="2661590" y="0"/>
                  </a:lnTo>
                  <a:lnTo>
                    <a:pt x="2661590" y="1673027"/>
                  </a:lnTo>
                  <a:lnTo>
                    <a:pt x="0" y="16730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 l="-5873" r="-5873"/>
              </a:stretch>
            </a:blipFill>
          </p:spPr>
        </p:sp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70532762"/>
              </p:ext>
            </p:extLst>
          </p:nvPr>
        </p:nvGraphicFramePr>
        <p:xfrm>
          <a:off x="135859" y="2271406"/>
          <a:ext cx="17928789" cy="6976523"/>
        </p:xfrm>
        <a:graphic>
          <a:graphicData uri="http://schemas.openxmlformats.org/drawingml/2006/table">
            <a:tbl>
              <a:tblPr/>
              <a:tblGrid>
                <a:gridCol w="8871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9499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23092">
                  <a:extLst>
                    <a:ext uri="{9D8B030D-6E8A-4147-A177-3AD203B41FA5}">
                      <a16:colId xmlns:a16="http://schemas.microsoft.com/office/drawing/2014/main" val="1974001874"/>
                    </a:ext>
                  </a:extLst>
                </a:gridCol>
                <a:gridCol w="164673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6993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3729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57905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66928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308706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594119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132436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1214382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779627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744149">
                <a:tc rowSpan="2">
                  <a:txBody>
                    <a:bodyPr/>
                    <a:lstStyle/>
                    <a:p>
                      <a:pPr algn="ctr">
                        <a:lnSpc>
                          <a:spcPts val="2399"/>
                        </a:lnSpc>
                        <a:defRPr/>
                      </a:pPr>
                      <a:r>
                        <a:rPr lang="en-US" sz="2000" dirty="0" err="1">
                          <a:solidFill>
                            <a:srgbClr val="FFFFFF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ลำดับ</a:t>
                      </a:r>
                      <a:endParaRPr lang="en-US" sz="2000" dirty="0">
                        <a:latin typeface="Chulabhorn Likit Text Light๙" panose="00000400000000000000" pitchFamily="2" charset="-34"/>
                        <a:cs typeface="Chulabhorn Likit Text Light๙" panose="00000400000000000000" pitchFamily="2" charset="-34"/>
                      </a:endParaRP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65486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ts val="2399"/>
                        </a:lnSpc>
                        <a:defRPr/>
                      </a:pPr>
                      <a:r>
                        <a:rPr lang="en-US" sz="2000" dirty="0" err="1">
                          <a:solidFill>
                            <a:srgbClr val="FFFFFF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จังหวัด</a:t>
                      </a:r>
                      <a:endParaRPr lang="en-US" sz="2000" dirty="0">
                        <a:latin typeface="Chulabhorn Likit Text Light๙" panose="00000400000000000000" pitchFamily="2" charset="-34"/>
                        <a:cs typeface="Chulabhorn Likit Text Light๙" panose="00000400000000000000" pitchFamily="2" charset="-34"/>
                      </a:endParaRP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65486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23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000" dirty="0">
                          <a:solidFill>
                            <a:srgbClr val="FFFFFF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เงินที่อนุมัติ</a:t>
                      </a:r>
                      <a:endParaRPr lang="en-US" sz="2000" dirty="0">
                        <a:latin typeface="Chulabhorn Likit Text Light๙" panose="00000400000000000000" pitchFamily="2" charset="-34"/>
                        <a:cs typeface="Chulabhorn Likit Text Light๙" panose="00000400000000000000" pitchFamily="2" charset="-34"/>
                      </a:endParaRP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365486"/>
                    </a:solidFill>
                  </a:tcPr>
                </a:tc>
                <a:tc gridSpan="7">
                  <a:txBody>
                    <a:bodyPr/>
                    <a:lstStyle/>
                    <a:p>
                      <a:pPr algn="ctr">
                        <a:lnSpc>
                          <a:spcPts val="2399"/>
                        </a:lnSpc>
                        <a:defRPr/>
                      </a:pPr>
                      <a:r>
                        <a:rPr lang="en-US" sz="2000" dirty="0">
                          <a:solidFill>
                            <a:srgbClr val="FFFFFF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FFFFFF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รวมทั้งหมด</a:t>
                      </a:r>
                      <a:r>
                        <a:rPr lang="en-US" sz="2000" dirty="0">
                          <a:solidFill>
                            <a:srgbClr val="FFFFFF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 2556 – 2566 (</a:t>
                      </a:r>
                      <a:r>
                        <a:rPr lang="en-US" sz="2000" dirty="0" err="1">
                          <a:solidFill>
                            <a:srgbClr val="FFFFFF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ข้อมูล</a:t>
                      </a:r>
                      <a:r>
                        <a:rPr lang="en-US" sz="2000" dirty="0">
                          <a:solidFill>
                            <a:srgbClr val="FFFFFF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 ณ </a:t>
                      </a:r>
                      <a:r>
                        <a:rPr lang="en-US" sz="2000" dirty="0" err="1">
                          <a:solidFill>
                            <a:srgbClr val="FFFFFF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วันที่</a:t>
                      </a:r>
                      <a:r>
                        <a:rPr lang="en-US" sz="2000" dirty="0">
                          <a:solidFill>
                            <a:srgbClr val="FFFFFF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 1</a:t>
                      </a:r>
                      <a:r>
                        <a:rPr lang="th-TH" sz="2000" dirty="0">
                          <a:solidFill>
                            <a:srgbClr val="FFFFFF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7</a:t>
                      </a:r>
                      <a:r>
                        <a:rPr lang="en-US" sz="2000" dirty="0">
                          <a:solidFill>
                            <a:srgbClr val="FFFFFF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 </a:t>
                      </a:r>
                      <a:r>
                        <a:rPr lang="th-TH" sz="2000" dirty="0">
                          <a:solidFill>
                            <a:srgbClr val="FFFFFF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เมษายน</a:t>
                      </a:r>
                      <a:r>
                        <a:rPr lang="en-US" sz="2000" dirty="0">
                          <a:solidFill>
                            <a:srgbClr val="FFFFFF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 2567) </a:t>
                      </a:r>
                      <a:endParaRPr lang="en-US" sz="2000" dirty="0">
                        <a:latin typeface="Chulabhorn Likit Text Light๙" panose="00000400000000000000" pitchFamily="2" charset="-34"/>
                        <a:cs typeface="Chulabhorn Likit Text Light๙" panose="00000400000000000000" pitchFamily="2" charset="-34"/>
                      </a:endParaRP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65486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2399"/>
                        </a:lnSpc>
                        <a:defRPr/>
                      </a:pPr>
                      <a:r>
                        <a:rPr lang="en-US" sz="1499">
                          <a:solidFill>
                            <a:srgbClr val="FFFFFF"/>
                          </a:solidFill>
                          <a:latin typeface="Chulabhorn Likit Text 2"/>
                          <a:cs typeface="Chulabhorn Likit Text 2"/>
                        </a:rPr>
                        <a:t> รวมทั้งหมด 2556 – 2566 (ข้อมูล ณ วันที่ 18 มีนาคม 2567) </a:t>
                      </a:r>
                      <a:endParaRPr lang="en-US" sz="1100"/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65486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2399"/>
                        </a:lnSpc>
                        <a:defRPr/>
                      </a:pPr>
                      <a:r>
                        <a:rPr lang="en-US" sz="1499">
                          <a:solidFill>
                            <a:srgbClr val="FFFFFF"/>
                          </a:solidFill>
                          <a:latin typeface="Chulabhorn Likit Text 2"/>
                          <a:cs typeface="Chulabhorn Likit Text 2"/>
                        </a:rPr>
                        <a:t> รวมทั้งหมด 2556 – 2566 (ข้อมูล ณ วันที่ 18 มีนาคม 2567) </a:t>
                      </a:r>
                      <a:endParaRPr lang="en-US" sz="1100"/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65486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2399"/>
                        </a:lnSpc>
                        <a:defRPr/>
                      </a:pPr>
                      <a:r>
                        <a:rPr lang="en-US" sz="1499">
                          <a:solidFill>
                            <a:srgbClr val="FFFFFF"/>
                          </a:solidFill>
                          <a:latin typeface="Chulabhorn Likit Text 2"/>
                          <a:cs typeface="Chulabhorn Likit Text 2"/>
                        </a:rPr>
                        <a:t> รวมทั้งหมด 2556 – 2566 (ข้อมูล ณ วันที่ 18 มีนาคม 2567) </a:t>
                      </a:r>
                      <a:endParaRPr lang="en-US" sz="1100"/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65486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2399"/>
                        </a:lnSpc>
                        <a:defRPr/>
                      </a:pPr>
                      <a:r>
                        <a:rPr lang="en-US" sz="1499">
                          <a:solidFill>
                            <a:srgbClr val="FFFFFF"/>
                          </a:solidFill>
                          <a:latin typeface="Chulabhorn Likit Text 2"/>
                          <a:cs typeface="Chulabhorn Likit Text 2"/>
                        </a:rPr>
                        <a:t> รวมทั้งหมด 2556 – 2566 (ข้อมูล ณ วันที่ 18 มีนาคม 2567) </a:t>
                      </a:r>
                      <a:endParaRPr lang="en-US" sz="1100"/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65486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2399"/>
                        </a:lnSpc>
                        <a:defRPr/>
                      </a:pPr>
                      <a:r>
                        <a:rPr lang="en-US" sz="1499">
                          <a:solidFill>
                            <a:srgbClr val="FFFFFF"/>
                          </a:solidFill>
                          <a:latin typeface="Chulabhorn Likit Text 2"/>
                          <a:cs typeface="Chulabhorn Likit Text 2"/>
                        </a:rPr>
                        <a:t> รวมทั้งหมด 2556 – 2566 (ข้อมูล ณ วันที่ 18 มีนาคม 2567) </a:t>
                      </a:r>
                      <a:endParaRPr lang="en-US" sz="1100"/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65486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2399"/>
                        </a:lnSpc>
                        <a:defRPr/>
                      </a:pPr>
                      <a:r>
                        <a:rPr lang="en-US" sz="1499">
                          <a:solidFill>
                            <a:srgbClr val="FFFFFF"/>
                          </a:solidFill>
                          <a:latin typeface="Chulabhorn Likit Text 2"/>
                          <a:cs typeface="Chulabhorn Likit Text 2"/>
                        </a:rPr>
                        <a:t> รวมทั้งหมด 2556 – 2566 (ข้อมูล ณ วันที่ 18 มีนาคม 2567) </a:t>
                      </a:r>
                      <a:endParaRPr lang="en-US" sz="1100"/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65486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ts val="2399"/>
                        </a:lnSpc>
                        <a:defRPr/>
                      </a:pPr>
                      <a:r>
                        <a:rPr lang="en-US" sz="2000" dirty="0" err="1">
                          <a:solidFill>
                            <a:srgbClr val="FFFFFF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ร้อยละของหนี้เกินกำหนดชำระ</a:t>
                      </a:r>
                      <a:r>
                        <a:rPr lang="en-US" sz="2000" dirty="0">
                          <a:solidFill>
                            <a:srgbClr val="FFFFFF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 </a:t>
                      </a:r>
                      <a:endParaRPr lang="en-US" sz="2000" dirty="0">
                        <a:latin typeface="Chulabhorn Likit Text Light๙" panose="00000400000000000000" pitchFamily="2" charset="-34"/>
                        <a:cs typeface="Chulabhorn Likit Text Light๙" panose="00000400000000000000" pitchFamily="2" charset="-34"/>
                      </a:endParaRPr>
                    </a:p>
                    <a:p>
                      <a:pPr algn="ctr">
                        <a:lnSpc>
                          <a:spcPts val="2399"/>
                        </a:lnSpc>
                      </a:pPr>
                      <a:r>
                        <a:rPr lang="en-US" sz="2000" dirty="0">
                          <a:solidFill>
                            <a:srgbClr val="FFFFFF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(</a:t>
                      </a:r>
                      <a:r>
                        <a:rPr lang="en-US" sz="2000" dirty="0" err="1">
                          <a:solidFill>
                            <a:srgbClr val="FFFFFF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ฐานจากลูกหนี้คงเหลือ</a:t>
                      </a:r>
                      <a:r>
                        <a:rPr lang="en-US" sz="2000" dirty="0">
                          <a:solidFill>
                            <a:srgbClr val="FFFFFF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)</a:t>
                      </a:r>
                    </a:p>
                  </a:txBody>
                  <a:tcPr marL="47625" marR="47625" marT="47625" marB="47625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65486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2399"/>
                        </a:lnSpc>
                        <a:defRPr/>
                      </a:pPr>
                      <a:r>
                        <a:rPr lang="en-US" sz="1499">
                          <a:solidFill>
                            <a:srgbClr val="FFFFFF"/>
                          </a:solidFill>
                          <a:cs typeface="Chulabhorn Likit Text 2"/>
                        </a:rPr>
                        <a:t>ร้อยละของหนี้เกินกำหนดชำระ </a:t>
                      </a:r>
                      <a:endParaRPr lang="en-US" sz="1100"/>
                    </a:p>
                    <a:p>
                      <a:pPr algn="ctr">
                        <a:lnSpc>
                          <a:spcPts val="2399"/>
                        </a:lnSpc>
                      </a:pPr>
                      <a:r>
                        <a:rPr lang="en-US" sz="1499">
                          <a:solidFill>
                            <a:srgbClr val="FFFFFF"/>
                          </a:solidFill>
                          <a:latin typeface="Chulabhorn Likit Text 2"/>
                          <a:cs typeface="Chulabhorn Likit Text 2"/>
                        </a:rPr>
                        <a:t>(ฐานจากลูกหนี้คงเหลือ)</a:t>
                      </a:r>
                    </a:p>
                  </a:txBody>
                  <a:tcPr marL="47625" marR="47625" marT="47625" marB="47625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65486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ts val="2399"/>
                        </a:lnSpc>
                        <a:defRPr/>
                      </a:pPr>
                      <a:r>
                        <a:rPr lang="en-US" sz="2000" dirty="0" err="1">
                          <a:solidFill>
                            <a:srgbClr val="FFFFFF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ผลต่าง</a:t>
                      </a:r>
                      <a:endParaRPr lang="en-US" sz="2000" dirty="0">
                        <a:latin typeface="Chulabhorn Likit Text Light๙" panose="00000400000000000000" pitchFamily="2" charset="-34"/>
                        <a:cs typeface="Chulabhorn Likit Text Light๙" panose="00000400000000000000" pitchFamily="2" charset="-34"/>
                      </a:endParaRPr>
                    </a:p>
                  </a:txBody>
                  <a:tcPr marL="47625" marR="47625" marT="47625" marB="47625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6548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39871">
                <a:tc vMerge="1">
                  <a:txBody>
                    <a:bodyPr/>
                    <a:lstStyle/>
                    <a:p>
                      <a:pPr algn="ctr">
                        <a:lnSpc>
                          <a:spcPts val="2399"/>
                        </a:lnSpc>
                        <a:defRPr/>
                      </a:pPr>
                      <a:r>
                        <a:rPr lang="en-US" sz="1499">
                          <a:solidFill>
                            <a:srgbClr val="FFFFFF"/>
                          </a:solidFill>
                          <a:cs typeface="Chulabhorn Likit Text 2"/>
                        </a:rPr>
                        <a:t>ลำดับ</a:t>
                      </a:r>
                      <a:endParaRPr lang="en-US" sz="1100"/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65486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ts val="2399"/>
                        </a:lnSpc>
                        <a:defRPr/>
                      </a:pPr>
                      <a:r>
                        <a:rPr lang="en-US" sz="1499">
                          <a:solidFill>
                            <a:srgbClr val="FFFFFF"/>
                          </a:solidFill>
                          <a:cs typeface="Chulabhorn Likit Text 2"/>
                        </a:rPr>
                        <a:t>จังหวัด</a:t>
                      </a:r>
                      <a:endParaRPr lang="en-US" sz="1100"/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65486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99"/>
                        </a:lnSpc>
                        <a:defRPr/>
                      </a:pPr>
                      <a:r>
                        <a:rPr lang="en-US" sz="2000" dirty="0" err="1">
                          <a:solidFill>
                            <a:srgbClr val="FFFFFF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ลูกหนี้คงเหลือ</a:t>
                      </a:r>
                      <a:endParaRPr lang="en-US" sz="2000" dirty="0">
                        <a:latin typeface="Chulabhorn Likit Text Light๙" panose="00000400000000000000" pitchFamily="2" charset="-34"/>
                        <a:cs typeface="Chulabhorn Likit Text Light๙" panose="00000400000000000000" pitchFamily="2" charset="-34"/>
                      </a:endParaRPr>
                    </a:p>
                    <a:p>
                      <a:pPr algn="ctr">
                        <a:lnSpc>
                          <a:spcPts val="2399"/>
                        </a:lnSpc>
                      </a:pPr>
                      <a:r>
                        <a:rPr lang="en-US" sz="2000" dirty="0">
                          <a:solidFill>
                            <a:srgbClr val="FFFFFF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ณ 1 </a:t>
                      </a:r>
                      <a:r>
                        <a:rPr lang="en-US" sz="2000" dirty="0" err="1">
                          <a:solidFill>
                            <a:srgbClr val="FFFFFF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ต.ค</a:t>
                      </a:r>
                      <a:r>
                        <a:rPr lang="en-US" sz="2000" dirty="0">
                          <a:solidFill>
                            <a:srgbClr val="FFFFFF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. 66</a:t>
                      </a:r>
                    </a:p>
                    <a:p>
                      <a:pPr algn="ctr">
                        <a:lnSpc>
                          <a:spcPts val="2399"/>
                        </a:lnSpc>
                      </a:pPr>
                      <a:r>
                        <a:rPr lang="en-US" sz="2000" dirty="0">
                          <a:solidFill>
                            <a:srgbClr val="FFFFFF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(</a:t>
                      </a:r>
                      <a:r>
                        <a:rPr lang="en-US" sz="2000" dirty="0" err="1">
                          <a:solidFill>
                            <a:srgbClr val="FFFFFF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บาท</a:t>
                      </a:r>
                      <a:r>
                        <a:rPr lang="en-US" sz="2000" dirty="0">
                          <a:solidFill>
                            <a:srgbClr val="FFFFFF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)</a:t>
                      </a:r>
                    </a:p>
                  </a:txBody>
                  <a:tcPr marL="47625" marR="47625" marT="47625" marB="47625" anchor="ctr"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6548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99"/>
                        </a:lnSpc>
                        <a:defRPr/>
                      </a:pPr>
                      <a:r>
                        <a:rPr lang="en-US" sz="2000" dirty="0" err="1">
                          <a:solidFill>
                            <a:srgbClr val="FFFFFF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ชำระคืนเงินต้น</a:t>
                      </a:r>
                      <a:endParaRPr lang="en-US" sz="2000" dirty="0">
                        <a:latin typeface="Chulabhorn Likit Text Light๙" panose="00000400000000000000" pitchFamily="2" charset="-34"/>
                        <a:cs typeface="Chulabhorn Likit Text Light๙" panose="00000400000000000000" pitchFamily="2" charset="-34"/>
                      </a:endParaRPr>
                    </a:p>
                    <a:p>
                      <a:pPr algn="ctr">
                        <a:lnSpc>
                          <a:spcPts val="2399"/>
                        </a:lnSpc>
                      </a:pPr>
                      <a:r>
                        <a:rPr lang="en-US" sz="2000" dirty="0" err="1">
                          <a:solidFill>
                            <a:srgbClr val="FFFFFF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ปีบัญชี</a:t>
                      </a:r>
                      <a:r>
                        <a:rPr lang="en-US" sz="2000" dirty="0">
                          <a:solidFill>
                            <a:srgbClr val="FFFFFF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 2567</a:t>
                      </a:r>
                    </a:p>
                    <a:p>
                      <a:pPr algn="ctr">
                        <a:lnSpc>
                          <a:spcPts val="2399"/>
                        </a:lnSpc>
                      </a:pPr>
                      <a:r>
                        <a:rPr lang="en-US" sz="2000" dirty="0">
                          <a:solidFill>
                            <a:srgbClr val="FFFFFF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(</a:t>
                      </a:r>
                      <a:r>
                        <a:rPr lang="en-US" sz="2000" dirty="0" err="1">
                          <a:solidFill>
                            <a:srgbClr val="FFFFFF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บาท</a:t>
                      </a:r>
                      <a:r>
                        <a:rPr lang="en-US" sz="2000" dirty="0">
                          <a:solidFill>
                            <a:srgbClr val="FFFFFF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)</a:t>
                      </a: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6548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99"/>
                        </a:lnSpc>
                        <a:defRPr/>
                      </a:pPr>
                      <a:r>
                        <a:rPr lang="en-US" sz="2000" dirty="0" err="1">
                          <a:solidFill>
                            <a:srgbClr val="FFFFFF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ลูกหนี้คงเหลือ</a:t>
                      </a:r>
                      <a:endParaRPr lang="en-US" sz="2000" dirty="0">
                        <a:latin typeface="Chulabhorn Likit Text Light๙" panose="00000400000000000000" pitchFamily="2" charset="-34"/>
                        <a:cs typeface="Chulabhorn Likit Text Light๙" panose="00000400000000000000" pitchFamily="2" charset="-34"/>
                      </a:endParaRPr>
                    </a:p>
                    <a:p>
                      <a:pPr algn="ctr">
                        <a:lnSpc>
                          <a:spcPts val="2399"/>
                        </a:lnSpc>
                      </a:pPr>
                      <a:r>
                        <a:rPr lang="en-US" sz="2000" dirty="0">
                          <a:solidFill>
                            <a:srgbClr val="FFFFFF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ณ </a:t>
                      </a:r>
                      <a:r>
                        <a:rPr lang="en-US" sz="2000" dirty="0" err="1">
                          <a:solidFill>
                            <a:srgbClr val="FFFFFF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ปัจจุบัน</a:t>
                      </a:r>
                      <a:endParaRPr lang="en-US" sz="2000" dirty="0">
                        <a:solidFill>
                          <a:srgbClr val="FFFFFF"/>
                        </a:solidFill>
                        <a:latin typeface="Chulabhorn Likit Text Light๙" panose="00000400000000000000" pitchFamily="2" charset="-34"/>
                        <a:cs typeface="Chulabhorn Likit Text Light๙" panose="00000400000000000000" pitchFamily="2" charset="-34"/>
                      </a:endParaRP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6548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99"/>
                        </a:lnSpc>
                        <a:defRPr/>
                      </a:pPr>
                      <a:r>
                        <a:rPr lang="en-US" sz="2000" dirty="0" err="1">
                          <a:solidFill>
                            <a:srgbClr val="FFFFFF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หนี้ยังไม่ถึง</a:t>
                      </a:r>
                      <a:endParaRPr lang="en-US" sz="2000" dirty="0">
                        <a:latin typeface="Chulabhorn Likit Text Light๙" panose="00000400000000000000" pitchFamily="2" charset="-34"/>
                        <a:cs typeface="Chulabhorn Likit Text Light๙" panose="00000400000000000000" pitchFamily="2" charset="-34"/>
                      </a:endParaRPr>
                    </a:p>
                    <a:p>
                      <a:pPr algn="ctr">
                        <a:lnSpc>
                          <a:spcPts val="2399"/>
                        </a:lnSpc>
                      </a:pPr>
                      <a:r>
                        <a:rPr lang="en-US" sz="2000" dirty="0" err="1">
                          <a:solidFill>
                            <a:srgbClr val="FFFFFF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กำหนดชำระ</a:t>
                      </a:r>
                      <a:endParaRPr lang="en-US" sz="2000" dirty="0">
                        <a:solidFill>
                          <a:srgbClr val="FFFFFF"/>
                        </a:solidFill>
                        <a:latin typeface="Chulabhorn Likit Text Light๙" panose="00000400000000000000" pitchFamily="2" charset="-34"/>
                        <a:cs typeface="Chulabhorn Likit Text Light๙" panose="00000400000000000000" pitchFamily="2" charset="-34"/>
                      </a:endParaRPr>
                    </a:p>
                    <a:p>
                      <a:pPr algn="ctr">
                        <a:lnSpc>
                          <a:spcPts val="2399"/>
                        </a:lnSpc>
                      </a:pPr>
                      <a:r>
                        <a:rPr lang="en-US" sz="2000" dirty="0">
                          <a:solidFill>
                            <a:srgbClr val="FFFFFF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(</a:t>
                      </a:r>
                      <a:r>
                        <a:rPr lang="en-US" sz="2000" dirty="0" err="1">
                          <a:solidFill>
                            <a:srgbClr val="FFFFFF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บาท</a:t>
                      </a:r>
                      <a:r>
                        <a:rPr lang="en-US" sz="2000" dirty="0">
                          <a:solidFill>
                            <a:srgbClr val="FFFFFF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)</a:t>
                      </a: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6548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99"/>
                        </a:lnSpc>
                        <a:defRPr/>
                      </a:pPr>
                      <a:r>
                        <a:rPr lang="th-TH" sz="2000" dirty="0">
                          <a:solidFill>
                            <a:srgbClr val="FFFFFF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พักหนี้</a:t>
                      </a:r>
                      <a:endParaRPr lang="en-US" sz="2000" dirty="0">
                        <a:solidFill>
                          <a:srgbClr val="FFFFFF"/>
                        </a:solidFill>
                        <a:latin typeface="Chulabhorn Likit Text Light๙" panose="00000400000000000000" pitchFamily="2" charset="-34"/>
                        <a:cs typeface="Chulabhorn Likit Text Light๙" panose="00000400000000000000" pitchFamily="2" charset="-34"/>
                      </a:endParaRPr>
                    </a:p>
                    <a:p>
                      <a:pPr algn="ctr">
                        <a:lnSpc>
                          <a:spcPts val="2399"/>
                        </a:lnSpc>
                      </a:pPr>
                      <a:r>
                        <a:rPr lang="en-US" sz="2000" dirty="0">
                          <a:solidFill>
                            <a:srgbClr val="FFFFFF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(</a:t>
                      </a:r>
                      <a:r>
                        <a:rPr lang="en-US" sz="2000" dirty="0" err="1">
                          <a:solidFill>
                            <a:srgbClr val="FFFFFF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บาท</a:t>
                      </a:r>
                      <a:r>
                        <a:rPr lang="en-US" sz="2000" dirty="0">
                          <a:solidFill>
                            <a:srgbClr val="FFFFFF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)</a:t>
                      </a: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6548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99"/>
                        </a:lnSpc>
                        <a:defRPr/>
                      </a:pPr>
                      <a:r>
                        <a:rPr lang="en-US" sz="2000" dirty="0" err="1">
                          <a:solidFill>
                            <a:srgbClr val="FFFFFF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ดำเนินคดี</a:t>
                      </a:r>
                      <a:endParaRPr lang="en-US" sz="2000" dirty="0">
                        <a:latin typeface="Chulabhorn Likit Text Light๙" panose="00000400000000000000" pitchFamily="2" charset="-34"/>
                        <a:cs typeface="Chulabhorn Likit Text Light๙" panose="00000400000000000000" pitchFamily="2" charset="-34"/>
                      </a:endParaRPr>
                    </a:p>
                    <a:p>
                      <a:pPr algn="ctr">
                        <a:lnSpc>
                          <a:spcPts val="2399"/>
                        </a:lnSpc>
                      </a:pPr>
                      <a:r>
                        <a:rPr lang="en-US" sz="2000" dirty="0">
                          <a:solidFill>
                            <a:srgbClr val="FFFFFF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(</a:t>
                      </a:r>
                      <a:r>
                        <a:rPr lang="en-US" sz="2000" dirty="0" err="1">
                          <a:solidFill>
                            <a:srgbClr val="FFFFFF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บาท</a:t>
                      </a:r>
                      <a:r>
                        <a:rPr lang="en-US" sz="2000" dirty="0">
                          <a:solidFill>
                            <a:srgbClr val="FFFFFF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)</a:t>
                      </a: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6548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99"/>
                        </a:lnSpc>
                        <a:defRPr/>
                      </a:pPr>
                      <a:r>
                        <a:rPr lang="en-US" sz="2000" dirty="0" err="1">
                          <a:solidFill>
                            <a:srgbClr val="FFFFFF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หนี้เกิน</a:t>
                      </a:r>
                      <a:endParaRPr lang="en-US" sz="2000" dirty="0">
                        <a:latin typeface="Chulabhorn Likit Text Light๙" panose="00000400000000000000" pitchFamily="2" charset="-34"/>
                        <a:cs typeface="Chulabhorn Likit Text Light๙" panose="00000400000000000000" pitchFamily="2" charset="-34"/>
                      </a:endParaRPr>
                    </a:p>
                    <a:p>
                      <a:pPr algn="ctr">
                        <a:lnSpc>
                          <a:spcPts val="2399"/>
                        </a:lnSpc>
                      </a:pPr>
                      <a:r>
                        <a:rPr lang="en-US" sz="2000" dirty="0" err="1">
                          <a:solidFill>
                            <a:srgbClr val="FFFFFF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กำหนดชำระ</a:t>
                      </a:r>
                      <a:endParaRPr lang="en-US" sz="2000" dirty="0">
                        <a:solidFill>
                          <a:srgbClr val="FFFFFF"/>
                        </a:solidFill>
                        <a:latin typeface="Chulabhorn Likit Text Light๙" panose="00000400000000000000" pitchFamily="2" charset="-34"/>
                        <a:cs typeface="Chulabhorn Likit Text Light๙" panose="00000400000000000000" pitchFamily="2" charset="-34"/>
                      </a:endParaRPr>
                    </a:p>
                    <a:p>
                      <a:pPr algn="ctr">
                        <a:lnSpc>
                          <a:spcPts val="2399"/>
                        </a:lnSpc>
                      </a:pPr>
                      <a:r>
                        <a:rPr lang="en-US" sz="2000" dirty="0">
                          <a:solidFill>
                            <a:srgbClr val="FFFFFF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(</a:t>
                      </a:r>
                      <a:r>
                        <a:rPr lang="en-US" sz="2000" dirty="0" err="1">
                          <a:solidFill>
                            <a:srgbClr val="FFFFFF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บาท</a:t>
                      </a:r>
                      <a:r>
                        <a:rPr lang="en-US" sz="2000" dirty="0">
                          <a:solidFill>
                            <a:srgbClr val="FFFFFF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)</a:t>
                      </a: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6548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99"/>
                        </a:lnSpc>
                        <a:defRPr/>
                      </a:pPr>
                      <a:r>
                        <a:rPr lang="en-US" sz="2000" dirty="0">
                          <a:solidFill>
                            <a:srgbClr val="FFFFFF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ณ </a:t>
                      </a:r>
                      <a:r>
                        <a:rPr lang="en-US" sz="2000" dirty="0" err="1">
                          <a:solidFill>
                            <a:srgbClr val="FFFFFF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วันที่</a:t>
                      </a:r>
                      <a:endParaRPr lang="en-US" sz="2000" dirty="0">
                        <a:latin typeface="Chulabhorn Likit Text Light๙" panose="00000400000000000000" pitchFamily="2" charset="-34"/>
                        <a:cs typeface="Chulabhorn Likit Text Light๙" panose="00000400000000000000" pitchFamily="2" charset="-34"/>
                      </a:endParaRPr>
                    </a:p>
                    <a:p>
                      <a:pPr algn="ctr">
                        <a:lnSpc>
                          <a:spcPts val="2399"/>
                        </a:lnSpc>
                      </a:pPr>
                      <a:r>
                        <a:rPr lang="th-TH" sz="2000" dirty="0">
                          <a:solidFill>
                            <a:srgbClr val="FFFFFF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22</a:t>
                      </a:r>
                      <a:r>
                        <a:rPr lang="en-US" sz="2000" dirty="0">
                          <a:solidFill>
                            <a:srgbClr val="FFFFFF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 </a:t>
                      </a:r>
                      <a:r>
                        <a:rPr lang="th-TH" sz="2000" dirty="0">
                          <a:solidFill>
                            <a:srgbClr val="FFFFFF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มีนาคม</a:t>
                      </a:r>
                      <a:r>
                        <a:rPr lang="en-US" sz="2000" dirty="0">
                          <a:solidFill>
                            <a:srgbClr val="FFFFFF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 2567</a:t>
                      </a: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964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99"/>
                        </a:lnSpc>
                        <a:defRPr/>
                      </a:pPr>
                      <a:r>
                        <a:rPr lang="en-US" sz="2000" dirty="0">
                          <a:solidFill>
                            <a:srgbClr val="FFFFFF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ณ </a:t>
                      </a:r>
                      <a:r>
                        <a:rPr lang="en-US" sz="2000" dirty="0" err="1">
                          <a:solidFill>
                            <a:srgbClr val="FFFFFF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วันที่</a:t>
                      </a:r>
                      <a:endParaRPr lang="en-US" sz="2000" dirty="0">
                        <a:latin typeface="Chulabhorn Likit Text Light๙" panose="00000400000000000000" pitchFamily="2" charset="-34"/>
                        <a:cs typeface="Chulabhorn Likit Text Light๙" panose="00000400000000000000" pitchFamily="2" charset="-34"/>
                      </a:endParaRPr>
                    </a:p>
                    <a:p>
                      <a:pPr algn="ctr">
                        <a:lnSpc>
                          <a:spcPts val="2399"/>
                        </a:lnSpc>
                      </a:pPr>
                      <a:r>
                        <a:rPr lang="en-US" sz="2000" dirty="0">
                          <a:solidFill>
                            <a:srgbClr val="FFFFFF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1</a:t>
                      </a:r>
                      <a:r>
                        <a:rPr lang="th-TH" sz="2000" dirty="0">
                          <a:solidFill>
                            <a:srgbClr val="FFFFFF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7</a:t>
                      </a:r>
                      <a:r>
                        <a:rPr lang="en-US" sz="2000" dirty="0">
                          <a:solidFill>
                            <a:srgbClr val="FFFFFF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 </a:t>
                      </a:r>
                      <a:r>
                        <a:rPr lang="th-TH" sz="2000" dirty="0">
                          <a:solidFill>
                            <a:srgbClr val="FFFFFF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เมษายน</a:t>
                      </a:r>
                      <a:r>
                        <a:rPr lang="en-US" sz="2000" dirty="0">
                          <a:solidFill>
                            <a:srgbClr val="FFFFFF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 </a:t>
                      </a:r>
                    </a:p>
                    <a:p>
                      <a:pPr algn="ctr">
                        <a:lnSpc>
                          <a:spcPts val="2399"/>
                        </a:lnSpc>
                      </a:pPr>
                      <a:r>
                        <a:rPr lang="en-US" sz="2000" dirty="0">
                          <a:solidFill>
                            <a:srgbClr val="FFFFFF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2567</a:t>
                      </a: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C5552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ts val="2399"/>
                        </a:lnSpc>
                        <a:defRPr/>
                      </a:pPr>
                      <a:r>
                        <a:rPr lang="en-US" sz="1499">
                          <a:solidFill>
                            <a:srgbClr val="FFFFFF"/>
                          </a:solidFill>
                          <a:cs typeface="Chulabhorn Likit Text 2"/>
                        </a:rPr>
                        <a:t>ผลต่าง</a:t>
                      </a:r>
                      <a:endParaRPr lang="en-US" sz="1100"/>
                    </a:p>
                  </a:txBody>
                  <a:tcPr marL="47625" marR="47625" marT="47625" marB="47625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6548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79105">
                <a:tc>
                  <a:txBody>
                    <a:bodyPr/>
                    <a:lstStyle/>
                    <a:p>
                      <a:pPr algn="ctr">
                        <a:lnSpc>
                          <a:spcPts val="2399"/>
                        </a:lnSpc>
                        <a:defRPr/>
                      </a:pPr>
                      <a:r>
                        <a:rPr lang="en-US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1</a:t>
                      </a: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เลย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F0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284,345,526.00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F0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75,735,000.35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9,241,192.84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F0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66,493,807.51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F0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37,488,476.01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900,268.05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12,450,616.48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15,654,446.97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F0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29.26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AB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20.67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EE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▼8.59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8398">
                <a:tc>
                  <a:txBody>
                    <a:bodyPr/>
                    <a:lstStyle/>
                    <a:p>
                      <a:pPr algn="ctr">
                        <a:lnSpc>
                          <a:spcPts val="2399"/>
                        </a:lnSpc>
                        <a:defRPr/>
                      </a:pPr>
                      <a:r>
                        <a:rPr lang="en-US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2</a:t>
                      </a: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ตรัง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F0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192,153,330.00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F0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62,195,240.02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8,666,810.57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F0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53,528,429.45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F0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34,296,908.29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0.00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10,962,204.60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8,269,316.56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F0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21.40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AB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13.30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EE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▼8.10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79105">
                <a:tc>
                  <a:txBody>
                    <a:bodyPr/>
                    <a:lstStyle/>
                    <a:p>
                      <a:pPr algn="ctr">
                        <a:lnSpc>
                          <a:spcPts val="2399"/>
                        </a:lnSpc>
                        <a:defRPr/>
                      </a:pPr>
                      <a:r>
                        <a:rPr lang="en-US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3</a:t>
                      </a: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ปัตตานี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F0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195,223,802.00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F0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63,216,989.41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5,131,197.80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F0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58,085,791.61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F0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35,335,629.95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4,640,275.64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9,069,668.84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9,040,217.18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F0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22.17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AB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14.30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EE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▼7.87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48398">
                <a:tc>
                  <a:txBody>
                    <a:bodyPr/>
                    <a:lstStyle/>
                    <a:p>
                      <a:pPr algn="ctr">
                        <a:lnSpc>
                          <a:spcPts val="2399"/>
                        </a:lnSpc>
                        <a:defRPr/>
                      </a:pPr>
                      <a:r>
                        <a:rPr lang="en-US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4</a:t>
                      </a: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สกลนคร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F0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385,651,521.00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F0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87,298,749.32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11,099,589.21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F0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76,199,160.11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F0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56,190,826.36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0.00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8,320,101.65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11,688,232.10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F0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20.63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AB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13.39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EE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▼7.24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79105">
                <a:tc>
                  <a:txBody>
                    <a:bodyPr/>
                    <a:lstStyle/>
                    <a:p>
                      <a:pPr algn="ctr">
                        <a:lnSpc>
                          <a:spcPts val="2399"/>
                        </a:lnSpc>
                        <a:defRPr/>
                      </a:pPr>
                      <a:r>
                        <a:rPr lang="en-US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5</a:t>
                      </a: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หนองบัวลำภู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F0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180,195,743.00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F0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53,840,746.86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7,467,006.75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F0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46,373,740.11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F0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29,482,354.61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0.00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4,078,125.52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12,813,259.98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F0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30.36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AB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23.80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EE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▼6.56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94013">
                <a:tc>
                  <a:txBody>
                    <a:bodyPr/>
                    <a:lstStyle/>
                    <a:p>
                      <a:pPr algn="ctr">
                        <a:lnSpc>
                          <a:spcPts val="2399"/>
                        </a:lnSpc>
                        <a:defRPr/>
                      </a:pPr>
                      <a:r>
                        <a:rPr lang="en-US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6</a:t>
                      </a: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สงขลา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F0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303,056,024.00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F0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90,477,314.96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9,527,924.64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F0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80,949,390.32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F0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31,232,067.36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1,424,988.13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41,339,631.73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6,952,703.10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F0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13.77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AB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7.68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EE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▼6.09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79105">
                <a:tc>
                  <a:txBody>
                    <a:bodyPr/>
                    <a:lstStyle/>
                    <a:p>
                      <a:pPr algn="ctr">
                        <a:lnSpc>
                          <a:spcPts val="2399"/>
                        </a:lnSpc>
                        <a:defRPr/>
                      </a:pPr>
                      <a:r>
                        <a:rPr lang="en-US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7</a:t>
                      </a: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สุพรรณบุรี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F0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209,736,399.00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F0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26,487,496.54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8,048,239.88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F0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18,439,256.66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F0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12,331,999.51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0.00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1,686,774.75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4,420,482.40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F0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21.88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AB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16.69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EE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▼5.19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48398">
                <a:tc>
                  <a:txBody>
                    <a:bodyPr/>
                    <a:lstStyle/>
                    <a:p>
                      <a:pPr algn="ctr">
                        <a:lnSpc>
                          <a:spcPts val="2399"/>
                        </a:lnSpc>
                        <a:defRPr/>
                      </a:pPr>
                      <a:r>
                        <a:rPr lang="en-US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8</a:t>
                      </a: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ตราด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F0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173,600,044.00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F0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36,728,828.49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5,038,926.76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F0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31,689,901.73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F0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17,046,214.37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1,287,157.86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8,840,492.75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4,516,036.75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F0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16.82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AB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12.30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EE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▼4.52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48398">
                <a:tc>
                  <a:txBody>
                    <a:bodyPr/>
                    <a:lstStyle/>
                    <a:p>
                      <a:pPr algn="ctr">
                        <a:lnSpc>
                          <a:spcPts val="2399"/>
                        </a:lnSpc>
                        <a:defRPr/>
                      </a:pPr>
                      <a:r>
                        <a:rPr lang="en-US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9</a:t>
                      </a: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น่าน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F0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224,865,701.00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F0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19,264,141.16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5,667,318.30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F0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13,596,822.86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F0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8,625,010.72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0.00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1,475,941.22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3,495,870.92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F0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22.01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AB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18.15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EE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▼3.86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48398">
                <a:tc>
                  <a:txBody>
                    <a:bodyPr/>
                    <a:lstStyle/>
                    <a:p>
                      <a:pPr algn="ctr">
                        <a:lnSpc>
                          <a:spcPts val="2399"/>
                        </a:lnSpc>
                        <a:defRPr/>
                      </a:pPr>
                      <a:r>
                        <a:rPr lang="en-US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10</a:t>
                      </a: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อุบลราชธานี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F0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311,706,590.00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F0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61,173,211.87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8,843,808.63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F0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52,329,403.24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F0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30,937,636.21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13,022,225.34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3,184,412.38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5,185,129.31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F0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12.02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AB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8.48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EE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▼3.54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3" name="TextBox 3"/>
          <p:cNvSpPr txBox="1"/>
          <p:nvPr/>
        </p:nvSpPr>
        <p:spPr>
          <a:xfrm>
            <a:off x="836293" y="1437903"/>
            <a:ext cx="8117537" cy="50398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840"/>
              </a:lnSpc>
            </a:pPr>
            <a:r>
              <a:rPr lang="en-US" sz="3600" dirty="0">
                <a:solidFill>
                  <a:srgbClr val="000000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10 </a:t>
            </a:r>
            <a:r>
              <a:rPr lang="en-US" sz="3600" dirty="0" err="1">
                <a:solidFill>
                  <a:srgbClr val="000000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อันดับแรกที่บริหารจัดการหนี้ลดลง</a:t>
            </a:r>
            <a:endParaRPr lang="en-US" sz="3600" dirty="0">
              <a:solidFill>
                <a:srgbClr val="000000"/>
              </a:solidFill>
              <a:latin typeface="Chulabhorn Likit Text Light๙" panose="00000400000000000000" pitchFamily="2" charset="-34"/>
              <a:cs typeface="Chulabhorn Likit Text Light๙" panose="00000400000000000000" pitchFamily="2" charset="-34"/>
            </a:endParaRPr>
          </a:p>
        </p:txBody>
      </p:sp>
      <p:grpSp>
        <p:nvGrpSpPr>
          <p:cNvPr id="15" name="กลุ่ม 14">
            <a:extLst>
              <a:ext uri="{FF2B5EF4-FFF2-40B4-BE49-F238E27FC236}">
                <a16:creationId xmlns:a16="http://schemas.microsoft.com/office/drawing/2014/main" id="{FF45DDC4-DC86-0468-E068-AA2368EA498C}"/>
              </a:ext>
            </a:extLst>
          </p:cNvPr>
          <p:cNvGrpSpPr/>
          <p:nvPr/>
        </p:nvGrpSpPr>
        <p:grpSpPr>
          <a:xfrm>
            <a:off x="-322135" y="5943268"/>
            <a:ext cx="20941658" cy="5143832"/>
            <a:chOff x="-322135" y="5943268"/>
            <a:chExt cx="20941658" cy="5143832"/>
          </a:xfrm>
        </p:grpSpPr>
        <p:sp>
          <p:nvSpPr>
            <p:cNvPr id="16" name="Freeform 2">
              <a:extLst>
                <a:ext uri="{FF2B5EF4-FFF2-40B4-BE49-F238E27FC236}">
                  <a16:creationId xmlns:a16="http://schemas.microsoft.com/office/drawing/2014/main" id="{F7730A96-44E3-2A10-1914-F16DA5563761}"/>
                </a:ext>
              </a:extLst>
            </p:cNvPr>
            <p:cNvSpPr/>
            <p:nvPr/>
          </p:nvSpPr>
          <p:spPr>
            <a:xfrm>
              <a:off x="-322135" y="9635249"/>
              <a:ext cx="19404854" cy="1451851"/>
            </a:xfrm>
            <a:custGeom>
              <a:avLst/>
              <a:gdLst/>
              <a:ahLst/>
              <a:cxnLst/>
              <a:rect l="l" t="t" r="r" b="b"/>
              <a:pathLst>
                <a:path w="19404854" h="9702427">
                  <a:moveTo>
                    <a:pt x="0" y="0"/>
                  </a:moveTo>
                  <a:lnTo>
                    <a:pt x="19404855" y="0"/>
                  </a:lnTo>
                  <a:lnTo>
                    <a:pt x="19404855" y="9702428"/>
                  </a:lnTo>
                  <a:lnTo>
                    <a:pt x="0" y="97024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>
                <a:fillRect b="-568280"/>
              </a:stretch>
            </a:blipFill>
          </p:spPr>
        </p:sp>
        <p:sp>
          <p:nvSpPr>
            <p:cNvPr id="17" name="Freeform 3">
              <a:extLst>
                <a:ext uri="{FF2B5EF4-FFF2-40B4-BE49-F238E27FC236}">
                  <a16:creationId xmlns:a16="http://schemas.microsoft.com/office/drawing/2014/main" id="{3E6F1532-818A-F6ED-C489-F2D42CB9AAA1}"/>
                </a:ext>
              </a:extLst>
            </p:cNvPr>
            <p:cNvSpPr/>
            <p:nvPr/>
          </p:nvSpPr>
          <p:spPr>
            <a:xfrm rot="10800000" flipH="1">
              <a:off x="-126913" y="6672817"/>
              <a:ext cx="4261510" cy="4172163"/>
            </a:xfrm>
            <a:custGeom>
              <a:avLst/>
              <a:gdLst/>
              <a:ahLst/>
              <a:cxnLst/>
              <a:rect l="l" t="t" r="r" b="b"/>
              <a:pathLst>
                <a:path w="4261510" h="4172163">
                  <a:moveTo>
                    <a:pt x="4261510" y="0"/>
                  </a:moveTo>
                  <a:lnTo>
                    <a:pt x="0" y="0"/>
                  </a:lnTo>
                  <a:lnTo>
                    <a:pt x="0" y="4172163"/>
                  </a:lnTo>
                  <a:lnTo>
                    <a:pt x="4261510" y="4172163"/>
                  </a:lnTo>
                  <a:lnTo>
                    <a:pt x="4261510" y="0"/>
                  </a:lnTo>
                  <a:close/>
                </a:path>
              </a:pathLst>
            </a:custGeom>
            <a:blipFill>
              <a:blip r:embed="rId5">
                <a:alphaModFix amt="37000"/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8" name="Freeform 4">
              <a:extLst>
                <a:ext uri="{FF2B5EF4-FFF2-40B4-BE49-F238E27FC236}">
                  <a16:creationId xmlns:a16="http://schemas.microsoft.com/office/drawing/2014/main" id="{E41070F0-6A98-09BB-D0E9-162A81DA343E}"/>
                </a:ext>
              </a:extLst>
            </p:cNvPr>
            <p:cNvSpPr/>
            <p:nvPr/>
          </p:nvSpPr>
          <p:spPr>
            <a:xfrm rot="10800000">
              <a:off x="16716853" y="5943268"/>
              <a:ext cx="3902670" cy="4366592"/>
            </a:xfrm>
            <a:custGeom>
              <a:avLst/>
              <a:gdLst/>
              <a:ahLst/>
              <a:cxnLst/>
              <a:rect l="l" t="t" r="r" b="b"/>
              <a:pathLst>
                <a:path w="4261510" h="4172163">
                  <a:moveTo>
                    <a:pt x="0" y="0"/>
                  </a:moveTo>
                  <a:lnTo>
                    <a:pt x="4261510" y="0"/>
                  </a:lnTo>
                  <a:lnTo>
                    <a:pt x="4261510" y="4172163"/>
                  </a:lnTo>
                  <a:lnTo>
                    <a:pt x="0" y="41721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alphaModFix amt="31999"/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9" name="Freeform 5">
              <a:extLst>
                <a:ext uri="{FF2B5EF4-FFF2-40B4-BE49-F238E27FC236}">
                  <a16:creationId xmlns:a16="http://schemas.microsoft.com/office/drawing/2014/main" id="{DC25B2EB-BFE1-C7E9-0BC2-644882064206}"/>
                </a:ext>
              </a:extLst>
            </p:cNvPr>
            <p:cNvSpPr/>
            <p:nvPr/>
          </p:nvSpPr>
          <p:spPr>
            <a:xfrm>
              <a:off x="17183859" y="9649284"/>
              <a:ext cx="352548" cy="352548"/>
            </a:xfrm>
            <a:custGeom>
              <a:avLst/>
              <a:gdLst/>
              <a:ahLst/>
              <a:cxnLst/>
              <a:rect l="l" t="t" r="r" b="b"/>
              <a:pathLst>
                <a:path w="352548" h="352548">
                  <a:moveTo>
                    <a:pt x="0" y="0"/>
                  </a:moveTo>
                  <a:lnTo>
                    <a:pt x="352547" y="0"/>
                  </a:lnTo>
                  <a:lnTo>
                    <a:pt x="352547" y="352548"/>
                  </a:lnTo>
                  <a:lnTo>
                    <a:pt x="0" y="35254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alphaModFix amt="47000"/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0" name="Freeform 6">
              <a:extLst>
                <a:ext uri="{FF2B5EF4-FFF2-40B4-BE49-F238E27FC236}">
                  <a16:creationId xmlns:a16="http://schemas.microsoft.com/office/drawing/2014/main" id="{905659A4-9AB7-0B89-9B20-7BF98441CAFF}"/>
                </a:ext>
              </a:extLst>
            </p:cNvPr>
            <p:cNvSpPr/>
            <p:nvPr/>
          </p:nvSpPr>
          <p:spPr>
            <a:xfrm>
              <a:off x="16855283" y="9924104"/>
              <a:ext cx="270304" cy="270304"/>
            </a:xfrm>
            <a:custGeom>
              <a:avLst/>
              <a:gdLst/>
              <a:ahLst/>
              <a:cxnLst/>
              <a:rect l="l" t="t" r="r" b="b"/>
              <a:pathLst>
                <a:path w="270304" h="270304">
                  <a:moveTo>
                    <a:pt x="0" y="0"/>
                  </a:moveTo>
                  <a:lnTo>
                    <a:pt x="270304" y="0"/>
                  </a:lnTo>
                  <a:lnTo>
                    <a:pt x="270304" y="270304"/>
                  </a:lnTo>
                  <a:lnTo>
                    <a:pt x="0" y="2703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alphaModFix amt="55000"/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1" name="Freeform 7">
              <a:extLst>
                <a:ext uri="{FF2B5EF4-FFF2-40B4-BE49-F238E27FC236}">
                  <a16:creationId xmlns:a16="http://schemas.microsoft.com/office/drawing/2014/main" id="{530D2F28-FFBE-19C3-F9B8-B1AE8949C013}"/>
                </a:ext>
              </a:extLst>
            </p:cNvPr>
            <p:cNvSpPr/>
            <p:nvPr/>
          </p:nvSpPr>
          <p:spPr>
            <a:xfrm>
              <a:off x="0" y="9641564"/>
              <a:ext cx="625082" cy="625082"/>
            </a:xfrm>
            <a:custGeom>
              <a:avLst/>
              <a:gdLst/>
              <a:ahLst/>
              <a:cxnLst/>
              <a:rect l="l" t="t" r="r" b="b"/>
              <a:pathLst>
                <a:path w="625082" h="625082">
                  <a:moveTo>
                    <a:pt x="0" y="0"/>
                  </a:moveTo>
                  <a:lnTo>
                    <a:pt x="625082" y="0"/>
                  </a:lnTo>
                  <a:lnTo>
                    <a:pt x="625082" y="625082"/>
                  </a:lnTo>
                  <a:lnTo>
                    <a:pt x="0" y="62508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2" name="Freeform 8">
              <a:extLst>
                <a:ext uri="{FF2B5EF4-FFF2-40B4-BE49-F238E27FC236}">
                  <a16:creationId xmlns:a16="http://schemas.microsoft.com/office/drawing/2014/main" id="{99319CD9-0615-43E1-91A0-41A30816FC7B}"/>
                </a:ext>
              </a:extLst>
            </p:cNvPr>
            <p:cNvSpPr/>
            <p:nvPr/>
          </p:nvSpPr>
          <p:spPr>
            <a:xfrm>
              <a:off x="660458" y="9631111"/>
              <a:ext cx="294691" cy="294691"/>
            </a:xfrm>
            <a:custGeom>
              <a:avLst/>
              <a:gdLst/>
              <a:ahLst/>
              <a:cxnLst/>
              <a:rect l="l" t="t" r="r" b="b"/>
              <a:pathLst>
                <a:path w="294691" h="294691">
                  <a:moveTo>
                    <a:pt x="0" y="0"/>
                  </a:moveTo>
                  <a:lnTo>
                    <a:pt x="294691" y="0"/>
                  </a:lnTo>
                  <a:lnTo>
                    <a:pt x="294691" y="294691"/>
                  </a:lnTo>
                  <a:lnTo>
                    <a:pt x="0" y="2946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3" name="Freeform 9">
              <a:extLst>
                <a:ext uri="{FF2B5EF4-FFF2-40B4-BE49-F238E27FC236}">
                  <a16:creationId xmlns:a16="http://schemas.microsoft.com/office/drawing/2014/main" id="{EFADB50A-C0D1-02DB-15FE-17A762A9939D}"/>
                </a:ext>
              </a:extLst>
            </p:cNvPr>
            <p:cNvSpPr/>
            <p:nvPr/>
          </p:nvSpPr>
          <p:spPr>
            <a:xfrm rot="834738">
              <a:off x="4269232" y="9833364"/>
              <a:ext cx="298411" cy="298411"/>
            </a:xfrm>
            <a:custGeom>
              <a:avLst/>
              <a:gdLst/>
              <a:ahLst/>
              <a:cxnLst/>
              <a:rect l="l" t="t" r="r" b="b"/>
              <a:pathLst>
                <a:path w="298411" h="298411">
                  <a:moveTo>
                    <a:pt x="0" y="0"/>
                  </a:moveTo>
                  <a:lnTo>
                    <a:pt x="298410" y="0"/>
                  </a:lnTo>
                  <a:lnTo>
                    <a:pt x="298410" y="298410"/>
                  </a:lnTo>
                  <a:lnTo>
                    <a:pt x="0" y="2984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alphaModFix amt="56000"/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4" name="TextBox 10">
              <a:extLst>
                <a:ext uri="{FF2B5EF4-FFF2-40B4-BE49-F238E27FC236}">
                  <a16:creationId xmlns:a16="http://schemas.microsoft.com/office/drawing/2014/main" id="{1C04841C-E7CC-2786-AE73-09A7CB793D16}"/>
                </a:ext>
              </a:extLst>
            </p:cNvPr>
            <p:cNvSpPr txBox="1"/>
            <p:nvPr/>
          </p:nvSpPr>
          <p:spPr>
            <a:xfrm>
              <a:off x="5418052" y="9897227"/>
              <a:ext cx="13784348" cy="4289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679"/>
                </a:lnSpc>
              </a:pPr>
              <a:r>
                <a:rPr lang="en-US" sz="1600" dirty="0" err="1">
                  <a:solidFill>
                    <a:srgbClr val="EA9F1B"/>
                  </a:solidFill>
                  <a:latin typeface="Chulabhorn Likit Text Light" panose="00000400000000000000" pitchFamily="2" charset="-34"/>
                  <a:cs typeface="Chulabhorn Likit Text Light" panose="00000400000000000000" pitchFamily="2" charset="-34"/>
                </a:rPr>
                <a:t>เศรษฐกิจฐานรากมั่นคง</a:t>
              </a:r>
              <a:r>
                <a:rPr lang="en-US" sz="1600" dirty="0">
                  <a:solidFill>
                    <a:srgbClr val="EA9F1B"/>
                  </a:solidFill>
                  <a:latin typeface="Chulabhorn Likit Text Light" panose="00000400000000000000" pitchFamily="2" charset="-34"/>
                  <a:cs typeface="Chulabhorn Likit Text Light" panose="00000400000000000000" pitchFamily="2" charset="-34"/>
                </a:rPr>
                <a:t> </a:t>
              </a:r>
              <a:r>
                <a:rPr lang="en-US" sz="1600" dirty="0" err="1">
                  <a:solidFill>
                    <a:srgbClr val="EA9F1B"/>
                  </a:solidFill>
                  <a:latin typeface="Chulabhorn Likit Text Light" panose="00000400000000000000" pitchFamily="2" charset="-34"/>
                  <a:cs typeface="Chulabhorn Likit Text Light" panose="00000400000000000000" pitchFamily="2" charset="-34"/>
                </a:rPr>
                <a:t>ชุมชนเข้มแข็งอย่างยั่งยืน</a:t>
              </a:r>
              <a:r>
                <a:rPr lang="en-US" sz="1600" dirty="0">
                  <a:solidFill>
                    <a:srgbClr val="EA9F1B"/>
                  </a:solidFill>
                  <a:latin typeface="Chulabhorn Likit Text Light" panose="00000400000000000000" pitchFamily="2" charset="-34"/>
                  <a:cs typeface="Chulabhorn Likit Text Light" panose="00000400000000000000" pitchFamily="2" charset="-34"/>
                </a:rPr>
                <a:t> </a:t>
              </a:r>
              <a:r>
                <a:rPr lang="en-US" sz="1600" dirty="0" err="1">
                  <a:solidFill>
                    <a:srgbClr val="EA9F1B"/>
                  </a:solidFill>
                  <a:latin typeface="Chulabhorn Likit Text Light" panose="00000400000000000000" pitchFamily="2" charset="-34"/>
                  <a:cs typeface="Chulabhorn Likit Text Light" panose="00000400000000000000" pitchFamily="2" charset="-34"/>
                </a:rPr>
                <a:t>ด้วยหลักปรัชญาของเศรษฐกิจพอเพียง</a:t>
              </a:r>
              <a:r>
                <a:rPr lang="en-US" sz="1600" dirty="0">
                  <a:solidFill>
                    <a:srgbClr val="EA9F1B"/>
                  </a:solidFill>
                  <a:latin typeface="Chulabhorn Likit Text Light" panose="00000400000000000000" pitchFamily="2" charset="-34"/>
                  <a:cs typeface="Chulabhorn Likit Text Light" panose="00000400000000000000" pitchFamily="2" charset="-34"/>
                </a:rPr>
                <a:t> </a:t>
              </a:r>
            </a:p>
            <a:p>
              <a:pPr>
                <a:lnSpc>
                  <a:spcPts val="1679"/>
                </a:lnSpc>
              </a:pPr>
              <a:endParaRPr lang="en-US" sz="1400" spc="253" dirty="0">
                <a:solidFill>
                  <a:srgbClr val="EA9F1B"/>
                </a:solidFill>
                <a:cs typeface="Opun Mai Bold"/>
              </a:endParaRPr>
            </a:p>
          </p:txBody>
        </p:sp>
        <p:sp>
          <p:nvSpPr>
            <p:cNvPr id="25" name="Freeform 12">
              <a:extLst>
                <a:ext uri="{FF2B5EF4-FFF2-40B4-BE49-F238E27FC236}">
                  <a16:creationId xmlns:a16="http://schemas.microsoft.com/office/drawing/2014/main" id="{207B2E7F-F3FB-B482-6D22-956942B1AF66}"/>
                </a:ext>
              </a:extLst>
            </p:cNvPr>
            <p:cNvSpPr/>
            <p:nvPr/>
          </p:nvSpPr>
          <p:spPr>
            <a:xfrm rot="2055878">
              <a:off x="9189152" y="9608252"/>
              <a:ext cx="231865" cy="231865"/>
            </a:xfrm>
            <a:custGeom>
              <a:avLst/>
              <a:gdLst/>
              <a:ahLst/>
              <a:cxnLst/>
              <a:rect l="l" t="t" r="r" b="b"/>
              <a:pathLst>
                <a:path w="231865" h="231865">
                  <a:moveTo>
                    <a:pt x="0" y="0"/>
                  </a:moveTo>
                  <a:lnTo>
                    <a:pt x="231865" y="0"/>
                  </a:lnTo>
                  <a:lnTo>
                    <a:pt x="231865" y="231865"/>
                  </a:lnTo>
                  <a:lnTo>
                    <a:pt x="0" y="2318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alphaModFix amt="56000"/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6" name="Freeform 13">
              <a:extLst>
                <a:ext uri="{FF2B5EF4-FFF2-40B4-BE49-F238E27FC236}">
                  <a16:creationId xmlns:a16="http://schemas.microsoft.com/office/drawing/2014/main" id="{69140CE8-57F5-F2F2-3212-81864FD41430}"/>
                </a:ext>
              </a:extLst>
            </p:cNvPr>
            <p:cNvSpPr/>
            <p:nvPr/>
          </p:nvSpPr>
          <p:spPr>
            <a:xfrm rot="18447662">
              <a:off x="13217140" y="9859751"/>
              <a:ext cx="290824" cy="290824"/>
            </a:xfrm>
            <a:custGeom>
              <a:avLst/>
              <a:gdLst/>
              <a:ahLst/>
              <a:cxnLst/>
              <a:rect l="l" t="t" r="r" b="b"/>
              <a:pathLst>
                <a:path w="290824" h="290824">
                  <a:moveTo>
                    <a:pt x="0" y="0"/>
                  </a:moveTo>
                  <a:lnTo>
                    <a:pt x="290824" y="0"/>
                  </a:lnTo>
                  <a:lnTo>
                    <a:pt x="290824" y="290824"/>
                  </a:lnTo>
                  <a:lnTo>
                    <a:pt x="0" y="290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alphaModFix amt="56000"/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7" name="Freeform 14">
              <a:extLst>
                <a:ext uri="{FF2B5EF4-FFF2-40B4-BE49-F238E27FC236}">
                  <a16:creationId xmlns:a16="http://schemas.microsoft.com/office/drawing/2014/main" id="{C499B85E-23CF-E1AB-9775-E4927C6483AE}"/>
                </a:ext>
              </a:extLst>
            </p:cNvPr>
            <p:cNvSpPr/>
            <p:nvPr/>
          </p:nvSpPr>
          <p:spPr>
            <a:xfrm>
              <a:off x="16577689" y="9762124"/>
              <a:ext cx="220444" cy="220444"/>
            </a:xfrm>
            <a:custGeom>
              <a:avLst/>
              <a:gdLst/>
              <a:ahLst/>
              <a:cxnLst/>
              <a:rect l="l" t="t" r="r" b="b"/>
              <a:pathLst>
                <a:path w="220444" h="220444">
                  <a:moveTo>
                    <a:pt x="0" y="0"/>
                  </a:moveTo>
                  <a:lnTo>
                    <a:pt x="220444" y="0"/>
                  </a:lnTo>
                  <a:lnTo>
                    <a:pt x="220444" y="220445"/>
                  </a:lnTo>
                  <a:lnTo>
                    <a:pt x="0" y="2204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alphaModFix amt="65000"/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8" name="Freeform 15">
              <a:extLst>
                <a:ext uri="{FF2B5EF4-FFF2-40B4-BE49-F238E27FC236}">
                  <a16:creationId xmlns:a16="http://schemas.microsoft.com/office/drawing/2014/main" id="{9B3F6DFB-EF20-DCBB-5943-5B7BEF04A09C}"/>
                </a:ext>
              </a:extLst>
            </p:cNvPr>
            <p:cNvSpPr/>
            <p:nvPr/>
          </p:nvSpPr>
          <p:spPr>
            <a:xfrm>
              <a:off x="836293" y="9842337"/>
              <a:ext cx="384815" cy="384815"/>
            </a:xfrm>
            <a:custGeom>
              <a:avLst/>
              <a:gdLst/>
              <a:ahLst/>
              <a:cxnLst/>
              <a:rect l="l" t="t" r="r" b="b"/>
              <a:pathLst>
                <a:path w="384815" h="384815">
                  <a:moveTo>
                    <a:pt x="0" y="0"/>
                  </a:moveTo>
                  <a:lnTo>
                    <a:pt x="384814" y="0"/>
                  </a:lnTo>
                  <a:lnTo>
                    <a:pt x="384814" y="384814"/>
                  </a:lnTo>
                  <a:lnTo>
                    <a:pt x="0" y="3848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9" name="Freeform 16">
              <a:extLst>
                <a:ext uri="{FF2B5EF4-FFF2-40B4-BE49-F238E27FC236}">
                  <a16:creationId xmlns:a16="http://schemas.microsoft.com/office/drawing/2014/main" id="{373AC0E8-C5C3-FFB2-E935-B208C0C0AAD7}"/>
                </a:ext>
              </a:extLst>
            </p:cNvPr>
            <p:cNvSpPr/>
            <p:nvPr/>
          </p:nvSpPr>
          <p:spPr>
            <a:xfrm>
              <a:off x="1292338" y="9656538"/>
              <a:ext cx="225180" cy="225180"/>
            </a:xfrm>
            <a:custGeom>
              <a:avLst/>
              <a:gdLst/>
              <a:ahLst/>
              <a:cxnLst/>
              <a:rect l="l" t="t" r="r" b="b"/>
              <a:pathLst>
                <a:path w="225180" h="225180">
                  <a:moveTo>
                    <a:pt x="0" y="0"/>
                  </a:moveTo>
                  <a:lnTo>
                    <a:pt x="225180" y="0"/>
                  </a:lnTo>
                  <a:lnTo>
                    <a:pt x="225180" y="225180"/>
                  </a:lnTo>
                  <a:lnTo>
                    <a:pt x="0" y="2251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0" name="Freeform 13">
              <a:extLst>
                <a:ext uri="{FF2B5EF4-FFF2-40B4-BE49-F238E27FC236}">
                  <a16:creationId xmlns:a16="http://schemas.microsoft.com/office/drawing/2014/main" id="{AA691A83-2A6D-259D-358A-52B52DE9A063}"/>
                </a:ext>
              </a:extLst>
            </p:cNvPr>
            <p:cNvSpPr/>
            <p:nvPr/>
          </p:nvSpPr>
          <p:spPr>
            <a:xfrm rot="18447662">
              <a:off x="14453176" y="10443033"/>
              <a:ext cx="268702" cy="262072"/>
            </a:xfrm>
            <a:custGeom>
              <a:avLst/>
              <a:gdLst/>
              <a:ahLst/>
              <a:cxnLst/>
              <a:rect l="l" t="t" r="r" b="b"/>
              <a:pathLst>
                <a:path w="290824" h="290824">
                  <a:moveTo>
                    <a:pt x="0" y="0"/>
                  </a:moveTo>
                  <a:lnTo>
                    <a:pt x="290824" y="0"/>
                  </a:lnTo>
                  <a:lnTo>
                    <a:pt x="290824" y="290824"/>
                  </a:lnTo>
                  <a:lnTo>
                    <a:pt x="0" y="290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alphaModFix amt="56000"/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1" name="Freeform 13">
              <a:extLst>
                <a:ext uri="{FF2B5EF4-FFF2-40B4-BE49-F238E27FC236}">
                  <a16:creationId xmlns:a16="http://schemas.microsoft.com/office/drawing/2014/main" id="{DE138131-D207-8B61-DB6B-896DCA944447}"/>
                </a:ext>
              </a:extLst>
            </p:cNvPr>
            <p:cNvSpPr/>
            <p:nvPr/>
          </p:nvSpPr>
          <p:spPr>
            <a:xfrm rot="18447662">
              <a:off x="15430156" y="9952535"/>
              <a:ext cx="268702" cy="262072"/>
            </a:xfrm>
            <a:custGeom>
              <a:avLst/>
              <a:gdLst/>
              <a:ahLst/>
              <a:cxnLst/>
              <a:rect l="l" t="t" r="r" b="b"/>
              <a:pathLst>
                <a:path w="290824" h="290824">
                  <a:moveTo>
                    <a:pt x="0" y="0"/>
                  </a:moveTo>
                  <a:lnTo>
                    <a:pt x="290824" y="0"/>
                  </a:lnTo>
                  <a:lnTo>
                    <a:pt x="290824" y="290824"/>
                  </a:lnTo>
                  <a:lnTo>
                    <a:pt x="0" y="290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alphaModFix amt="56000"/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32" name="Group 8">
            <a:extLst>
              <a:ext uri="{FF2B5EF4-FFF2-40B4-BE49-F238E27FC236}">
                <a16:creationId xmlns:a16="http://schemas.microsoft.com/office/drawing/2014/main" id="{2364E566-0B02-2DA4-7A09-939F8C5AB37C}"/>
              </a:ext>
            </a:extLst>
          </p:cNvPr>
          <p:cNvGrpSpPr/>
          <p:nvPr/>
        </p:nvGrpSpPr>
        <p:grpSpPr>
          <a:xfrm>
            <a:off x="223352" y="0"/>
            <a:ext cx="5399517" cy="1254770"/>
            <a:chOff x="0" y="0"/>
            <a:chExt cx="7199356" cy="1673027"/>
          </a:xfrm>
        </p:grpSpPr>
        <p:sp>
          <p:nvSpPr>
            <p:cNvPr id="33" name="Freeform 9">
              <a:extLst>
                <a:ext uri="{FF2B5EF4-FFF2-40B4-BE49-F238E27FC236}">
                  <a16:creationId xmlns:a16="http://schemas.microsoft.com/office/drawing/2014/main" id="{3B1B3CD8-7F71-FC66-D83A-93FC3F57A4F0}"/>
                </a:ext>
              </a:extLst>
            </p:cNvPr>
            <p:cNvSpPr/>
            <p:nvPr/>
          </p:nvSpPr>
          <p:spPr>
            <a:xfrm>
              <a:off x="0" y="345364"/>
              <a:ext cx="982299" cy="982299"/>
            </a:xfrm>
            <a:custGeom>
              <a:avLst/>
              <a:gdLst/>
              <a:ahLst/>
              <a:cxnLst/>
              <a:rect l="l" t="t" r="r" b="b"/>
              <a:pathLst>
                <a:path w="982299" h="982299">
                  <a:moveTo>
                    <a:pt x="0" y="0"/>
                  </a:moveTo>
                  <a:lnTo>
                    <a:pt x="982299" y="0"/>
                  </a:lnTo>
                  <a:lnTo>
                    <a:pt x="982299" y="982299"/>
                  </a:lnTo>
                  <a:lnTo>
                    <a:pt x="0" y="9822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</p:sp>
        <p:sp>
          <p:nvSpPr>
            <p:cNvPr id="34" name="Freeform 10">
              <a:extLst>
                <a:ext uri="{FF2B5EF4-FFF2-40B4-BE49-F238E27FC236}">
                  <a16:creationId xmlns:a16="http://schemas.microsoft.com/office/drawing/2014/main" id="{F991EEDF-5073-7413-CA45-0BB6C4A7107B}"/>
                </a:ext>
              </a:extLst>
            </p:cNvPr>
            <p:cNvSpPr/>
            <p:nvPr/>
          </p:nvSpPr>
          <p:spPr>
            <a:xfrm>
              <a:off x="1160488" y="345364"/>
              <a:ext cx="982299" cy="982299"/>
            </a:xfrm>
            <a:custGeom>
              <a:avLst/>
              <a:gdLst/>
              <a:ahLst/>
              <a:cxnLst/>
              <a:rect l="l" t="t" r="r" b="b"/>
              <a:pathLst>
                <a:path w="982299" h="982299">
                  <a:moveTo>
                    <a:pt x="0" y="0"/>
                  </a:moveTo>
                  <a:lnTo>
                    <a:pt x="982298" y="0"/>
                  </a:lnTo>
                  <a:lnTo>
                    <a:pt x="982298" y="982299"/>
                  </a:lnTo>
                  <a:lnTo>
                    <a:pt x="0" y="9822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</p:sp>
        <p:sp>
          <p:nvSpPr>
            <p:cNvPr id="35" name="Freeform 11">
              <a:extLst>
                <a:ext uri="{FF2B5EF4-FFF2-40B4-BE49-F238E27FC236}">
                  <a16:creationId xmlns:a16="http://schemas.microsoft.com/office/drawing/2014/main" id="{6E813101-054B-8A99-6CC2-E60ADCCC9FA4}"/>
                </a:ext>
              </a:extLst>
            </p:cNvPr>
            <p:cNvSpPr/>
            <p:nvPr/>
          </p:nvSpPr>
          <p:spPr>
            <a:xfrm>
              <a:off x="3373560" y="345364"/>
              <a:ext cx="982299" cy="982299"/>
            </a:xfrm>
            <a:custGeom>
              <a:avLst/>
              <a:gdLst/>
              <a:ahLst/>
              <a:cxnLst/>
              <a:rect l="l" t="t" r="r" b="b"/>
              <a:pathLst>
                <a:path w="982299" h="982299">
                  <a:moveTo>
                    <a:pt x="0" y="0"/>
                  </a:moveTo>
                  <a:lnTo>
                    <a:pt x="982298" y="0"/>
                  </a:lnTo>
                  <a:lnTo>
                    <a:pt x="982298" y="982299"/>
                  </a:lnTo>
                  <a:lnTo>
                    <a:pt x="0" y="9822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</p:sp>
        <p:sp>
          <p:nvSpPr>
            <p:cNvPr id="36" name="Freeform 12">
              <a:extLst>
                <a:ext uri="{FF2B5EF4-FFF2-40B4-BE49-F238E27FC236}">
                  <a16:creationId xmlns:a16="http://schemas.microsoft.com/office/drawing/2014/main" id="{3338EF1E-54BA-E6E8-454A-195914236E93}"/>
                </a:ext>
              </a:extLst>
            </p:cNvPr>
            <p:cNvSpPr/>
            <p:nvPr/>
          </p:nvSpPr>
          <p:spPr>
            <a:xfrm>
              <a:off x="2324694" y="345364"/>
              <a:ext cx="866959" cy="982299"/>
            </a:xfrm>
            <a:custGeom>
              <a:avLst/>
              <a:gdLst/>
              <a:ahLst/>
              <a:cxnLst/>
              <a:rect l="l" t="t" r="r" b="b"/>
              <a:pathLst>
                <a:path w="866959" h="982299">
                  <a:moveTo>
                    <a:pt x="0" y="0"/>
                  </a:moveTo>
                  <a:lnTo>
                    <a:pt x="866959" y="0"/>
                  </a:lnTo>
                  <a:lnTo>
                    <a:pt x="866959" y="982299"/>
                  </a:lnTo>
                  <a:lnTo>
                    <a:pt x="0" y="9822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 l="-24839" r="-27501"/>
              </a:stretch>
            </a:blipFill>
          </p:spPr>
        </p:sp>
        <p:sp>
          <p:nvSpPr>
            <p:cNvPr id="37" name="Freeform 13">
              <a:extLst>
                <a:ext uri="{FF2B5EF4-FFF2-40B4-BE49-F238E27FC236}">
                  <a16:creationId xmlns:a16="http://schemas.microsoft.com/office/drawing/2014/main" id="{7E970314-6EFB-09F0-C531-B688B8C9A19D}"/>
                </a:ext>
              </a:extLst>
            </p:cNvPr>
            <p:cNvSpPr/>
            <p:nvPr/>
          </p:nvSpPr>
          <p:spPr>
            <a:xfrm>
              <a:off x="4537766" y="0"/>
              <a:ext cx="2661590" cy="1673027"/>
            </a:xfrm>
            <a:custGeom>
              <a:avLst/>
              <a:gdLst/>
              <a:ahLst/>
              <a:cxnLst/>
              <a:rect l="l" t="t" r="r" b="b"/>
              <a:pathLst>
                <a:path w="2661590" h="1673027">
                  <a:moveTo>
                    <a:pt x="0" y="0"/>
                  </a:moveTo>
                  <a:lnTo>
                    <a:pt x="2661590" y="0"/>
                  </a:lnTo>
                  <a:lnTo>
                    <a:pt x="2661590" y="1673027"/>
                  </a:lnTo>
                  <a:lnTo>
                    <a:pt x="0" y="16730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/>
              <a:stretch>
                <a:fillRect l="-5873" r="-5873"/>
              </a:stretch>
            </a:blipFill>
          </p:spPr>
        </p:sp>
      </p:grp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419241" y="1087365"/>
            <a:ext cx="16801489" cy="4501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360"/>
              </a:lnSpc>
            </a:pPr>
            <a:r>
              <a:rPr lang="en-US" sz="3200" dirty="0" err="1">
                <a:solidFill>
                  <a:srgbClr val="000000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การบริหารจัดการหนี้กองทุนพัฒนาบทบาทสตรี</a:t>
            </a:r>
            <a:r>
              <a:rPr lang="en-US" sz="3200" dirty="0">
                <a:solidFill>
                  <a:srgbClr val="000000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 : </a:t>
            </a:r>
            <a:r>
              <a:rPr lang="en-US" sz="3200" dirty="0" err="1">
                <a:solidFill>
                  <a:srgbClr val="D01716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หนี้เกินกำหนดชำระ</a:t>
            </a:r>
            <a:r>
              <a:rPr lang="en-US" sz="3200" dirty="0">
                <a:solidFill>
                  <a:srgbClr val="000000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ข้อมูล</a:t>
            </a:r>
            <a:r>
              <a:rPr lang="en-US" sz="3200" dirty="0">
                <a:solidFill>
                  <a:srgbClr val="000000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 ณ </a:t>
            </a:r>
            <a:r>
              <a:rPr lang="en-US" sz="3200" dirty="0" err="1">
                <a:solidFill>
                  <a:srgbClr val="000000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วันที่</a:t>
            </a:r>
            <a:r>
              <a:rPr lang="en-US" sz="3200" dirty="0">
                <a:solidFill>
                  <a:srgbClr val="000000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 1</a:t>
            </a:r>
            <a:r>
              <a:rPr lang="th-TH" sz="3200" dirty="0">
                <a:solidFill>
                  <a:srgbClr val="000000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7</a:t>
            </a:r>
            <a:r>
              <a:rPr lang="en-US" sz="3200" dirty="0">
                <a:solidFill>
                  <a:srgbClr val="000000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 </a:t>
            </a:r>
            <a:r>
              <a:rPr lang="th-TH" sz="3200" dirty="0">
                <a:solidFill>
                  <a:srgbClr val="000000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เมษายน</a:t>
            </a:r>
            <a:r>
              <a:rPr lang="en-US" sz="3200" dirty="0">
                <a:solidFill>
                  <a:srgbClr val="000000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 2567</a:t>
            </a:r>
          </a:p>
        </p:txBody>
      </p:sp>
      <p:graphicFrame>
        <p:nvGraphicFramePr>
          <p:cNvPr id="9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6318690"/>
              </p:ext>
            </p:extLst>
          </p:nvPr>
        </p:nvGraphicFramePr>
        <p:xfrm>
          <a:off x="179605" y="1638300"/>
          <a:ext cx="17928790" cy="7881637"/>
        </p:xfrm>
        <a:graphic>
          <a:graphicData uri="http://schemas.openxmlformats.org/drawingml/2006/table">
            <a:tbl>
              <a:tblPr/>
              <a:tblGrid>
                <a:gridCol w="7144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6102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9962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2497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8001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72565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55574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58776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1928784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1327124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852007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744149">
                <a:tc rowSpan="2">
                  <a:txBody>
                    <a:bodyPr/>
                    <a:lstStyle/>
                    <a:p>
                      <a:pPr algn="ctr">
                        <a:lnSpc>
                          <a:spcPts val="2399"/>
                        </a:lnSpc>
                        <a:defRPr/>
                      </a:pPr>
                      <a:r>
                        <a:rPr lang="en-US" sz="2000" dirty="0" err="1">
                          <a:solidFill>
                            <a:srgbClr val="FFFFFF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ลำดับ</a:t>
                      </a:r>
                      <a:endParaRPr lang="en-US" sz="2000" dirty="0">
                        <a:latin typeface="Chulabhorn Likit Text Light๙" panose="00000400000000000000" pitchFamily="2" charset="-34"/>
                        <a:cs typeface="Chulabhorn Likit Text Light๙" panose="00000400000000000000" pitchFamily="2" charset="-34"/>
                      </a:endParaRP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65486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ts val="2399"/>
                        </a:lnSpc>
                        <a:defRPr/>
                      </a:pPr>
                      <a:r>
                        <a:rPr lang="en-US" sz="2000" dirty="0" err="1">
                          <a:solidFill>
                            <a:srgbClr val="FFFFFF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จังหวัด</a:t>
                      </a:r>
                      <a:endParaRPr lang="en-US" sz="2000" dirty="0">
                        <a:latin typeface="Chulabhorn Likit Text Light๙" panose="00000400000000000000" pitchFamily="2" charset="-34"/>
                        <a:cs typeface="Chulabhorn Likit Text Light๙" panose="00000400000000000000" pitchFamily="2" charset="-34"/>
                      </a:endParaRP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65486"/>
                    </a:solidFill>
                  </a:tcPr>
                </a:tc>
                <a:tc gridSpan="7">
                  <a:txBody>
                    <a:bodyPr/>
                    <a:lstStyle/>
                    <a:p>
                      <a:pPr algn="ctr">
                        <a:lnSpc>
                          <a:spcPts val="2399"/>
                        </a:lnSpc>
                        <a:defRPr/>
                      </a:pPr>
                      <a:r>
                        <a:rPr lang="en-US" sz="2000" dirty="0">
                          <a:solidFill>
                            <a:srgbClr val="FFFFFF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FFFFFF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รวมทั้งหมด</a:t>
                      </a:r>
                      <a:r>
                        <a:rPr lang="en-US" sz="2000" dirty="0">
                          <a:solidFill>
                            <a:srgbClr val="FFFFFF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 2556 – 2566 (</a:t>
                      </a:r>
                      <a:r>
                        <a:rPr lang="en-US" sz="2000" dirty="0" err="1">
                          <a:solidFill>
                            <a:srgbClr val="FFFFFF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ข้อมูล</a:t>
                      </a:r>
                      <a:r>
                        <a:rPr lang="en-US" sz="2000" dirty="0">
                          <a:solidFill>
                            <a:srgbClr val="FFFFFF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 ณ </a:t>
                      </a:r>
                      <a:r>
                        <a:rPr lang="en-US" sz="2000" dirty="0" err="1">
                          <a:solidFill>
                            <a:srgbClr val="FFFFFF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วันที่</a:t>
                      </a:r>
                      <a:r>
                        <a:rPr lang="en-US" sz="2000" dirty="0">
                          <a:solidFill>
                            <a:srgbClr val="FFFFFF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 1</a:t>
                      </a:r>
                      <a:r>
                        <a:rPr lang="th-TH" sz="2000" dirty="0">
                          <a:solidFill>
                            <a:srgbClr val="FFFFFF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7</a:t>
                      </a:r>
                      <a:r>
                        <a:rPr lang="en-US" sz="2000" dirty="0">
                          <a:solidFill>
                            <a:srgbClr val="FFFFFF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 </a:t>
                      </a:r>
                      <a:r>
                        <a:rPr lang="th-TH" sz="2000" dirty="0">
                          <a:solidFill>
                            <a:srgbClr val="FFFFFF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เมษายน</a:t>
                      </a:r>
                      <a:r>
                        <a:rPr lang="en-US" sz="2000" dirty="0">
                          <a:solidFill>
                            <a:srgbClr val="FFFFFF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 2567) </a:t>
                      </a:r>
                      <a:endParaRPr lang="en-US" sz="2000" dirty="0">
                        <a:latin typeface="Chulabhorn Likit Text Light๙" panose="00000400000000000000" pitchFamily="2" charset="-34"/>
                        <a:cs typeface="Chulabhorn Likit Text Light๙" panose="00000400000000000000" pitchFamily="2" charset="-34"/>
                      </a:endParaRP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65486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2399"/>
                        </a:lnSpc>
                        <a:defRPr/>
                      </a:pPr>
                      <a:r>
                        <a:rPr lang="en-US" sz="1499">
                          <a:solidFill>
                            <a:srgbClr val="FFFFFF"/>
                          </a:solidFill>
                          <a:latin typeface="Chulabhorn Likit Text 2"/>
                          <a:cs typeface="Chulabhorn Likit Text 2"/>
                        </a:rPr>
                        <a:t> รวมทั้งหมด 2556 – 2566 (ข้อมูล ณ วันที่ 18 มีนาคม 2567) </a:t>
                      </a:r>
                      <a:endParaRPr lang="en-US" sz="1100"/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65486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2399"/>
                        </a:lnSpc>
                        <a:defRPr/>
                      </a:pPr>
                      <a:r>
                        <a:rPr lang="en-US" sz="1499">
                          <a:solidFill>
                            <a:srgbClr val="FFFFFF"/>
                          </a:solidFill>
                          <a:latin typeface="Chulabhorn Likit Text 2"/>
                          <a:cs typeface="Chulabhorn Likit Text 2"/>
                        </a:rPr>
                        <a:t> รวมทั้งหมด 2556 – 2566 (ข้อมูล ณ วันที่ 18 มีนาคม 2567) </a:t>
                      </a:r>
                      <a:endParaRPr lang="en-US" sz="1100"/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65486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2399"/>
                        </a:lnSpc>
                        <a:defRPr/>
                      </a:pPr>
                      <a:r>
                        <a:rPr lang="en-US" sz="1499">
                          <a:solidFill>
                            <a:srgbClr val="FFFFFF"/>
                          </a:solidFill>
                          <a:latin typeface="Chulabhorn Likit Text 2"/>
                          <a:cs typeface="Chulabhorn Likit Text 2"/>
                        </a:rPr>
                        <a:t> รวมทั้งหมด 2556 – 2566 (ข้อมูล ณ วันที่ 18 มีนาคม 2567) </a:t>
                      </a:r>
                      <a:endParaRPr lang="en-US" sz="1100"/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65486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2399"/>
                        </a:lnSpc>
                        <a:defRPr/>
                      </a:pPr>
                      <a:r>
                        <a:rPr lang="en-US" sz="1499">
                          <a:solidFill>
                            <a:srgbClr val="FFFFFF"/>
                          </a:solidFill>
                          <a:latin typeface="Chulabhorn Likit Text 2"/>
                          <a:cs typeface="Chulabhorn Likit Text 2"/>
                        </a:rPr>
                        <a:t> รวมทั้งหมด 2556 – 2566 (ข้อมูล ณ วันที่ 18 มีนาคม 2567) </a:t>
                      </a:r>
                      <a:endParaRPr lang="en-US" sz="1100"/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65486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2399"/>
                        </a:lnSpc>
                        <a:defRPr/>
                      </a:pPr>
                      <a:r>
                        <a:rPr lang="en-US" sz="1499">
                          <a:solidFill>
                            <a:srgbClr val="FFFFFF"/>
                          </a:solidFill>
                          <a:latin typeface="Chulabhorn Likit Text 2"/>
                          <a:cs typeface="Chulabhorn Likit Text 2"/>
                        </a:rPr>
                        <a:t> รวมทั้งหมด 2556 – 2566 (ข้อมูล ณ วันที่ 18 มีนาคม 2567) </a:t>
                      </a:r>
                      <a:endParaRPr lang="en-US" sz="1100"/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65486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2399"/>
                        </a:lnSpc>
                        <a:defRPr/>
                      </a:pPr>
                      <a:r>
                        <a:rPr lang="en-US" sz="1499">
                          <a:solidFill>
                            <a:srgbClr val="FFFFFF"/>
                          </a:solidFill>
                          <a:latin typeface="Chulabhorn Likit Text 2"/>
                          <a:cs typeface="Chulabhorn Likit Text 2"/>
                        </a:rPr>
                        <a:t> รวมทั้งหมด 2556 – 2566 (ข้อมูล ณ วันที่ 18 มีนาคม 2567) </a:t>
                      </a:r>
                      <a:endParaRPr lang="en-US" sz="1100"/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65486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ts val="2399"/>
                        </a:lnSpc>
                        <a:defRPr/>
                      </a:pPr>
                      <a:r>
                        <a:rPr lang="en-US" sz="2000">
                          <a:solidFill>
                            <a:srgbClr val="FFFFFF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ร้อยละของหนี้เกินกำหนดชำระ </a:t>
                      </a:r>
                      <a:endParaRPr lang="en-US" sz="2000">
                        <a:latin typeface="Chulabhorn Likit Text Light๙" panose="00000400000000000000" pitchFamily="2" charset="-34"/>
                        <a:cs typeface="Chulabhorn Likit Text Light๙" panose="00000400000000000000" pitchFamily="2" charset="-34"/>
                      </a:endParaRPr>
                    </a:p>
                    <a:p>
                      <a:pPr algn="ctr">
                        <a:lnSpc>
                          <a:spcPts val="2399"/>
                        </a:lnSpc>
                      </a:pPr>
                      <a:r>
                        <a:rPr lang="en-US" sz="2000">
                          <a:solidFill>
                            <a:srgbClr val="FFFFFF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(ฐานจากลูกหนี้คงเหลือ)</a:t>
                      </a:r>
                    </a:p>
                  </a:txBody>
                  <a:tcPr marL="47625" marR="47625" marT="47625" marB="47625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65486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2399"/>
                        </a:lnSpc>
                        <a:defRPr/>
                      </a:pPr>
                      <a:r>
                        <a:rPr lang="en-US" sz="1499">
                          <a:solidFill>
                            <a:srgbClr val="FFFFFF"/>
                          </a:solidFill>
                          <a:cs typeface="Chulabhorn Likit Text 2"/>
                        </a:rPr>
                        <a:t>ร้อยละของหนี้เกินกำหนดชำระ </a:t>
                      </a:r>
                      <a:endParaRPr lang="en-US" sz="1100"/>
                    </a:p>
                    <a:p>
                      <a:pPr algn="ctr">
                        <a:lnSpc>
                          <a:spcPts val="2399"/>
                        </a:lnSpc>
                      </a:pPr>
                      <a:r>
                        <a:rPr lang="en-US" sz="1499">
                          <a:solidFill>
                            <a:srgbClr val="FFFFFF"/>
                          </a:solidFill>
                          <a:latin typeface="Chulabhorn Likit Text 2"/>
                          <a:cs typeface="Chulabhorn Likit Text 2"/>
                        </a:rPr>
                        <a:t>(ฐานจากลูกหนี้คงเหลือ)</a:t>
                      </a:r>
                    </a:p>
                  </a:txBody>
                  <a:tcPr marL="47625" marR="47625" marT="47625" marB="47625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65486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ts val="2399"/>
                        </a:lnSpc>
                        <a:defRPr/>
                      </a:pPr>
                      <a:r>
                        <a:rPr lang="en-US" sz="2000" dirty="0" err="1">
                          <a:solidFill>
                            <a:srgbClr val="FFFFFF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ผลต่าง</a:t>
                      </a:r>
                      <a:endParaRPr lang="en-US" sz="2000" dirty="0">
                        <a:latin typeface="Chulabhorn Likit Text Light๙" panose="00000400000000000000" pitchFamily="2" charset="-34"/>
                        <a:cs typeface="Chulabhorn Likit Text Light๙" panose="00000400000000000000" pitchFamily="2" charset="-34"/>
                      </a:endParaRPr>
                    </a:p>
                  </a:txBody>
                  <a:tcPr marL="47625" marR="47625" marT="47625" marB="47625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6548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39871">
                <a:tc vMerge="1">
                  <a:txBody>
                    <a:bodyPr/>
                    <a:lstStyle/>
                    <a:p>
                      <a:pPr algn="ctr">
                        <a:lnSpc>
                          <a:spcPts val="2399"/>
                        </a:lnSpc>
                        <a:defRPr/>
                      </a:pPr>
                      <a:r>
                        <a:rPr lang="en-US" sz="1499">
                          <a:solidFill>
                            <a:srgbClr val="FFFFFF"/>
                          </a:solidFill>
                          <a:cs typeface="Chulabhorn Likit Text 2"/>
                        </a:rPr>
                        <a:t>ลำดับ</a:t>
                      </a:r>
                      <a:endParaRPr lang="en-US" sz="1100"/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65486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ts val="2399"/>
                        </a:lnSpc>
                        <a:defRPr/>
                      </a:pPr>
                      <a:r>
                        <a:rPr lang="en-US" sz="1499">
                          <a:solidFill>
                            <a:srgbClr val="FFFFFF"/>
                          </a:solidFill>
                          <a:cs typeface="Chulabhorn Likit Text 2"/>
                        </a:rPr>
                        <a:t>จังหวัด</a:t>
                      </a:r>
                      <a:endParaRPr lang="en-US" sz="1100"/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6548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99"/>
                        </a:lnSpc>
                        <a:defRPr/>
                      </a:pPr>
                      <a:r>
                        <a:rPr lang="en-US" sz="2000" dirty="0" err="1">
                          <a:solidFill>
                            <a:srgbClr val="FFFFFF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เงินที่อนุมัติ</a:t>
                      </a:r>
                      <a:r>
                        <a:rPr lang="en-US" sz="2000" dirty="0">
                          <a:solidFill>
                            <a:srgbClr val="FFFFFF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 </a:t>
                      </a:r>
                      <a:endParaRPr lang="en-US" sz="2000" dirty="0">
                        <a:latin typeface="Chulabhorn Likit Text Light๙" panose="00000400000000000000" pitchFamily="2" charset="-34"/>
                        <a:cs typeface="Chulabhorn Likit Text Light๙" panose="00000400000000000000" pitchFamily="2" charset="-34"/>
                      </a:endParaRPr>
                    </a:p>
                    <a:p>
                      <a:pPr algn="ctr">
                        <a:lnSpc>
                          <a:spcPts val="2399"/>
                        </a:lnSpc>
                      </a:pPr>
                      <a:r>
                        <a:rPr lang="en-US" sz="2000" dirty="0">
                          <a:solidFill>
                            <a:srgbClr val="FFFFFF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2556 - 2566</a:t>
                      </a:r>
                    </a:p>
                    <a:p>
                      <a:pPr algn="ctr">
                        <a:lnSpc>
                          <a:spcPts val="2399"/>
                        </a:lnSpc>
                      </a:pPr>
                      <a:r>
                        <a:rPr lang="en-US" sz="2000" dirty="0">
                          <a:solidFill>
                            <a:srgbClr val="FFFFFF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(</a:t>
                      </a:r>
                      <a:r>
                        <a:rPr lang="en-US" sz="2000" dirty="0" err="1">
                          <a:solidFill>
                            <a:srgbClr val="FFFFFF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บาท</a:t>
                      </a:r>
                      <a:r>
                        <a:rPr lang="en-US" sz="2000" dirty="0">
                          <a:solidFill>
                            <a:srgbClr val="FFFFFF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)</a:t>
                      </a: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6548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99"/>
                        </a:lnSpc>
                        <a:defRPr/>
                      </a:pPr>
                      <a:r>
                        <a:rPr lang="en-US" sz="2000" dirty="0" err="1">
                          <a:solidFill>
                            <a:srgbClr val="FFFFFF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ลูกหนี้คงเหลือ</a:t>
                      </a:r>
                      <a:endParaRPr lang="en-US" sz="2000" dirty="0">
                        <a:latin typeface="Chulabhorn Likit Text Light๙" panose="00000400000000000000" pitchFamily="2" charset="-34"/>
                        <a:cs typeface="Chulabhorn Likit Text Light๙" panose="00000400000000000000" pitchFamily="2" charset="-34"/>
                      </a:endParaRPr>
                    </a:p>
                    <a:p>
                      <a:pPr algn="ctr">
                        <a:lnSpc>
                          <a:spcPts val="2399"/>
                        </a:lnSpc>
                      </a:pPr>
                      <a:r>
                        <a:rPr lang="en-US" sz="2000" dirty="0">
                          <a:solidFill>
                            <a:srgbClr val="FFFFFF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ณ 1 </a:t>
                      </a:r>
                      <a:r>
                        <a:rPr lang="en-US" sz="2000" dirty="0" err="1">
                          <a:solidFill>
                            <a:srgbClr val="FFFFFF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ต.ค</a:t>
                      </a:r>
                      <a:r>
                        <a:rPr lang="en-US" sz="2000" dirty="0">
                          <a:solidFill>
                            <a:srgbClr val="FFFFFF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. 66</a:t>
                      </a:r>
                    </a:p>
                    <a:p>
                      <a:pPr algn="ctr">
                        <a:lnSpc>
                          <a:spcPts val="2399"/>
                        </a:lnSpc>
                      </a:pPr>
                      <a:r>
                        <a:rPr lang="en-US" sz="2000" dirty="0">
                          <a:solidFill>
                            <a:srgbClr val="FFFFFF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(</a:t>
                      </a:r>
                      <a:r>
                        <a:rPr lang="en-US" sz="2000" dirty="0" err="1">
                          <a:solidFill>
                            <a:srgbClr val="FFFFFF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บาท</a:t>
                      </a:r>
                      <a:r>
                        <a:rPr lang="en-US" sz="2000" dirty="0">
                          <a:solidFill>
                            <a:srgbClr val="FFFFFF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)</a:t>
                      </a: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6548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99"/>
                        </a:lnSpc>
                        <a:defRPr/>
                      </a:pPr>
                      <a:r>
                        <a:rPr lang="en-US" sz="2000" dirty="0" err="1">
                          <a:solidFill>
                            <a:srgbClr val="FFFFFF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ชำระคืนเงินต้น</a:t>
                      </a:r>
                      <a:endParaRPr lang="en-US" sz="2000" dirty="0">
                        <a:latin typeface="Chulabhorn Likit Text Light๙" panose="00000400000000000000" pitchFamily="2" charset="-34"/>
                        <a:cs typeface="Chulabhorn Likit Text Light๙" panose="00000400000000000000" pitchFamily="2" charset="-34"/>
                      </a:endParaRPr>
                    </a:p>
                    <a:p>
                      <a:pPr algn="ctr">
                        <a:lnSpc>
                          <a:spcPts val="2399"/>
                        </a:lnSpc>
                      </a:pPr>
                      <a:r>
                        <a:rPr lang="en-US" sz="2000" dirty="0" err="1">
                          <a:solidFill>
                            <a:srgbClr val="FFFFFF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ปีบัญชี</a:t>
                      </a:r>
                      <a:r>
                        <a:rPr lang="en-US" sz="2000" dirty="0">
                          <a:solidFill>
                            <a:srgbClr val="FFFFFF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 2567</a:t>
                      </a:r>
                    </a:p>
                    <a:p>
                      <a:pPr algn="ctr">
                        <a:lnSpc>
                          <a:spcPts val="2399"/>
                        </a:lnSpc>
                      </a:pPr>
                      <a:r>
                        <a:rPr lang="en-US" sz="2000" dirty="0">
                          <a:solidFill>
                            <a:srgbClr val="FFFFFF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(</a:t>
                      </a:r>
                      <a:r>
                        <a:rPr lang="en-US" sz="2000" dirty="0" err="1">
                          <a:solidFill>
                            <a:srgbClr val="FFFFFF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บาท</a:t>
                      </a:r>
                      <a:r>
                        <a:rPr lang="en-US" sz="2000" dirty="0">
                          <a:solidFill>
                            <a:srgbClr val="FFFFFF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)</a:t>
                      </a: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6548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99"/>
                        </a:lnSpc>
                        <a:defRPr/>
                      </a:pPr>
                      <a:r>
                        <a:rPr lang="th-TH" sz="2000" dirty="0">
                          <a:solidFill>
                            <a:srgbClr val="FFFFFF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ลูกหนี้คงเหลือ ณ ปัจจุบัน </a:t>
                      </a:r>
                      <a:endParaRPr lang="en-US" sz="2000" dirty="0">
                        <a:solidFill>
                          <a:srgbClr val="FFFFFF"/>
                        </a:solidFill>
                        <a:latin typeface="Chulabhorn Likit Text Light๙" panose="00000400000000000000" pitchFamily="2" charset="-34"/>
                        <a:cs typeface="Chulabhorn Likit Text Light๙" panose="00000400000000000000" pitchFamily="2" charset="-34"/>
                      </a:endParaRP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6548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99"/>
                        </a:lnSpc>
                        <a:defRPr/>
                      </a:pPr>
                      <a:r>
                        <a:rPr lang="en-US" sz="2000" dirty="0" err="1">
                          <a:solidFill>
                            <a:srgbClr val="FFFFFF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หนี้ยังไม่ถึง</a:t>
                      </a:r>
                      <a:endParaRPr lang="en-US" sz="2000" dirty="0">
                        <a:latin typeface="Chulabhorn Likit Text Light๙" panose="00000400000000000000" pitchFamily="2" charset="-34"/>
                        <a:cs typeface="Chulabhorn Likit Text Light๙" panose="00000400000000000000" pitchFamily="2" charset="-34"/>
                      </a:endParaRPr>
                    </a:p>
                    <a:p>
                      <a:pPr algn="ctr">
                        <a:lnSpc>
                          <a:spcPts val="2399"/>
                        </a:lnSpc>
                      </a:pPr>
                      <a:r>
                        <a:rPr lang="en-US" sz="2000" dirty="0" err="1">
                          <a:solidFill>
                            <a:srgbClr val="FFFFFF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กำหนดชำระ</a:t>
                      </a:r>
                      <a:endParaRPr lang="en-US" sz="2000" dirty="0">
                        <a:solidFill>
                          <a:srgbClr val="FFFFFF"/>
                        </a:solidFill>
                        <a:latin typeface="Chulabhorn Likit Text Light๙" panose="00000400000000000000" pitchFamily="2" charset="-34"/>
                        <a:cs typeface="Chulabhorn Likit Text Light๙" panose="00000400000000000000" pitchFamily="2" charset="-34"/>
                      </a:endParaRPr>
                    </a:p>
                    <a:p>
                      <a:pPr algn="ctr">
                        <a:lnSpc>
                          <a:spcPts val="2399"/>
                        </a:lnSpc>
                      </a:pPr>
                      <a:r>
                        <a:rPr lang="en-US" sz="2000" dirty="0">
                          <a:solidFill>
                            <a:srgbClr val="FFFFFF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(</a:t>
                      </a:r>
                      <a:r>
                        <a:rPr lang="en-US" sz="2000" dirty="0" err="1">
                          <a:solidFill>
                            <a:srgbClr val="FFFFFF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บาท</a:t>
                      </a:r>
                      <a:r>
                        <a:rPr lang="en-US" sz="2000" dirty="0">
                          <a:solidFill>
                            <a:srgbClr val="FFFFFF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)</a:t>
                      </a: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6548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99"/>
                        </a:lnSpc>
                        <a:defRPr/>
                      </a:pPr>
                      <a:r>
                        <a:rPr lang="en-US" sz="2000" dirty="0" err="1">
                          <a:solidFill>
                            <a:srgbClr val="FFFFFF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ดำเนินคดี</a:t>
                      </a:r>
                      <a:endParaRPr lang="en-US" sz="2000" dirty="0">
                        <a:latin typeface="Chulabhorn Likit Text Light๙" panose="00000400000000000000" pitchFamily="2" charset="-34"/>
                        <a:cs typeface="Chulabhorn Likit Text Light๙" panose="00000400000000000000" pitchFamily="2" charset="-34"/>
                      </a:endParaRPr>
                    </a:p>
                    <a:p>
                      <a:pPr algn="ctr">
                        <a:lnSpc>
                          <a:spcPts val="2399"/>
                        </a:lnSpc>
                      </a:pPr>
                      <a:r>
                        <a:rPr lang="en-US" sz="2000" dirty="0">
                          <a:solidFill>
                            <a:srgbClr val="FFFFFF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(</a:t>
                      </a:r>
                      <a:r>
                        <a:rPr lang="en-US" sz="2000" dirty="0" err="1">
                          <a:solidFill>
                            <a:srgbClr val="FFFFFF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บาท</a:t>
                      </a:r>
                      <a:r>
                        <a:rPr lang="en-US" sz="2000" dirty="0">
                          <a:solidFill>
                            <a:srgbClr val="FFFFFF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)</a:t>
                      </a: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6548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99"/>
                        </a:lnSpc>
                        <a:defRPr/>
                      </a:pPr>
                      <a:r>
                        <a:rPr lang="en-US" sz="2000" dirty="0" err="1">
                          <a:solidFill>
                            <a:srgbClr val="FFFFFF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หนี้เกิน</a:t>
                      </a:r>
                      <a:endParaRPr lang="en-US" sz="2000" dirty="0">
                        <a:latin typeface="Chulabhorn Likit Text Light๙" panose="00000400000000000000" pitchFamily="2" charset="-34"/>
                        <a:cs typeface="Chulabhorn Likit Text Light๙" panose="00000400000000000000" pitchFamily="2" charset="-34"/>
                      </a:endParaRPr>
                    </a:p>
                    <a:p>
                      <a:pPr algn="ctr">
                        <a:lnSpc>
                          <a:spcPts val="2399"/>
                        </a:lnSpc>
                      </a:pPr>
                      <a:r>
                        <a:rPr lang="en-US" sz="2000" dirty="0" err="1">
                          <a:solidFill>
                            <a:srgbClr val="FFFFFF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กำหนดชำระ</a:t>
                      </a:r>
                      <a:endParaRPr lang="en-US" sz="2000" dirty="0">
                        <a:solidFill>
                          <a:srgbClr val="FFFFFF"/>
                        </a:solidFill>
                        <a:latin typeface="Chulabhorn Likit Text Light๙" panose="00000400000000000000" pitchFamily="2" charset="-34"/>
                        <a:cs typeface="Chulabhorn Likit Text Light๙" panose="00000400000000000000" pitchFamily="2" charset="-34"/>
                      </a:endParaRPr>
                    </a:p>
                    <a:p>
                      <a:pPr algn="ctr">
                        <a:lnSpc>
                          <a:spcPts val="2399"/>
                        </a:lnSpc>
                      </a:pPr>
                      <a:r>
                        <a:rPr lang="en-US" sz="2000" dirty="0">
                          <a:solidFill>
                            <a:srgbClr val="FFFFFF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(</a:t>
                      </a:r>
                      <a:r>
                        <a:rPr lang="en-US" sz="2000" dirty="0" err="1">
                          <a:solidFill>
                            <a:srgbClr val="FFFFFF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บาท</a:t>
                      </a:r>
                      <a:r>
                        <a:rPr lang="en-US" sz="2000" dirty="0">
                          <a:solidFill>
                            <a:srgbClr val="FFFFFF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)</a:t>
                      </a: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6548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99"/>
                        </a:lnSpc>
                        <a:defRPr/>
                      </a:pPr>
                      <a:r>
                        <a:rPr lang="en-US" sz="2000" dirty="0">
                          <a:solidFill>
                            <a:srgbClr val="FFFFFF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ณ </a:t>
                      </a:r>
                      <a:r>
                        <a:rPr lang="en-US" sz="2000" dirty="0" err="1">
                          <a:solidFill>
                            <a:srgbClr val="FFFFFF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วันที่</a:t>
                      </a:r>
                      <a:endParaRPr lang="en-US" sz="2000" dirty="0">
                        <a:latin typeface="Chulabhorn Likit Text Light๙" panose="00000400000000000000" pitchFamily="2" charset="-34"/>
                        <a:cs typeface="Chulabhorn Likit Text Light๙" panose="00000400000000000000" pitchFamily="2" charset="-34"/>
                      </a:endParaRPr>
                    </a:p>
                    <a:p>
                      <a:pPr algn="ctr">
                        <a:lnSpc>
                          <a:spcPts val="2399"/>
                        </a:lnSpc>
                      </a:pPr>
                      <a:r>
                        <a:rPr lang="th-TH" sz="2000" dirty="0">
                          <a:solidFill>
                            <a:srgbClr val="FFFFFF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2</a:t>
                      </a:r>
                      <a:r>
                        <a:rPr lang="en-US" sz="2000" dirty="0">
                          <a:solidFill>
                            <a:srgbClr val="FFFFFF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2 </a:t>
                      </a:r>
                      <a:r>
                        <a:rPr lang="th-TH" sz="2000" dirty="0">
                          <a:solidFill>
                            <a:srgbClr val="FFFFFF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มีนาคม</a:t>
                      </a:r>
                      <a:r>
                        <a:rPr lang="en-US" sz="2000" dirty="0">
                          <a:solidFill>
                            <a:srgbClr val="FFFFFF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 2567</a:t>
                      </a: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964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99"/>
                        </a:lnSpc>
                        <a:defRPr/>
                      </a:pPr>
                      <a:r>
                        <a:rPr lang="en-US" sz="2000" dirty="0">
                          <a:solidFill>
                            <a:srgbClr val="FFFFFF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ณ </a:t>
                      </a:r>
                      <a:r>
                        <a:rPr lang="en-US" sz="2000" dirty="0" err="1">
                          <a:solidFill>
                            <a:srgbClr val="FFFFFF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วันที่</a:t>
                      </a:r>
                      <a:endParaRPr lang="en-US" sz="2000" dirty="0">
                        <a:latin typeface="Chulabhorn Likit Text Light๙" panose="00000400000000000000" pitchFamily="2" charset="-34"/>
                        <a:cs typeface="Chulabhorn Likit Text Light๙" panose="00000400000000000000" pitchFamily="2" charset="-34"/>
                      </a:endParaRPr>
                    </a:p>
                    <a:p>
                      <a:pPr algn="ctr">
                        <a:lnSpc>
                          <a:spcPts val="2399"/>
                        </a:lnSpc>
                      </a:pPr>
                      <a:r>
                        <a:rPr lang="en-US" sz="2000" dirty="0">
                          <a:solidFill>
                            <a:srgbClr val="FFFFFF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1</a:t>
                      </a:r>
                      <a:r>
                        <a:rPr lang="th-TH" sz="2000" dirty="0">
                          <a:solidFill>
                            <a:srgbClr val="FFFFFF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7</a:t>
                      </a:r>
                      <a:r>
                        <a:rPr lang="en-US" sz="2000" dirty="0">
                          <a:solidFill>
                            <a:srgbClr val="FFFFFF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 </a:t>
                      </a:r>
                      <a:r>
                        <a:rPr lang="th-TH" sz="2000" dirty="0">
                          <a:solidFill>
                            <a:srgbClr val="FFFFFF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เมษายน</a:t>
                      </a:r>
                      <a:r>
                        <a:rPr lang="en-US" sz="2000" dirty="0">
                          <a:solidFill>
                            <a:srgbClr val="FFFFFF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 </a:t>
                      </a:r>
                    </a:p>
                    <a:p>
                      <a:pPr algn="ctr">
                        <a:lnSpc>
                          <a:spcPts val="2399"/>
                        </a:lnSpc>
                      </a:pPr>
                      <a:r>
                        <a:rPr lang="en-US" sz="2000" dirty="0">
                          <a:solidFill>
                            <a:srgbClr val="FFFFFF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2567</a:t>
                      </a: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C5552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ts val="2399"/>
                        </a:lnSpc>
                        <a:defRPr/>
                      </a:pPr>
                      <a:r>
                        <a:rPr lang="en-US" sz="1499">
                          <a:solidFill>
                            <a:srgbClr val="FFFFFF"/>
                          </a:solidFill>
                          <a:cs typeface="Chulabhorn Likit Text 2"/>
                        </a:rPr>
                        <a:t>ผลต่าง</a:t>
                      </a:r>
                      <a:endParaRPr lang="en-US" sz="1100"/>
                    </a:p>
                  </a:txBody>
                  <a:tcPr marL="47625" marR="47625" marT="47625" marB="47625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6548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79105">
                <a:tc>
                  <a:txBody>
                    <a:bodyPr/>
                    <a:lstStyle/>
                    <a:p>
                      <a:pPr algn="ctr">
                        <a:lnSpc>
                          <a:spcPts val="2399"/>
                        </a:lnSpc>
                        <a:defRPr/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1</a:t>
                      </a:r>
                      <a:endParaRPr lang="en-US" sz="1200" b="1" dirty="0">
                        <a:latin typeface="Chulabhorn Likit Text Light๙" panose="00000400000000000000" pitchFamily="2" charset="-34"/>
                        <a:cs typeface="Chulabhorn Likit Text Light๙" panose="00000400000000000000" pitchFamily="2" charset="-34"/>
                      </a:endParaRP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เลย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F0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284,345,526.00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75,735,000.35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F0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9,241,192.84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F0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66,493,807.51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37,488,476.01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12,450,616.48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15,654,446.97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F0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29.26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AB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20.67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EE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▼8.59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8398">
                <a:tc>
                  <a:txBody>
                    <a:bodyPr/>
                    <a:lstStyle/>
                    <a:p>
                      <a:pPr algn="ctr">
                        <a:lnSpc>
                          <a:spcPts val="2399"/>
                        </a:lnSpc>
                        <a:defRPr/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2</a:t>
                      </a:r>
                      <a:endParaRPr lang="en-US" sz="1200" b="1">
                        <a:latin typeface="Chulabhorn Likit Text Light๙" panose="00000400000000000000" pitchFamily="2" charset="-34"/>
                        <a:cs typeface="Chulabhorn Likit Text Light๙" panose="00000400000000000000" pitchFamily="2" charset="-34"/>
                      </a:endParaRP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ตรัง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F0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192,153,330.00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62,195,240.02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F0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8,666,810.57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F0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53,528,429.45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34,296,908.29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10,962,204.60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8,269,316.56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F0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21.40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AB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13.30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EE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▼8.10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79105">
                <a:tc>
                  <a:txBody>
                    <a:bodyPr/>
                    <a:lstStyle/>
                    <a:p>
                      <a:pPr algn="ctr">
                        <a:lnSpc>
                          <a:spcPts val="2399"/>
                        </a:lnSpc>
                        <a:defRPr/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3</a:t>
                      </a:r>
                      <a:endParaRPr lang="en-US" sz="1200" b="1" dirty="0">
                        <a:latin typeface="Chulabhorn Likit Text Light๙" panose="00000400000000000000" pitchFamily="2" charset="-34"/>
                        <a:cs typeface="Chulabhorn Likit Text Light๙" panose="00000400000000000000" pitchFamily="2" charset="-34"/>
                      </a:endParaRP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ปัตตานี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F0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195,223,802.00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63,216,989.41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F0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5,131,197.80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F0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58,085,791.61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35,335,629.95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9,069,668.84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9,040,217.18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F0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22.17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AB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14.30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EE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▼7.87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48398">
                <a:tc>
                  <a:txBody>
                    <a:bodyPr/>
                    <a:lstStyle/>
                    <a:p>
                      <a:pPr algn="ctr">
                        <a:lnSpc>
                          <a:spcPts val="2399"/>
                        </a:lnSpc>
                        <a:defRPr/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4</a:t>
                      </a:r>
                      <a:endParaRPr lang="en-US" sz="1200" b="1">
                        <a:latin typeface="Chulabhorn Likit Text Light๙" panose="00000400000000000000" pitchFamily="2" charset="-34"/>
                        <a:cs typeface="Chulabhorn Likit Text Light๙" panose="00000400000000000000" pitchFamily="2" charset="-34"/>
                      </a:endParaRP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สกลนคร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F0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385,651,521.00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87,298,749.32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F0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11,099,589.21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F0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76,199,160.11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56,190,826.36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8,320,101.65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11,688,232.10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F0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20.63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AB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13.39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EE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▼7.24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79105">
                <a:tc>
                  <a:txBody>
                    <a:bodyPr/>
                    <a:lstStyle/>
                    <a:p>
                      <a:pPr algn="ctr">
                        <a:lnSpc>
                          <a:spcPts val="2399"/>
                        </a:lnSpc>
                        <a:defRPr/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5</a:t>
                      </a:r>
                      <a:endParaRPr lang="en-US" sz="1200" b="1">
                        <a:latin typeface="Chulabhorn Likit Text Light๙" panose="00000400000000000000" pitchFamily="2" charset="-34"/>
                        <a:cs typeface="Chulabhorn Likit Text Light๙" panose="00000400000000000000" pitchFamily="2" charset="-34"/>
                      </a:endParaRP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หนองบัวลำภู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F0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180,195,743.00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53,840,746.86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F0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7,467,006.75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F0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46,373,740.11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29,482,354.61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4,078,125.52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12,813,259.98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F0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30.36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AB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23.80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EE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▼6.56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94013">
                <a:tc>
                  <a:txBody>
                    <a:bodyPr/>
                    <a:lstStyle/>
                    <a:p>
                      <a:pPr algn="ctr">
                        <a:lnSpc>
                          <a:spcPts val="2399"/>
                        </a:lnSpc>
                        <a:defRPr/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6</a:t>
                      </a:r>
                      <a:endParaRPr lang="en-US" sz="1200" b="1">
                        <a:latin typeface="Chulabhorn Likit Text Light๙" panose="00000400000000000000" pitchFamily="2" charset="-34"/>
                        <a:cs typeface="Chulabhorn Likit Text Light๙" panose="00000400000000000000" pitchFamily="2" charset="-34"/>
                      </a:endParaRP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สงขลา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F0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303,056,024.00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90,477,314.96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F0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9,527,924.64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F0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80,949,390.32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31,232,067.36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41,339,631.73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6,952,703.10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F0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13.77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AB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7.68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EE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▼6.09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79105">
                <a:tc>
                  <a:txBody>
                    <a:bodyPr/>
                    <a:lstStyle/>
                    <a:p>
                      <a:pPr algn="ctr">
                        <a:lnSpc>
                          <a:spcPts val="2399"/>
                        </a:lnSpc>
                        <a:defRPr/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7</a:t>
                      </a:r>
                      <a:endParaRPr lang="en-US" sz="1200" b="1">
                        <a:latin typeface="Chulabhorn Likit Text Light๙" panose="00000400000000000000" pitchFamily="2" charset="-34"/>
                        <a:cs typeface="Chulabhorn Likit Text Light๙" panose="00000400000000000000" pitchFamily="2" charset="-34"/>
                      </a:endParaRP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สุพรรณบุรี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F0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209,736,399.00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26,487,496.54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F0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8,048,239.88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F0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18,439,256.66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12,331,999.51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1,686,774.75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4,420,482.40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F0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21.88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AB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16.69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EE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▼5.19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48398">
                <a:tc>
                  <a:txBody>
                    <a:bodyPr/>
                    <a:lstStyle/>
                    <a:p>
                      <a:pPr algn="ctr">
                        <a:lnSpc>
                          <a:spcPts val="2399"/>
                        </a:lnSpc>
                        <a:defRPr/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8</a:t>
                      </a:r>
                      <a:endParaRPr lang="en-US" sz="1200" b="1">
                        <a:latin typeface="Chulabhorn Likit Text Light๙" panose="00000400000000000000" pitchFamily="2" charset="-34"/>
                        <a:cs typeface="Chulabhorn Likit Text Light๙" panose="00000400000000000000" pitchFamily="2" charset="-34"/>
                      </a:endParaRP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ตราด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F0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173,600,044.00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36,728,828.49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F0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5,038,926.76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F0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31,689,901.73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17,046,214.37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8,840,492.75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4,516,036.75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F0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16.82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AB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12.30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EE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▼4.52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48398">
                <a:tc>
                  <a:txBody>
                    <a:bodyPr/>
                    <a:lstStyle/>
                    <a:p>
                      <a:pPr algn="ctr">
                        <a:lnSpc>
                          <a:spcPts val="2399"/>
                        </a:lnSpc>
                        <a:defRPr/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9</a:t>
                      </a:r>
                      <a:endParaRPr lang="en-US" sz="1200" b="1">
                        <a:latin typeface="Chulabhorn Likit Text Light๙" panose="00000400000000000000" pitchFamily="2" charset="-34"/>
                        <a:cs typeface="Chulabhorn Likit Text Light๙" panose="00000400000000000000" pitchFamily="2" charset="-34"/>
                      </a:endParaRP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น่าน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F0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224,865,701.00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19,264,141.16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F0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5,667,318.30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F0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13,596,822.86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8,625,010.72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1,475,941.22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3,495,870.92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F0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22.01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AB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18.15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EE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▼3.86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48398">
                <a:tc>
                  <a:txBody>
                    <a:bodyPr/>
                    <a:lstStyle/>
                    <a:p>
                      <a:pPr algn="ctr">
                        <a:lnSpc>
                          <a:spcPts val="2399"/>
                        </a:lnSpc>
                        <a:defRPr/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10</a:t>
                      </a:r>
                      <a:endParaRPr lang="en-US" sz="1200" b="1">
                        <a:latin typeface="Chulabhorn Likit Text Light๙" panose="00000400000000000000" pitchFamily="2" charset="-34"/>
                        <a:cs typeface="Chulabhorn Likit Text Light๙" panose="00000400000000000000" pitchFamily="2" charset="-34"/>
                      </a:endParaRP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อุบลราชธานี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F0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311,706,590.00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61,173,211.87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F0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8,843,808.63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F0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52,329,403.24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30,937,636.21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3,184,412.38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5,185,129.31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F0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12.02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AB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8.48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EE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▼3.54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448398">
                <a:tc>
                  <a:txBody>
                    <a:bodyPr/>
                    <a:lstStyle/>
                    <a:p>
                      <a:pPr algn="ctr">
                        <a:lnSpc>
                          <a:spcPts val="1799"/>
                        </a:lnSpc>
                        <a:defRPr/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11</a:t>
                      </a:r>
                      <a:endParaRPr lang="en-US" sz="1200" b="1" dirty="0">
                        <a:latin typeface="Chulabhorn Likit Text Light๙" panose="00000400000000000000" pitchFamily="2" charset="-34"/>
                        <a:cs typeface="Chulabhorn Likit Text Light๙" panose="00000400000000000000" pitchFamily="2" charset="-34"/>
                      </a:endParaRP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ระนอง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F0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123,764,200.00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46,046,905.73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F0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4,893,173.81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F0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41,153,731.92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17,838,995.43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17,009,211.09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6,305,525.40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F0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17.13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AB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13.69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EE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▼3.44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448398">
                <a:tc>
                  <a:txBody>
                    <a:bodyPr/>
                    <a:lstStyle/>
                    <a:p>
                      <a:pPr algn="ctr">
                        <a:lnSpc>
                          <a:spcPts val="1799"/>
                        </a:lnSpc>
                        <a:defRPr/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12</a:t>
                      </a:r>
                      <a:endParaRPr lang="en-US" sz="1200" b="1">
                        <a:latin typeface="Chulabhorn Likit Text Light๙" panose="00000400000000000000" pitchFamily="2" charset="-34"/>
                        <a:cs typeface="Chulabhorn Likit Text Light๙" panose="00000400000000000000" pitchFamily="2" charset="-34"/>
                      </a:endParaRP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ยโสธร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F0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199,462,139.00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36,848,024.19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F0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7,168,534.09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F0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29,679,490.10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19,556,950.10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2,241,932.46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4,836,592.87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F0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16.26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AB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13.13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EE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▼3.13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448398">
                <a:tc>
                  <a:txBody>
                    <a:bodyPr/>
                    <a:lstStyle/>
                    <a:p>
                      <a:pPr algn="ctr">
                        <a:lnSpc>
                          <a:spcPts val="1799"/>
                        </a:lnSpc>
                        <a:defRPr/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13</a:t>
                      </a:r>
                      <a:endParaRPr lang="en-US" sz="1200" b="1">
                        <a:latin typeface="Chulabhorn Likit Text Light๙" panose="00000400000000000000" pitchFamily="2" charset="-34"/>
                        <a:cs typeface="Chulabhorn Likit Text Light๙" panose="00000400000000000000" pitchFamily="2" charset="-34"/>
                      </a:endParaRP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นครศรีธรรมราช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F0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318,631,400.00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72,431,955.62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F0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11,784,479.75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F0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60,647,475.87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27,885,063.11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28,481,374.65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4,281,038.11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F0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8.82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AB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5.91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EE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▼2.91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</a:tbl>
          </a:graphicData>
        </a:graphic>
      </p:graphicFrame>
      <p:grpSp>
        <p:nvGrpSpPr>
          <p:cNvPr id="10" name="กลุ่ม 9">
            <a:extLst>
              <a:ext uri="{FF2B5EF4-FFF2-40B4-BE49-F238E27FC236}">
                <a16:creationId xmlns:a16="http://schemas.microsoft.com/office/drawing/2014/main" id="{D969BD96-CD4A-937C-F333-FA94B7D4CC4D}"/>
              </a:ext>
            </a:extLst>
          </p:cNvPr>
          <p:cNvGrpSpPr/>
          <p:nvPr/>
        </p:nvGrpSpPr>
        <p:grpSpPr>
          <a:xfrm>
            <a:off x="-322135" y="5943268"/>
            <a:ext cx="20941658" cy="5143832"/>
            <a:chOff x="-322135" y="5943268"/>
            <a:chExt cx="20941658" cy="5143832"/>
          </a:xfrm>
        </p:grpSpPr>
        <p:sp>
          <p:nvSpPr>
            <p:cNvPr id="11" name="Freeform 2">
              <a:extLst>
                <a:ext uri="{FF2B5EF4-FFF2-40B4-BE49-F238E27FC236}">
                  <a16:creationId xmlns:a16="http://schemas.microsoft.com/office/drawing/2014/main" id="{353B5602-51A9-08B5-9BC6-1A6DEBD4DF6D}"/>
                </a:ext>
              </a:extLst>
            </p:cNvPr>
            <p:cNvSpPr/>
            <p:nvPr/>
          </p:nvSpPr>
          <p:spPr>
            <a:xfrm>
              <a:off x="-322135" y="9635249"/>
              <a:ext cx="19404854" cy="1451851"/>
            </a:xfrm>
            <a:custGeom>
              <a:avLst/>
              <a:gdLst/>
              <a:ahLst/>
              <a:cxnLst/>
              <a:rect l="l" t="t" r="r" b="b"/>
              <a:pathLst>
                <a:path w="19404854" h="9702427">
                  <a:moveTo>
                    <a:pt x="0" y="0"/>
                  </a:moveTo>
                  <a:lnTo>
                    <a:pt x="19404855" y="0"/>
                  </a:lnTo>
                  <a:lnTo>
                    <a:pt x="19404855" y="9702428"/>
                  </a:lnTo>
                  <a:lnTo>
                    <a:pt x="0" y="97024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rcRect/>
              <a:stretch>
                <a:fillRect b="-568280"/>
              </a:stretch>
            </a:blipFill>
          </p:spPr>
        </p:sp>
        <p:sp>
          <p:nvSpPr>
            <p:cNvPr id="12" name="Freeform 3">
              <a:extLst>
                <a:ext uri="{FF2B5EF4-FFF2-40B4-BE49-F238E27FC236}">
                  <a16:creationId xmlns:a16="http://schemas.microsoft.com/office/drawing/2014/main" id="{EFEDE631-31D0-1F40-1478-AE5EBA22B57A}"/>
                </a:ext>
              </a:extLst>
            </p:cNvPr>
            <p:cNvSpPr/>
            <p:nvPr/>
          </p:nvSpPr>
          <p:spPr>
            <a:xfrm rot="10800000" flipH="1">
              <a:off x="-126913" y="6672817"/>
              <a:ext cx="4261510" cy="4172163"/>
            </a:xfrm>
            <a:custGeom>
              <a:avLst/>
              <a:gdLst/>
              <a:ahLst/>
              <a:cxnLst/>
              <a:rect l="l" t="t" r="r" b="b"/>
              <a:pathLst>
                <a:path w="4261510" h="4172163">
                  <a:moveTo>
                    <a:pt x="4261510" y="0"/>
                  </a:moveTo>
                  <a:lnTo>
                    <a:pt x="0" y="0"/>
                  </a:lnTo>
                  <a:lnTo>
                    <a:pt x="0" y="4172163"/>
                  </a:lnTo>
                  <a:lnTo>
                    <a:pt x="4261510" y="4172163"/>
                  </a:lnTo>
                  <a:lnTo>
                    <a:pt x="4261510" y="0"/>
                  </a:lnTo>
                  <a:close/>
                </a:path>
              </a:pathLst>
            </a:custGeom>
            <a:blipFill>
              <a:blip r:embed="rId4">
                <a:alphaModFix amt="37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3" name="Freeform 4">
              <a:extLst>
                <a:ext uri="{FF2B5EF4-FFF2-40B4-BE49-F238E27FC236}">
                  <a16:creationId xmlns:a16="http://schemas.microsoft.com/office/drawing/2014/main" id="{84A6BFE6-D1CA-C90E-46F2-38CC89257363}"/>
                </a:ext>
              </a:extLst>
            </p:cNvPr>
            <p:cNvSpPr/>
            <p:nvPr/>
          </p:nvSpPr>
          <p:spPr>
            <a:xfrm rot="10800000">
              <a:off x="16716853" y="5943268"/>
              <a:ext cx="3902670" cy="4366592"/>
            </a:xfrm>
            <a:custGeom>
              <a:avLst/>
              <a:gdLst/>
              <a:ahLst/>
              <a:cxnLst/>
              <a:rect l="l" t="t" r="r" b="b"/>
              <a:pathLst>
                <a:path w="4261510" h="4172163">
                  <a:moveTo>
                    <a:pt x="0" y="0"/>
                  </a:moveTo>
                  <a:lnTo>
                    <a:pt x="4261510" y="0"/>
                  </a:lnTo>
                  <a:lnTo>
                    <a:pt x="4261510" y="4172163"/>
                  </a:lnTo>
                  <a:lnTo>
                    <a:pt x="0" y="41721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31999"/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18B00AE3-A23B-930B-92C2-2000E40962EC}"/>
                </a:ext>
              </a:extLst>
            </p:cNvPr>
            <p:cNvSpPr/>
            <p:nvPr/>
          </p:nvSpPr>
          <p:spPr>
            <a:xfrm>
              <a:off x="17183859" y="9649284"/>
              <a:ext cx="352548" cy="352548"/>
            </a:xfrm>
            <a:custGeom>
              <a:avLst/>
              <a:gdLst/>
              <a:ahLst/>
              <a:cxnLst/>
              <a:rect l="l" t="t" r="r" b="b"/>
              <a:pathLst>
                <a:path w="352548" h="352548">
                  <a:moveTo>
                    <a:pt x="0" y="0"/>
                  </a:moveTo>
                  <a:lnTo>
                    <a:pt x="352547" y="0"/>
                  </a:lnTo>
                  <a:lnTo>
                    <a:pt x="352547" y="352548"/>
                  </a:lnTo>
                  <a:lnTo>
                    <a:pt x="0" y="35254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47000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5" name="Freeform 6">
              <a:extLst>
                <a:ext uri="{FF2B5EF4-FFF2-40B4-BE49-F238E27FC236}">
                  <a16:creationId xmlns:a16="http://schemas.microsoft.com/office/drawing/2014/main" id="{15A24809-0AB1-932C-53B7-DC150766CF48}"/>
                </a:ext>
              </a:extLst>
            </p:cNvPr>
            <p:cNvSpPr/>
            <p:nvPr/>
          </p:nvSpPr>
          <p:spPr>
            <a:xfrm>
              <a:off x="16855283" y="9924104"/>
              <a:ext cx="270304" cy="270304"/>
            </a:xfrm>
            <a:custGeom>
              <a:avLst/>
              <a:gdLst/>
              <a:ahLst/>
              <a:cxnLst/>
              <a:rect l="l" t="t" r="r" b="b"/>
              <a:pathLst>
                <a:path w="270304" h="270304">
                  <a:moveTo>
                    <a:pt x="0" y="0"/>
                  </a:moveTo>
                  <a:lnTo>
                    <a:pt x="270304" y="0"/>
                  </a:lnTo>
                  <a:lnTo>
                    <a:pt x="270304" y="270304"/>
                  </a:lnTo>
                  <a:lnTo>
                    <a:pt x="0" y="2703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55000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6" name="Freeform 7">
              <a:extLst>
                <a:ext uri="{FF2B5EF4-FFF2-40B4-BE49-F238E27FC236}">
                  <a16:creationId xmlns:a16="http://schemas.microsoft.com/office/drawing/2014/main" id="{ED7E3A5E-B4B5-9B34-2F95-0877D047A7ED}"/>
                </a:ext>
              </a:extLst>
            </p:cNvPr>
            <p:cNvSpPr/>
            <p:nvPr/>
          </p:nvSpPr>
          <p:spPr>
            <a:xfrm>
              <a:off x="0" y="9641564"/>
              <a:ext cx="625082" cy="625082"/>
            </a:xfrm>
            <a:custGeom>
              <a:avLst/>
              <a:gdLst/>
              <a:ahLst/>
              <a:cxnLst/>
              <a:rect l="l" t="t" r="r" b="b"/>
              <a:pathLst>
                <a:path w="625082" h="625082">
                  <a:moveTo>
                    <a:pt x="0" y="0"/>
                  </a:moveTo>
                  <a:lnTo>
                    <a:pt x="625082" y="0"/>
                  </a:lnTo>
                  <a:lnTo>
                    <a:pt x="625082" y="625082"/>
                  </a:lnTo>
                  <a:lnTo>
                    <a:pt x="0" y="62508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7" name="Freeform 8">
              <a:extLst>
                <a:ext uri="{FF2B5EF4-FFF2-40B4-BE49-F238E27FC236}">
                  <a16:creationId xmlns:a16="http://schemas.microsoft.com/office/drawing/2014/main" id="{E0CB4867-B2E8-F79D-C0DA-E030E9AFFEB3}"/>
                </a:ext>
              </a:extLst>
            </p:cNvPr>
            <p:cNvSpPr/>
            <p:nvPr/>
          </p:nvSpPr>
          <p:spPr>
            <a:xfrm>
              <a:off x="660458" y="9631111"/>
              <a:ext cx="294691" cy="294691"/>
            </a:xfrm>
            <a:custGeom>
              <a:avLst/>
              <a:gdLst/>
              <a:ahLst/>
              <a:cxnLst/>
              <a:rect l="l" t="t" r="r" b="b"/>
              <a:pathLst>
                <a:path w="294691" h="294691">
                  <a:moveTo>
                    <a:pt x="0" y="0"/>
                  </a:moveTo>
                  <a:lnTo>
                    <a:pt x="294691" y="0"/>
                  </a:lnTo>
                  <a:lnTo>
                    <a:pt x="294691" y="294691"/>
                  </a:lnTo>
                  <a:lnTo>
                    <a:pt x="0" y="2946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8" name="Freeform 9">
              <a:extLst>
                <a:ext uri="{FF2B5EF4-FFF2-40B4-BE49-F238E27FC236}">
                  <a16:creationId xmlns:a16="http://schemas.microsoft.com/office/drawing/2014/main" id="{D5306713-BA39-AA44-FD8F-A3B2BEE378BB}"/>
                </a:ext>
              </a:extLst>
            </p:cNvPr>
            <p:cNvSpPr/>
            <p:nvPr/>
          </p:nvSpPr>
          <p:spPr>
            <a:xfrm rot="834738">
              <a:off x="4269232" y="9833364"/>
              <a:ext cx="298411" cy="298411"/>
            </a:xfrm>
            <a:custGeom>
              <a:avLst/>
              <a:gdLst/>
              <a:ahLst/>
              <a:cxnLst/>
              <a:rect l="l" t="t" r="r" b="b"/>
              <a:pathLst>
                <a:path w="298411" h="298411">
                  <a:moveTo>
                    <a:pt x="0" y="0"/>
                  </a:moveTo>
                  <a:lnTo>
                    <a:pt x="298410" y="0"/>
                  </a:lnTo>
                  <a:lnTo>
                    <a:pt x="298410" y="298410"/>
                  </a:lnTo>
                  <a:lnTo>
                    <a:pt x="0" y="2984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56000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9" name="TextBox 10">
              <a:extLst>
                <a:ext uri="{FF2B5EF4-FFF2-40B4-BE49-F238E27FC236}">
                  <a16:creationId xmlns:a16="http://schemas.microsoft.com/office/drawing/2014/main" id="{63C48869-E625-BE27-3207-913D6377D719}"/>
                </a:ext>
              </a:extLst>
            </p:cNvPr>
            <p:cNvSpPr txBox="1"/>
            <p:nvPr/>
          </p:nvSpPr>
          <p:spPr>
            <a:xfrm>
              <a:off x="5418052" y="9897227"/>
              <a:ext cx="13784348" cy="4289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679"/>
                </a:lnSpc>
              </a:pPr>
              <a:r>
                <a:rPr lang="en-US" sz="1600" dirty="0" err="1">
                  <a:solidFill>
                    <a:srgbClr val="EA9F1B"/>
                  </a:solidFill>
                  <a:latin typeface="Chulabhorn Likit Text Light" panose="00000400000000000000" pitchFamily="2" charset="-34"/>
                  <a:cs typeface="Chulabhorn Likit Text Light" panose="00000400000000000000" pitchFamily="2" charset="-34"/>
                </a:rPr>
                <a:t>เศรษฐกิจฐานรากมั่นคง</a:t>
              </a:r>
              <a:r>
                <a:rPr lang="en-US" sz="1600" dirty="0">
                  <a:solidFill>
                    <a:srgbClr val="EA9F1B"/>
                  </a:solidFill>
                  <a:latin typeface="Chulabhorn Likit Text Light" panose="00000400000000000000" pitchFamily="2" charset="-34"/>
                  <a:cs typeface="Chulabhorn Likit Text Light" panose="00000400000000000000" pitchFamily="2" charset="-34"/>
                </a:rPr>
                <a:t> </a:t>
              </a:r>
              <a:r>
                <a:rPr lang="en-US" sz="1600" dirty="0" err="1">
                  <a:solidFill>
                    <a:srgbClr val="EA9F1B"/>
                  </a:solidFill>
                  <a:latin typeface="Chulabhorn Likit Text Light" panose="00000400000000000000" pitchFamily="2" charset="-34"/>
                  <a:cs typeface="Chulabhorn Likit Text Light" panose="00000400000000000000" pitchFamily="2" charset="-34"/>
                </a:rPr>
                <a:t>ชุมชนเข้มแข็งอย่างยั่งยืน</a:t>
              </a:r>
              <a:r>
                <a:rPr lang="en-US" sz="1600" dirty="0">
                  <a:solidFill>
                    <a:srgbClr val="EA9F1B"/>
                  </a:solidFill>
                  <a:latin typeface="Chulabhorn Likit Text Light" panose="00000400000000000000" pitchFamily="2" charset="-34"/>
                  <a:cs typeface="Chulabhorn Likit Text Light" panose="00000400000000000000" pitchFamily="2" charset="-34"/>
                </a:rPr>
                <a:t> </a:t>
              </a:r>
              <a:r>
                <a:rPr lang="en-US" sz="1600" dirty="0" err="1">
                  <a:solidFill>
                    <a:srgbClr val="EA9F1B"/>
                  </a:solidFill>
                  <a:latin typeface="Chulabhorn Likit Text Light" panose="00000400000000000000" pitchFamily="2" charset="-34"/>
                  <a:cs typeface="Chulabhorn Likit Text Light" panose="00000400000000000000" pitchFamily="2" charset="-34"/>
                </a:rPr>
                <a:t>ด้วยหลักปรัชญาของเศรษฐกิจพอเพียง</a:t>
              </a:r>
              <a:r>
                <a:rPr lang="en-US" sz="1600" dirty="0">
                  <a:solidFill>
                    <a:srgbClr val="EA9F1B"/>
                  </a:solidFill>
                  <a:latin typeface="Chulabhorn Likit Text Light" panose="00000400000000000000" pitchFamily="2" charset="-34"/>
                  <a:cs typeface="Chulabhorn Likit Text Light" panose="00000400000000000000" pitchFamily="2" charset="-34"/>
                </a:rPr>
                <a:t> </a:t>
              </a:r>
            </a:p>
            <a:p>
              <a:pPr>
                <a:lnSpc>
                  <a:spcPts val="1679"/>
                </a:lnSpc>
              </a:pPr>
              <a:endParaRPr lang="en-US" sz="1400" spc="253" dirty="0">
                <a:solidFill>
                  <a:srgbClr val="EA9F1B"/>
                </a:solidFill>
                <a:cs typeface="Opun Mai Bold"/>
              </a:endParaRPr>
            </a:p>
          </p:txBody>
        </p:sp>
        <p:sp>
          <p:nvSpPr>
            <p:cNvPr id="20" name="Freeform 12">
              <a:extLst>
                <a:ext uri="{FF2B5EF4-FFF2-40B4-BE49-F238E27FC236}">
                  <a16:creationId xmlns:a16="http://schemas.microsoft.com/office/drawing/2014/main" id="{14F4F4A1-327A-F67C-CCCF-0ABA2BC682F7}"/>
                </a:ext>
              </a:extLst>
            </p:cNvPr>
            <p:cNvSpPr/>
            <p:nvPr/>
          </p:nvSpPr>
          <p:spPr>
            <a:xfrm rot="2055878">
              <a:off x="9189152" y="9608252"/>
              <a:ext cx="231865" cy="231865"/>
            </a:xfrm>
            <a:custGeom>
              <a:avLst/>
              <a:gdLst/>
              <a:ahLst/>
              <a:cxnLst/>
              <a:rect l="l" t="t" r="r" b="b"/>
              <a:pathLst>
                <a:path w="231865" h="231865">
                  <a:moveTo>
                    <a:pt x="0" y="0"/>
                  </a:moveTo>
                  <a:lnTo>
                    <a:pt x="231865" y="0"/>
                  </a:lnTo>
                  <a:lnTo>
                    <a:pt x="231865" y="231865"/>
                  </a:lnTo>
                  <a:lnTo>
                    <a:pt x="0" y="2318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56000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1" name="Freeform 13">
              <a:extLst>
                <a:ext uri="{FF2B5EF4-FFF2-40B4-BE49-F238E27FC236}">
                  <a16:creationId xmlns:a16="http://schemas.microsoft.com/office/drawing/2014/main" id="{72F3EC7B-759E-EB70-F646-D3BDD969B4A9}"/>
                </a:ext>
              </a:extLst>
            </p:cNvPr>
            <p:cNvSpPr/>
            <p:nvPr/>
          </p:nvSpPr>
          <p:spPr>
            <a:xfrm rot="18447662">
              <a:off x="13217140" y="9859751"/>
              <a:ext cx="290824" cy="290824"/>
            </a:xfrm>
            <a:custGeom>
              <a:avLst/>
              <a:gdLst/>
              <a:ahLst/>
              <a:cxnLst/>
              <a:rect l="l" t="t" r="r" b="b"/>
              <a:pathLst>
                <a:path w="290824" h="290824">
                  <a:moveTo>
                    <a:pt x="0" y="0"/>
                  </a:moveTo>
                  <a:lnTo>
                    <a:pt x="290824" y="0"/>
                  </a:lnTo>
                  <a:lnTo>
                    <a:pt x="290824" y="290824"/>
                  </a:lnTo>
                  <a:lnTo>
                    <a:pt x="0" y="290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56000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2" name="Freeform 14">
              <a:extLst>
                <a:ext uri="{FF2B5EF4-FFF2-40B4-BE49-F238E27FC236}">
                  <a16:creationId xmlns:a16="http://schemas.microsoft.com/office/drawing/2014/main" id="{C8B866E0-10A6-5EA6-945D-A69D6C9ACFDC}"/>
                </a:ext>
              </a:extLst>
            </p:cNvPr>
            <p:cNvSpPr/>
            <p:nvPr/>
          </p:nvSpPr>
          <p:spPr>
            <a:xfrm>
              <a:off x="16577689" y="9762124"/>
              <a:ext cx="220444" cy="220444"/>
            </a:xfrm>
            <a:custGeom>
              <a:avLst/>
              <a:gdLst/>
              <a:ahLst/>
              <a:cxnLst/>
              <a:rect l="l" t="t" r="r" b="b"/>
              <a:pathLst>
                <a:path w="220444" h="220444">
                  <a:moveTo>
                    <a:pt x="0" y="0"/>
                  </a:moveTo>
                  <a:lnTo>
                    <a:pt x="220444" y="0"/>
                  </a:lnTo>
                  <a:lnTo>
                    <a:pt x="220444" y="220445"/>
                  </a:lnTo>
                  <a:lnTo>
                    <a:pt x="0" y="2204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65000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3" name="Freeform 15">
              <a:extLst>
                <a:ext uri="{FF2B5EF4-FFF2-40B4-BE49-F238E27FC236}">
                  <a16:creationId xmlns:a16="http://schemas.microsoft.com/office/drawing/2014/main" id="{7400E421-2838-A977-7ED8-14A380B31A98}"/>
                </a:ext>
              </a:extLst>
            </p:cNvPr>
            <p:cNvSpPr/>
            <p:nvPr/>
          </p:nvSpPr>
          <p:spPr>
            <a:xfrm>
              <a:off x="836293" y="9842337"/>
              <a:ext cx="384815" cy="384815"/>
            </a:xfrm>
            <a:custGeom>
              <a:avLst/>
              <a:gdLst/>
              <a:ahLst/>
              <a:cxnLst/>
              <a:rect l="l" t="t" r="r" b="b"/>
              <a:pathLst>
                <a:path w="384815" h="384815">
                  <a:moveTo>
                    <a:pt x="0" y="0"/>
                  </a:moveTo>
                  <a:lnTo>
                    <a:pt x="384814" y="0"/>
                  </a:lnTo>
                  <a:lnTo>
                    <a:pt x="384814" y="384814"/>
                  </a:lnTo>
                  <a:lnTo>
                    <a:pt x="0" y="3848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4" name="Freeform 16">
              <a:extLst>
                <a:ext uri="{FF2B5EF4-FFF2-40B4-BE49-F238E27FC236}">
                  <a16:creationId xmlns:a16="http://schemas.microsoft.com/office/drawing/2014/main" id="{0EED802C-C4FE-D2C9-6C2C-36E47C40AD59}"/>
                </a:ext>
              </a:extLst>
            </p:cNvPr>
            <p:cNvSpPr/>
            <p:nvPr/>
          </p:nvSpPr>
          <p:spPr>
            <a:xfrm>
              <a:off x="1292338" y="9656538"/>
              <a:ext cx="225180" cy="225180"/>
            </a:xfrm>
            <a:custGeom>
              <a:avLst/>
              <a:gdLst/>
              <a:ahLst/>
              <a:cxnLst/>
              <a:rect l="l" t="t" r="r" b="b"/>
              <a:pathLst>
                <a:path w="225180" h="225180">
                  <a:moveTo>
                    <a:pt x="0" y="0"/>
                  </a:moveTo>
                  <a:lnTo>
                    <a:pt x="225180" y="0"/>
                  </a:lnTo>
                  <a:lnTo>
                    <a:pt x="225180" y="225180"/>
                  </a:lnTo>
                  <a:lnTo>
                    <a:pt x="0" y="2251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5" name="Freeform 13">
              <a:extLst>
                <a:ext uri="{FF2B5EF4-FFF2-40B4-BE49-F238E27FC236}">
                  <a16:creationId xmlns:a16="http://schemas.microsoft.com/office/drawing/2014/main" id="{317A4020-98A1-9AB4-364A-27604E7CD0DD}"/>
                </a:ext>
              </a:extLst>
            </p:cNvPr>
            <p:cNvSpPr/>
            <p:nvPr/>
          </p:nvSpPr>
          <p:spPr>
            <a:xfrm rot="18447662">
              <a:off x="14453176" y="10443033"/>
              <a:ext cx="268702" cy="262072"/>
            </a:xfrm>
            <a:custGeom>
              <a:avLst/>
              <a:gdLst/>
              <a:ahLst/>
              <a:cxnLst/>
              <a:rect l="l" t="t" r="r" b="b"/>
              <a:pathLst>
                <a:path w="290824" h="290824">
                  <a:moveTo>
                    <a:pt x="0" y="0"/>
                  </a:moveTo>
                  <a:lnTo>
                    <a:pt x="290824" y="0"/>
                  </a:lnTo>
                  <a:lnTo>
                    <a:pt x="290824" y="290824"/>
                  </a:lnTo>
                  <a:lnTo>
                    <a:pt x="0" y="290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56000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6" name="Freeform 13">
              <a:extLst>
                <a:ext uri="{FF2B5EF4-FFF2-40B4-BE49-F238E27FC236}">
                  <a16:creationId xmlns:a16="http://schemas.microsoft.com/office/drawing/2014/main" id="{B56A6BAB-496E-0C25-76E3-5E12A13D9504}"/>
                </a:ext>
              </a:extLst>
            </p:cNvPr>
            <p:cNvSpPr/>
            <p:nvPr/>
          </p:nvSpPr>
          <p:spPr>
            <a:xfrm rot="18447662">
              <a:off x="15430156" y="9952535"/>
              <a:ext cx="268702" cy="262072"/>
            </a:xfrm>
            <a:custGeom>
              <a:avLst/>
              <a:gdLst/>
              <a:ahLst/>
              <a:cxnLst/>
              <a:rect l="l" t="t" r="r" b="b"/>
              <a:pathLst>
                <a:path w="290824" h="290824">
                  <a:moveTo>
                    <a:pt x="0" y="0"/>
                  </a:moveTo>
                  <a:lnTo>
                    <a:pt x="290824" y="0"/>
                  </a:lnTo>
                  <a:lnTo>
                    <a:pt x="290824" y="290824"/>
                  </a:lnTo>
                  <a:lnTo>
                    <a:pt x="0" y="290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56000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27" name="Group 8">
            <a:extLst>
              <a:ext uri="{FF2B5EF4-FFF2-40B4-BE49-F238E27FC236}">
                <a16:creationId xmlns:a16="http://schemas.microsoft.com/office/drawing/2014/main" id="{30545108-854F-941A-4FEB-4904BA822853}"/>
              </a:ext>
            </a:extLst>
          </p:cNvPr>
          <p:cNvGrpSpPr/>
          <p:nvPr/>
        </p:nvGrpSpPr>
        <p:grpSpPr>
          <a:xfrm>
            <a:off x="223352" y="-114300"/>
            <a:ext cx="5399517" cy="1254770"/>
            <a:chOff x="0" y="0"/>
            <a:chExt cx="7199356" cy="1673027"/>
          </a:xfrm>
        </p:grpSpPr>
        <p:sp>
          <p:nvSpPr>
            <p:cNvPr id="28" name="Freeform 9">
              <a:extLst>
                <a:ext uri="{FF2B5EF4-FFF2-40B4-BE49-F238E27FC236}">
                  <a16:creationId xmlns:a16="http://schemas.microsoft.com/office/drawing/2014/main" id="{D1F66AB2-F737-E7EB-0ABA-38718B7DCDA3}"/>
                </a:ext>
              </a:extLst>
            </p:cNvPr>
            <p:cNvSpPr/>
            <p:nvPr/>
          </p:nvSpPr>
          <p:spPr>
            <a:xfrm>
              <a:off x="0" y="345364"/>
              <a:ext cx="982299" cy="982299"/>
            </a:xfrm>
            <a:custGeom>
              <a:avLst/>
              <a:gdLst/>
              <a:ahLst/>
              <a:cxnLst/>
              <a:rect l="l" t="t" r="r" b="b"/>
              <a:pathLst>
                <a:path w="982299" h="982299">
                  <a:moveTo>
                    <a:pt x="0" y="0"/>
                  </a:moveTo>
                  <a:lnTo>
                    <a:pt x="982299" y="0"/>
                  </a:lnTo>
                  <a:lnTo>
                    <a:pt x="982299" y="982299"/>
                  </a:lnTo>
                  <a:lnTo>
                    <a:pt x="0" y="9822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</p:sp>
        <p:sp>
          <p:nvSpPr>
            <p:cNvPr id="29" name="Freeform 10">
              <a:extLst>
                <a:ext uri="{FF2B5EF4-FFF2-40B4-BE49-F238E27FC236}">
                  <a16:creationId xmlns:a16="http://schemas.microsoft.com/office/drawing/2014/main" id="{BE4D3158-292C-2267-331A-A16FA9E395C6}"/>
                </a:ext>
              </a:extLst>
            </p:cNvPr>
            <p:cNvSpPr/>
            <p:nvPr/>
          </p:nvSpPr>
          <p:spPr>
            <a:xfrm>
              <a:off x="1160488" y="345364"/>
              <a:ext cx="982299" cy="982299"/>
            </a:xfrm>
            <a:custGeom>
              <a:avLst/>
              <a:gdLst/>
              <a:ahLst/>
              <a:cxnLst/>
              <a:rect l="l" t="t" r="r" b="b"/>
              <a:pathLst>
                <a:path w="982299" h="982299">
                  <a:moveTo>
                    <a:pt x="0" y="0"/>
                  </a:moveTo>
                  <a:lnTo>
                    <a:pt x="982298" y="0"/>
                  </a:lnTo>
                  <a:lnTo>
                    <a:pt x="982298" y="982299"/>
                  </a:lnTo>
                  <a:lnTo>
                    <a:pt x="0" y="9822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</p:sp>
        <p:sp>
          <p:nvSpPr>
            <p:cNvPr id="30" name="Freeform 11">
              <a:extLst>
                <a:ext uri="{FF2B5EF4-FFF2-40B4-BE49-F238E27FC236}">
                  <a16:creationId xmlns:a16="http://schemas.microsoft.com/office/drawing/2014/main" id="{F6877A1B-97CF-24EE-06AD-7555BC735C4A}"/>
                </a:ext>
              </a:extLst>
            </p:cNvPr>
            <p:cNvSpPr/>
            <p:nvPr/>
          </p:nvSpPr>
          <p:spPr>
            <a:xfrm>
              <a:off x="3373560" y="345364"/>
              <a:ext cx="982299" cy="982299"/>
            </a:xfrm>
            <a:custGeom>
              <a:avLst/>
              <a:gdLst/>
              <a:ahLst/>
              <a:cxnLst/>
              <a:rect l="l" t="t" r="r" b="b"/>
              <a:pathLst>
                <a:path w="982299" h="982299">
                  <a:moveTo>
                    <a:pt x="0" y="0"/>
                  </a:moveTo>
                  <a:lnTo>
                    <a:pt x="982298" y="0"/>
                  </a:lnTo>
                  <a:lnTo>
                    <a:pt x="982298" y="982299"/>
                  </a:lnTo>
                  <a:lnTo>
                    <a:pt x="0" y="9822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</p:sp>
        <p:sp>
          <p:nvSpPr>
            <p:cNvPr id="31" name="Freeform 12">
              <a:extLst>
                <a:ext uri="{FF2B5EF4-FFF2-40B4-BE49-F238E27FC236}">
                  <a16:creationId xmlns:a16="http://schemas.microsoft.com/office/drawing/2014/main" id="{9786AAFC-3894-8453-57A7-E6DCC9FC2F1A}"/>
                </a:ext>
              </a:extLst>
            </p:cNvPr>
            <p:cNvSpPr/>
            <p:nvPr/>
          </p:nvSpPr>
          <p:spPr>
            <a:xfrm>
              <a:off x="2324694" y="345364"/>
              <a:ext cx="866959" cy="982299"/>
            </a:xfrm>
            <a:custGeom>
              <a:avLst/>
              <a:gdLst/>
              <a:ahLst/>
              <a:cxnLst/>
              <a:rect l="l" t="t" r="r" b="b"/>
              <a:pathLst>
                <a:path w="866959" h="982299">
                  <a:moveTo>
                    <a:pt x="0" y="0"/>
                  </a:moveTo>
                  <a:lnTo>
                    <a:pt x="866959" y="0"/>
                  </a:lnTo>
                  <a:lnTo>
                    <a:pt x="866959" y="982299"/>
                  </a:lnTo>
                  <a:lnTo>
                    <a:pt x="0" y="9822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 l="-24839" r="-27501"/>
              </a:stretch>
            </a:blipFill>
          </p:spPr>
        </p:sp>
        <p:sp>
          <p:nvSpPr>
            <p:cNvPr id="32" name="Freeform 13">
              <a:extLst>
                <a:ext uri="{FF2B5EF4-FFF2-40B4-BE49-F238E27FC236}">
                  <a16:creationId xmlns:a16="http://schemas.microsoft.com/office/drawing/2014/main" id="{15FDE53A-86F9-16F9-F843-DAF3C0DB203C}"/>
                </a:ext>
              </a:extLst>
            </p:cNvPr>
            <p:cNvSpPr/>
            <p:nvPr/>
          </p:nvSpPr>
          <p:spPr>
            <a:xfrm>
              <a:off x="4537766" y="0"/>
              <a:ext cx="2661590" cy="1673027"/>
            </a:xfrm>
            <a:custGeom>
              <a:avLst/>
              <a:gdLst/>
              <a:ahLst/>
              <a:cxnLst/>
              <a:rect l="l" t="t" r="r" b="b"/>
              <a:pathLst>
                <a:path w="2661590" h="1673027">
                  <a:moveTo>
                    <a:pt x="0" y="0"/>
                  </a:moveTo>
                  <a:lnTo>
                    <a:pt x="2661590" y="0"/>
                  </a:lnTo>
                  <a:lnTo>
                    <a:pt x="2661590" y="1673027"/>
                  </a:lnTo>
                  <a:lnTo>
                    <a:pt x="0" y="16730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 l="-5873" r="-5873"/>
              </a:stretch>
            </a:blipFill>
          </p:spPr>
        </p:sp>
      </p:grp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88263" y="1104900"/>
            <a:ext cx="17563489" cy="4501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360"/>
              </a:lnSpc>
            </a:pPr>
            <a:r>
              <a:rPr lang="en-US" sz="3200" dirty="0" err="1">
                <a:solidFill>
                  <a:srgbClr val="000000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การบริหารจัดการหนี้กองทุนพัฒนาบทบาทสตรี</a:t>
            </a:r>
            <a:r>
              <a:rPr lang="en-US" sz="3200" dirty="0">
                <a:solidFill>
                  <a:srgbClr val="000000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 : </a:t>
            </a:r>
            <a:r>
              <a:rPr lang="en-US" sz="3200" dirty="0" err="1">
                <a:solidFill>
                  <a:srgbClr val="D01716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หนี้เกินกำหนดชำระ</a:t>
            </a:r>
            <a:r>
              <a:rPr lang="en-US" sz="3200" dirty="0">
                <a:solidFill>
                  <a:srgbClr val="000000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ข้อมูล</a:t>
            </a:r>
            <a:r>
              <a:rPr lang="en-US" sz="3200" dirty="0">
                <a:solidFill>
                  <a:srgbClr val="000000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 ณ </a:t>
            </a:r>
            <a:r>
              <a:rPr lang="en-US" sz="3200" dirty="0" err="1">
                <a:solidFill>
                  <a:srgbClr val="000000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วันที่</a:t>
            </a:r>
            <a:r>
              <a:rPr lang="en-US" sz="3200" dirty="0">
                <a:solidFill>
                  <a:srgbClr val="000000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 1</a:t>
            </a:r>
            <a:r>
              <a:rPr lang="th-TH" sz="3200" dirty="0">
                <a:solidFill>
                  <a:srgbClr val="000000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7</a:t>
            </a:r>
            <a:r>
              <a:rPr lang="en-US" sz="3200" dirty="0">
                <a:solidFill>
                  <a:srgbClr val="000000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 </a:t>
            </a:r>
            <a:r>
              <a:rPr lang="th-TH" sz="3200" dirty="0">
                <a:solidFill>
                  <a:srgbClr val="000000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เมษายน</a:t>
            </a:r>
            <a:r>
              <a:rPr lang="en-US" sz="3200" dirty="0">
                <a:solidFill>
                  <a:srgbClr val="000000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 2567</a:t>
            </a:r>
          </a:p>
        </p:txBody>
      </p:sp>
      <p:graphicFrame>
        <p:nvGraphicFramePr>
          <p:cNvPr id="9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15766446"/>
              </p:ext>
            </p:extLst>
          </p:nvPr>
        </p:nvGraphicFramePr>
        <p:xfrm>
          <a:off x="188263" y="1681463"/>
          <a:ext cx="17928790" cy="7881637"/>
        </p:xfrm>
        <a:graphic>
          <a:graphicData uri="http://schemas.openxmlformats.org/drawingml/2006/table">
            <a:tbl>
              <a:tblPr/>
              <a:tblGrid>
                <a:gridCol w="7261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93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9962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2497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8001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72565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55574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69872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424707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1764722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1327124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852007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744149">
                <a:tc rowSpan="2">
                  <a:txBody>
                    <a:bodyPr/>
                    <a:lstStyle/>
                    <a:p>
                      <a:pPr algn="ctr">
                        <a:lnSpc>
                          <a:spcPts val="2399"/>
                        </a:lnSpc>
                        <a:defRPr/>
                      </a:pPr>
                      <a:r>
                        <a:rPr lang="en-US" sz="2000" dirty="0" err="1">
                          <a:solidFill>
                            <a:srgbClr val="FFFFFF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ลำดับ</a:t>
                      </a:r>
                      <a:endParaRPr lang="en-US" sz="2000" dirty="0">
                        <a:latin typeface="Chulabhorn Likit Text Light๙" panose="00000400000000000000" pitchFamily="2" charset="-34"/>
                        <a:cs typeface="Chulabhorn Likit Text Light๙" panose="00000400000000000000" pitchFamily="2" charset="-34"/>
                      </a:endParaRP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65486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ts val="2399"/>
                        </a:lnSpc>
                        <a:defRPr/>
                      </a:pPr>
                      <a:r>
                        <a:rPr lang="en-US" sz="2000" dirty="0" err="1">
                          <a:solidFill>
                            <a:srgbClr val="FFFFFF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จังหวัด</a:t>
                      </a:r>
                      <a:endParaRPr lang="en-US" sz="2000" dirty="0">
                        <a:latin typeface="Chulabhorn Likit Text Light๙" panose="00000400000000000000" pitchFamily="2" charset="-34"/>
                        <a:cs typeface="Chulabhorn Likit Text Light๙" panose="00000400000000000000" pitchFamily="2" charset="-34"/>
                      </a:endParaRP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65486"/>
                    </a:solidFill>
                  </a:tcPr>
                </a:tc>
                <a:tc gridSpan="7">
                  <a:txBody>
                    <a:bodyPr/>
                    <a:lstStyle/>
                    <a:p>
                      <a:pPr algn="ctr">
                        <a:lnSpc>
                          <a:spcPts val="2399"/>
                        </a:lnSpc>
                        <a:defRPr/>
                      </a:pPr>
                      <a:r>
                        <a:rPr lang="en-US" sz="2000" dirty="0">
                          <a:solidFill>
                            <a:srgbClr val="FFFFFF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FFFFFF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รวมทั้งหมด</a:t>
                      </a:r>
                      <a:r>
                        <a:rPr lang="en-US" sz="2000" dirty="0">
                          <a:solidFill>
                            <a:srgbClr val="FFFFFF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 2556 – 2566 (</a:t>
                      </a:r>
                      <a:r>
                        <a:rPr lang="en-US" sz="2000" dirty="0" err="1">
                          <a:solidFill>
                            <a:srgbClr val="FFFFFF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ข้อมูล</a:t>
                      </a:r>
                      <a:r>
                        <a:rPr lang="en-US" sz="2000" dirty="0">
                          <a:solidFill>
                            <a:srgbClr val="FFFFFF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 ณ </a:t>
                      </a:r>
                      <a:r>
                        <a:rPr lang="en-US" sz="2000" dirty="0" err="1">
                          <a:solidFill>
                            <a:srgbClr val="FFFFFF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วันที่</a:t>
                      </a:r>
                      <a:r>
                        <a:rPr lang="en-US" sz="2000" dirty="0">
                          <a:solidFill>
                            <a:srgbClr val="FFFFFF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 1</a:t>
                      </a:r>
                      <a:r>
                        <a:rPr lang="th-TH" sz="2000" dirty="0">
                          <a:solidFill>
                            <a:srgbClr val="FFFFFF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7</a:t>
                      </a:r>
                      <a:r>
                        <a:rPr lang="en-US" sz="2000" dirty="0">
                          <a:solidFill>
                            <a:srgbClr val="FFFFFF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 </a:t>
                      </a:r>
                      <a:r>
                        <a:rPr lang="th-TH" sz="2000" dirty="0">
                          <a:solidFill>
                            <a:srgbClr val="FFFFFF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เมษายน</a:t>
                      </a:r>
                      <a:r>
                        <a:rPr lang="en-US" sz="2000" dirty="0">
                          <a:solidFill>
                            <a:srgbClr val="FFFFFF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 2567) </a:t>
                      </a:r>
                      <a:endParaRPr lang="en-US" sz="2000" dirty="0">
                        <a:latin typeface="Chulabhorn Likit Text Light๙" panose="00000400000000000000" pitchFamily="2" charset="-34"/>
                        <a:cs typeface="Chulabhorn Likit Text Light๙" panose="00000400000000000000" pitchFamily="2" charset="-34"/>
                      </a:endParaRP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65486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2399"/>
                        </a:lnSpc>
                        <a:defRPr/>
                      </a:pPr>
                      <a:r>
                        <a:rPr lang="en-US" sz="1499">
                          <a:solidFill>
                            <a:srgbClr val="FFFFFF"/>
                          </a:solidFill>
                          <a:latin typeface="Chulabhorn Likit Text 2"/>
                          <a:cs typeface="Chulabhorn Likit Text 2"/>
                        </a:rPr>
                        <a:t> รวมทั้งหมด 2556 – 2566 (ข้อมูล ณ วันที่ 18 มีนาคม 2567) </a:t>
                      </a:r>
                      <a:endParaRPr lang="en-US" sz="1100"/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65486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2399"/>
                        </a:lnSpc>
                        <a:defRPr/>
                      </a:pPr>
                      <a:r>
                        <a:rPr lang="en-US" sz="1499">
                          <a:solidFill>
                            <a:srgbClr val="FFFFFF"/>
                          </a:solidFill>
                          <a:latin typeface="Chulabhorn Likit Text 2"/>
                          <a:cs typeface="Chulabhorn Likit Text 2"/>
                        </a:rPr>
                        <a:t> รวมทั้งหมด 2556 – 2566 (ข้อมูล ณ วันที่ 18 มีนาคม 2567) </a:t>
                      </a:r>
                      <a:endParaRPr lang="en-US" sz="1100"/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65486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2399"/>
                        </a:lnSpc>
                        <a:defRPr/>
                      </a:pPr>
                      <a:r>
                        <a:rPr lang="en-US" sz="1499">
                          <a:solidFill>
                            <a:srgbClr val="FFFFFF"/>
                          </a:solidFill>
                          <a:latin typeface="Chulabhorn Likit Text 2"/>
                          <a:cs typeface="Chulabhorn Likit Text 2"/>
                        </a:rPr>
                        <a:t> รวมทั้งหมด 2556 – 2566 (ข้อมูล ณ วันที่ 18 มีนาคม 2567) </a:t>
                      </a:r>
                      <a:endParaRPr lang="en-US" sz="1100"/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65486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2399"/>
                        </a:lnSpc>
                        <a:defRPr/>
                      </a:pPr>
                      <a:r>
                        <a:rPr lang="en-US" sz="1499">
                          <a:solidFill>
                            <a:srgbClr val="FFFFFF"/>
                          </a:solidFill>
                          <a:latin typeface="Chulabhorn Likit Text 2"/>
                          <a:cs typeface="Chulabhorn Likit Text 2"/>
                        </a:rPr>
                        <a:t> รวมทั้งหมด 2556 – 2566 (ข้อมูล ณ วันที่ 18 มีนาคม 2567) </a:t>
                      </a:r>
                      <a:endParaRPr lang="en-US" sz="1100"/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65486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2399"/>
                        </a:lnSpc>
                        <a:defRPr/>
                      </a:pPr>
                      <a:r>
                        <a:rPr lang="en-US" sz="1499">
                          <a:solidFill>
                            <a:srgbClr val="FFFFFF"/>
                          </a:solidFill>
                          <a:latin typeface="Chulabhorn Likit Text 2"/>
                          <a:cs typeface="Chulabhorn Likit Text 2"/>
                        </a:rPr>
                        <a:t> รวมทั้งหมด 2556 – 2566 (ข้อมูล ณ วันที่ 18 มีนาคม 2567) </a:t>
                      </a:r>
                      <a:endParaRPr lang="en-US" sz="1100"/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65486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2399"/>
                        </a:lnSpc>
                        <a:defRPr/>
                      </a:pPr>
                      <a:r>
                        <a:rPr lang="en-US" sz="1499">
                          <a:solidFill>
                            <a:srgbClr val="FFFFFF"/>
                          </a:solidFill>
                          <a:latin typeface="Chulabhorn Likit Text 2"/>
                          <a:cs typeface="Chulabhorn Likit Text 2"/>
                        </a:rPr>
                        <a:t> รวมทั้งหมด 2556 – 2566 (ข้อมูล ณ วันที่ 18 มีนาคม 2567) </a:t>
                      </a:r>
                      <a:endParaRPr lang="en-US" sz="1100"/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65486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ts val="2399"/>
                        </a:lnSpc>
                        <a:defRPr/>
                      </a:pPr>
                      <a:r>
                        <a:rPr lang="en-US" sz="2000">
                          <a:solidFill>
                            <a:srgbClr val="FFFFFF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ร้อยละของหนี้เกินกำหนดชำระ </a:t>
                      </a:r>
                      <a:endParaRPr lang="en-US" sz="2000">
                        <a:latin typeface="Chulabhorn Likit Text Light๙" panose="00000400000000000000" pitchFamily="2" charset="-34"/>
                        <a:cs typeface="Chulabhorn Likit Text Light๙" panose="00000400000000000000" pitchFamily="2" charset="-34"/>
                      </a:endParaRPr>
                    </a:p>
                    <a:p>
                      <a:pPr algn="ctr">
                        <a:lnSpc>
                          <a:spcPts val="2399"/>
                        </a:lnSpc>
                      </a:pPr>
                      <a:r>
                        <a:rPr lang="en-US" sz="2000">
                          <a:solidFill>
                            <a:srgbClr val="FFFFFF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(ฐานจากลูกหนี้คงเหลือ)</a:t>
                      </a:r>
                    </a:p>
                  </a:txBody>
                  <a:tcPr marL="47625" marR="47625" marT="47625" marB="47625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65486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2399"/>
                        </a:lnSpc>
                        <a:defRPr/>
                      </a:pPr>
                      <a:r>
                        <a:rPr lang="en-US" sz="1499">
                          <a:solidFill>
                            <a:srgbClr val="FFFFFF"/>
                          </a:solidFill>
                          <a:cs typeface="Chulabhorn Likit Text 2"/>
                        </a:rPr>
                        <a:t>ร้อยละของหนี้เกินกำหนดชำระ </a:t>
                      </a:r>
                      <a:endParaRPr lang="en-US" sz="1100"/>
                    </a:p>
                    <a:p>
                      <a:pPr algn="ctr">
                        <a:lnSpc>
                          <a:spcPts val="2399"/>
                        </a:lnSpc>
                      </a:pPr>
                      <a:r>
                        <a:rPr lang="en-US" sz="1499">
                          <a:solidFill>
                            <a:srgbClr val="FFFFFF"/>
                          </a:solidFill>
                          <a:latin typeface="Chulabhorn Likit Text 2"/>
                          <a:cs typeface="Chulabhorn Likit Text 2"/>
                        </a:rPr>
                        <a:t>(ฐานจากลูกหนี้คงเหลือ)</a:t>
                      </a:r>
                    </a:p>
                  </a:txBody>
                  <a:tcPr marL="47625" marR="47625" marT="47625" marB="47625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65486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ts val="2399"/>
                        </a:lnSpc>
                        <a:defRPr/>
                      </a:pPr>
                      <a:r>
                        <a:rPr lang="en-US" sz="2000">
                          <a:solidFill>
                            <a:srgbClr val="FFFFFF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ผลต่าง</a:t>
                      </a:r>
                      <a:endParaRPr lang="en-US" sz="2000">
                        <a:latin typeface="Chulabhorn Likit Text Light๙" panose="00000400000000000000" pitchFamily="2" charset="-34"/>
                        <a:cs typeface="Chulabhorn Likit Text Light๙" panose="00000400000000000000" pitchFamily="2" charset="-34"/>
                      </a:endParaRPr>
                    </a:p>
                  </a:txBody>
                  <a:tcPr marL="47625" marR="47625" marT="47625" marB="47625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6548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39871">
                <a:tc vMerge="1">
                  <a:txBody>
                    <a:bodyPr/>
                    <a:lstStyle/>
                    <a:p>
                      <a:pPr algn="ctr">
                        <a:lnSpc>
                          <a:spcPts val="2399"/>
                        </a:lnSpc>
                        <a:defRPr/>
                      </a:pPr>
                      <a:r>
                        <a:rPr lang="en-US" sz="1499">
                          <a:solidFill>
                            <a:srgbClr val="FFFFFF"/>
                          </a:solidFill>
                          <a:cs typeface="Chulabhorn Likit Text 2"/>
                        </a:rPr>
                        <a:t>ลำดับ</a:t>
                      </a:r>
                      <a:endParaRPr lang="en-US" sz="1100"/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65486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ts val="2399"/>
                        </a:lnSpc>
                        <a:defRPr/>
                      </a:pPr>
                      <a:r>
                        <a:rPr lang="en-US" sz="1499">
                          <a:solidFill>
                            <a:srgbClr val="FFFFFF"/>
                          </a:solidFill>
                          <a:cs typeface="Chulabhorn Likit Text 2"/>
                        </a:rPr>
                        <a:t>จังหวัด</a:t>
                      </a:r>
                      <a:endParaRPr lang="en-US" sz="1100"/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6548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99"/>
                        </a:lnSpc>
                        <a:defRPr/>
                      </a:pPr>
                      <a:r>
                        <a:rPr lang="en-US" sz="2000" dirty="0" err="1">
                          <a:solidFill>
                            <a:srgbClr val="FFFFFF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เงินที่อนุมัติ</a:t>
                      </a:r>
                      <a:r>
                        <a:rPr lang="en-US" sz="2000" dirty="0">
                          <a:solidFill>
                            <a:srgbClr val="FFFFFF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 </a:t>
                      </a:r>
                      <a:endParaRPr lang="en-US" sz="2000" dirty="0">
                        <a:latin typeface="Chulabhorn Likit Text Light๙" panose="00000400000000000000" pitchFamily="2" charset="-34"/>
                        <a:cs typeface="Chulabhorn Likit Text Light๙" panose="00000400000000000000" pitchFamily="2" charset="-34"/>
                      </a:endParaRPr>
                    </a:p>
                    <a:p>
                      <a:pPr algn="ctr">
                        <a:lnSpc>
                          <a:spcPts val="2399"/>
                        </a:lnSpc>
                      </a:pPr>
                      <a:r>
                        <a:rPr lang="en-US" sz="2000" dirty="0">
                          <a:solidFill>
                            <a:srgbClr val="FFFFFF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2556 - 2566</a:t>
                      </a:r>
                    </a:p>
                    <a:p>
                      <a:pPr algn="ctr">
                        <a:lnSpc>
                          <a:spcPts val="2399"/>
                        </a:lnSpc>
                      </a:pPr>
                      <a:r>
                        <a:rPr lang="en-US" sz="2000" dirty="0">
                          <a:solidFill>
                            <a:srgbClr val="FFFFFF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(</a:t>
                      </a:r>
                      <a:r>
                        <a:rPr lang="en-US" sz="2000" dirty="0" err="1">
                          <a:solidFill>
                            <a:srgbClr val="FFFFFF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บาท</a:t>
                      </a:r>
                      <a:r>
                        <a:rPr lang="en-US" sz="2000" dirty="0">
                          <a:solidFill>
                            <a:srgbClr val="FFFFFF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)</a:t>
                      </a: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6548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99"/>
                        </a:lnSpc>
                        <a:defRPr/>
                      </a:pPr>
                      <a:r>
                        <a:rPr lang="en-US" sz="2000" dirty="0" err="1">
                          <a:solidFill>
                            <a:srgbClr val="FFFFFF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ลูกหนี้คงเหลือ</a:t>
                      </a:r>
                      <a:endParaRPr lang="en-US" sz="2000" dirty="0">
                        <a:latin typeface="Chulabhorn Likit Text Light๙" panose="00000400000000000000" pitchFamily="2" charset="-34"/>
                        <a:cs typeface="Chulabhorn Likit Text Light๙" panose="00000400000000000000" pitchFamily="2" charset="-34"/>
                      </a:endParaRPr>
                    </a:p>
                    <a:p>
                      <a:pPr algn="ctr">
                        <a:lnSpc>
                          <a:spcPts val="2399"/>
                        </a:lnSpc>
                      </a:pPr>
                      <a:r>
                        <a:rPr lang="en-US" sz="2000" dirty="0">
                          <a:solidFill>
                            <a:srgbClr val="FFFFFF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ณ 1 </a:t>
                      </a:r>
                      <a:r>
                        <a:rPr lang="en-US" sz="2000" dirty="0" err="1">
                          <a:solidFill>
                            <a:srgbClr val="FFFFFF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ต.ค</a:t>
                      </a:r>
                      <a:r>
                        <a:rPr lang="en-US" sz="2000" dirty="0">
                          <a:solidFill>
                            <a:srgbClr val="FFFFFF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. 66</a:t>
                      </a:r>
                    </a:p>
                    <a:p>
                      <a:pPr algn="ctr">
                        <a:lnSpc>
                          <a:spcPts val="2399"/>
                        </a:lnSpc>
                      </a:pPr>
                      <a:r>
                        <a:rPr lang="en-US" sz="2000" dirty="0">
                          <a:solidFill>
                            <a:srgbClr val="FFFFFF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(</a:t>
                      </a:r>
                      <a:r>
                        <a:rPr lang="en-US" sz="2000" dirty="0" err="1">
                          <a:solidFill>
                            <a:srgbClr val="FFFFFF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บาท</a:t>
                      </a:r>
                      <a:r>
                        <a:rPr lang="en-US" sz="2000" dirty="0">
                          <a:solidFill>
                            <a:srgbClr val="FFFFFF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)</a:t>
                      </a: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6548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99"/>
                        </a:lnSpc>
                        <a:defRPr/>
                      </a:pPr>
                      <a:r>
                        <a:rPr lang="en-US" sz="2000" dirty="0" err="1">
                          <a:solidFill>
                            <a:srgbClr val="FFFFFF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ลูกหนี้คงเหลือ</a:t>
                      </a:r>
                      <a:endParaRPr lang="en-US" sz="2000" dirty="0">
                        <a:latin typeface="Chulabhorn Likit Text Light๙" panose="00000400000000000000" pitchFamily="2" charset="-34"/>
                        <a:cs typeface="Chulabhorn Likit Text Light๙" panose="00000400000000000000" pitchFamily="2" charset="-34"/>
                      </a:endParaRPr>
                    </a:p>
                    <a:p>
                      <a:pPr algn="ctr">
                        <a:lnSpc>
                          <a:spcPts val="2399"/>
                        </a:lnSpc>
                      </a:pPr>
                      <a:r>
                        <a:rPr lang="en-US" sz="2000" dirty="0">
                          <a:solidFill>
                            <a:srgbClr val="FFFFFF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ณ </a:t>
                      </a:r>
                      <a:r>
                        <a:rPr lang="en-US" sz="2000" dirty="0" err="1">
                          <a:solidFill>
                            <a:srgbClr val="FFFFFF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ปัจจุบัน</a:t>
                      </a:r>
                      <a:endParaRPr lang="en-US" sz="2000" dirty="0">
                        <a:solidFill>
                          <a:srgbClr val="FFFFFF"/>
                        </a:solidFill>
                        <a:latin typeface="Chulabhorn Likit Text Light๙" panose="00000400000000000000" pitchFamily="2" charset="-34"/>
                        <a:cs typeface="Chulabhorn Likit Text Light๙" panose="00000400000000000000" pitchFamily="2" charset="-34"/>
                      </a:endParaRP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6548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99"/>
                        </a:lnSpc>
                        <a:defRPr/>
                      </a:pPr>
                      <a:r>
                        <a:rPr lang="en-US" sz="2000" dirty="0" err="1">
                          <a:solidFill>
                            <a:srgbClr val="FFFFFF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หนี้ยังไม่ถึง</a:t>
                      </a:r>
                      <a:endParaRPr lang="en-US" sz="2000" dirty="0">
                        <a:latin typeface="Chulabhorn Likit Text Light๙" panose="00000400000000000000" pitchFamily="2" charset="-34"/>
                        <a:cs typeface="Chulabhorn Likit Text Light๙" panose="00000400000000000000" pitchFamily="2" charset="-34"/>
                      </a:endParaRPr>
                    </a:p>
                    <a:p>
                      <a:pPr algn="ctr">
                        <a:lnSpc>
                          <a:spcPts val="2399"/>
                        </a:lnSpc>
                      </a:pPr>
                      <a:r>
                        <a:rPr lang="en-US" sz="2000" dirty="0" err="1">
                          <a:solidFill>
                            <a:srgbClr val="FFFFFF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กำหนดชำระ</a:t>
                      </a:r>
                      <a:endParaRPr lang="en-US" sz="2000" dirty="0">
                        <a:solidFill>
                          <a:srgbClr val="FFFFFF"/>
                        </a:solidFill>
                        <a:latin typeface="Chulabhorn Likit Text Light๙" panose="00000400000000000000" pitchFamily="2" charset="-34"/>
                        <a:cs typeface="Chulabhorn Likit Text Light๙" panose="00000400000000000000" pitchFamily="2" charset="-34"/>
                      </a:endParaRPr>
                    </a:p>
                    <a:p>
                      <a:pPr algn="ctr">
                        <a:lnSpc>
                          <a:spcPts val="2399"/>
                        </a:lnSpc>
                      </a:pPr>
                      <a:r>
                        <a:rPr lang="en-US" sz="2000" dirty="0">
                          <a:solidFill>
                            <a:srgbClr val="FFFFFF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(</a:t>
                      </a:r>
                      <a:r>
                        <a:rPr lang="en-US" sz="2000" dirty="0" err="1">
                          <a:solidFill>
                            <a:srgbClr val="FFFFFF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บาท</a:t>
                      </a:r>
                      <a:r>
                        <a:rPr lang="en-US" sz="2000" dirty="0">
                          <a:solidFill>
                            <a:srgbClr val="FFFFFF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)</a:t>
                      </a: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6548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99"/>
                        </a:lnSpc>
                        <a:defRPr/>
                      </a:pPr>
                      <a:r>
                        <a:rPr lang="en-US" sz="2000" dirty="0" err="1">
                          <a:solidFill>
                            <a:srgbClr val="FFFFFF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ชำระคืนเงินต้น</a:t>
                      </a:r>
                      <a:endParaRPr lang="en-US" sz="2000" dirty="0">
                        <a:latin typeface="Chulabhorn Likit Text Light๙" panose="00000400000000000000" pitchFamily="2" charset="-34"/>
                        <a:cs typeface="Chulabhorn Likit Text Light๙" panose="00000400000000000000" pitchFamily="2" charset="-34"/>
                      </a:endParaRPr>
                    </a:p>
                    <a:p>
                      <a:pPr algn="ctr">
                        <a:lnSpc>
                          <a:spcPts val="2399"/>
                        </a:lnSpc>
                      </a:pPr>
                      <a:r>
                        <a:rPr lang="en-US" sz="2000" dirty="0" err="1">
                          <a:solidFill>
                            <a:srgbClr val="FFFFFF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ปีบัญชี</a:t>
                      </a:r>
                      <a:r>
                        <a:rPr lang="en-US" sz="2000" dirty="0">
                          <a:solidFill>
                            <a:srgbClr val="FFFFFF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 2567</a:t>
                      </a:r>
                    </a:p>
                    <a:p>
                      <a:pPr algn="ctr">
                        <a:lnSpc>
                          <a:spcPts val="2399"/>
                        </a:lnSpc>
                      </a:pPr>
                      <a:r>
                        <a:rPr lang="en-US" sz="2000" dirty="0">
                          <a:solidFill>
                            <a:srgbClr val="FFFFFF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(</a:t>
                      </a:r>
                      <a:r>
                        <a:rPr lang="en-US" sz="2000" dirty="0" err="1">
                          <a:solidFill>
                            <a:srgbClr val="FFFFFF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บาท</a:t>
                      </a:r>
                      <a:r>
                        <a:rPr lang="en-US" sz="2000" dirty="0">
                          <a:solidFill>
                            <a:srgbClr val="FFFFFF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)</a:t>
                      </a: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6548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99"/>
                        </a:lnSpc>
                        <a:defRPr/>
                      </a:pPr>
                      <a:r>
                        <a:rPr lang="en-US" sz="2000" dirty="0" err="1">
                          <a:solidFill>
                            <a:srgbClr val="FFFFFF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ดำเนินคดี</a:t>
                      </a:r>
                      <a:endParaRPr lang="en-US" sz="2000" dirty="0">
                        <a:latin typeface="Chulabhorn Likit Text Light๙" panose="00000400000000000000" pitchFamily="2" charset="-34"/>
                        <a:cs typeface="Chulabhorn Likit Text Light๙" panose="00000400000000000000" pitchFamily="2" charset="-34"/>
                      </a:endParaRPr>
                    </a:p>
                    <a:p>
                      <a:pPr algn="ctr">
                        <a:lnSpc>
                          <a:spcPts val="2399"/>
                        </a:lnSpc>
                      </a:pPr>
                      <a:r>
                        <a:rPr lang="en-US" sz="2000" dirty="0">
                          <a:solidFill>
                            <a:srgbClr val="FFFFFF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(</a:t>
                      </a:r>
                      <a:r>
                        <a:rPr lang="en-US" sz="2000" dirty="0" err="1">
                          <a:solidFill>
                            <a:srgbClr val="FFFFFF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บาท</a:t>
                      </a:r>
                      <a:r>
                        <a:rPr lang="en-US" sz="2000" dirty="0">
                          <a:solidFill>
                            <a:srgbClr val="FFFFFF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)</a:t>
                      </a: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6548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99"/>
                        </a:lnSpc>
                        <a:defRPr/>
                      </a:pPr>
                      <a:r>
                        <a:rPr lang="en-US" sz="2000" dirty="0" err="1">
                          <a:solidFill>
                            <a:srgbClr val="FFFFFF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หนี้เกิน</a:t>
                      </a:r>
                      <a:endParaRPr lang="en-US" sz="2000" dirty="0">
                        <a:latin typeface="Chulabhorn Likit Text Light๙" panose="00000400000000000000" pitchFamily="2" charset="-34"/>
                        <a:cs typeface="Chulabhorn Likit Text Light๙" panose="00000400000000000000" pitchFamily="2" charset="-34"/>
                      </a:endParaRPr>
                    </a:p>
                    <a:p>
                      <a:pPr algn="ctr">
                        <a:lnSpc>
                          <a:spcPts val="2399"/>
                        </a:lnSpc>
                      </a:pPr>
                      <a:r>
                        <a:rPr lang="en-US" sz="2000" dirty="0" err="1">
                          <a:solidFill>
                            <a:srgbClr val="FFFFFF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กำหนดชำระ</a:t>
                      </a:r>
                      <a:endParaRPr lang="en-US" sz="2000" dirty="0">
                        <a:solidFill>
                          <a:srgbClr val="FFFFFF"/>
                        </a:solidFill>
                        <a:latin typeface="Chulabhorn Likit Text Light๙" panose="00000400000000000000" pitchFamily="2" charset="-34"/>
                        <a:cs typeface="Chulabhorn Likit Text Light๙" panose="00000400000000000000" pitchFamily="2" charset="-34"/>
                      </a:endParaRPr>
                    </a:p>
                    <a:p>
                      <a:pPr algn="ctr">
                        <a:lnSpc>
                          <a:spcPts val="2399"/>
                        </a:lnSpc>
                      </a:pPr>
                      <a:r>
                        <a:rPr lang="en-US" sz="2000" dirty="0">
                          <a:solidFill>
                            <a:srgbClr val="FFFFFF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(</a:t>
                      </a:r>
                      <a:r>
                        <a:rPr lang="en-US" sz="2000" dirty="0" err="1">
                          <a:solidFill>
                            <a:srgbClr val="FFFFFF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บาท</a:t>
                      </a:r>
                      <a:r>
                        <a:rPr lang="en-US" sz="2000" dirty="0">
                          <a:solidFill>
                            <a:srgbClr val="FFFFFF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)</a:t>
                      </a: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6548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99"/>
                        </a:lnSpc>
                        <a:defRPr/>
                      </a:pPr>
                      <a:r>
                        <a:rPr lang="en-US" sz="2000" dirty="0">
                          <a:solidFill>
                            <a:srgbClr val="FFFFFF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ณ </a:t>
                      </a:r>
                      <a:r>
                        <a:rPr lang="en-US" sz="2000" dirty="0" err="1">
                          <a:solidFill>
                            <a:srgbClr val="FFFFFF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วันที่</a:t>
                      </a:r>
                      <a:endParaRPr lang="en-US" sz="2000" dirty="0">
                        <a:latin typeface="Chulabhorn Likit Text Light๙" panose="00000400000000000000" pitchFamily="2" charset="-34"/>
                        <a:cs typeface="Chulabhorn Likit Text Light๙" panose="00000400000000000000" pitchFamily="2" charset="-34"/>
                      </a:endParaRPr>
                    </a:p>
                    <a:p>
                      <a:pPr algn="ctr">
                        <a:lnSpc>
                          <a:spcPts val="2399"/>
                        </a:lnSpc>
                      </a:pPr>
                      <a:r>
                        <a:rPr lang="th-TH" sz="2000" dirty="0">
                          <a:solidFill>
                            <a:srgbClr val="FFFFFF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22</a:t>
                      </a:r>
                      <a:r>
                        <a:rPr lang="en-US" sz="2000" dirty="0">
                          <a:solidFill>
                            <a:srgbClr val="FFFFFF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 </a:t>
                      </a:r>
                      <a:r>
                        <a:rPr lang="th-TH" sz="2000" dirty="0">
                          <a:solidFill>
                            <a:srgbClr val="FFFFFF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มีนาคม</a:t>
                      </a:r>
                      <a:r>
                        <a:rPr lang="en-US" sz="2000" dirty="0">
                          <a:solidFill>
                            <a:srgbClr val="FFFFFF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 2567</a:t>
                      </a: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964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99"/>
                        </a:lnSpc>
                        <a:defRPr/>
                      </a:pPr>
                      <a:r>
                        <a:rPr lang="en-US" sz="2000" dirty="0">
                          <a:solidFill>
                            <a:srgbClr val="FFFFFF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ณ </a:t>
                      </a:r>
                      <a:r>
                        <a:rPr lang="en-US" sz="2000" dirty="0" err="1">
                          <a:solidFill>
                            <a:srgbClr val="FFFFFF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วันที่</a:t>
                      </a:r>
                      <a:endParaRPr lang="en-US" sz="2000" dirty="0">
                        <a:latin typeface="Chulabhorn Likit Text Light๙" panose="00000400000000000000" pitchFamily="2" charset="-34"/>
                        <a:cs typeface="Chulabhorn Likit Text Light๙" panose="00000400000000000000" pitchFamily="2" charset="-34"/>
                      </a:endParaRPr>
                    </a:p>
                    <a:p>
                      <a:pPr algn="ctr">
                        <a:lnSpc>
                          <a:spcPts val="2399"/>
                        </a:lnSpc>
                      </a:pPr>
                      <a:r>
                        <a:rPr lang="en-US" sz="2000" dirty="0">
                          <a:solidFill>
                            <a:srgbClr val="FFFFFF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1</a:t>
                      </a:r>
                      <a:r>
                        <a:rPr lang="th-TH" sz="2000" dirty="0">
                          <a:solidFill>
                            <a:srgbClr val="FFFFFF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7</a:t>
                      </a:r>
                      <a:r>
                        <a:rPr lang="en-US" sz="2000" dirty="0">
                          <a:solidFill>
                            <a:srgbClr val="FFFFFF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 </a:t>
                      </a:r>
                      <a:r>
                        <a:rPr lang="th-TH" sz="2000" dirty="0">
                          <a:solidFill>
                            <a:srgbClr val="FFFFFF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เมษายน</a:t>
                      </a:r>
                      <a:r>
                        <a:rPr lang="en-US" sz="2000" dirty="0">
                          <a:solidFill>
                            <a:srgbClr val="FFFFFF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 </a:t>
                      </a:r>
                    </a:p>
                    <a:p>
                      <a:pPr algn="ctr">
                        <a:lnSpc>
                          <a:spcPts val="2399"/>
                        </a:lnSpc>
                      </a:pPr>
                      <a:r>
                        <a:rPr lang="en-US" sz="2000" dirty="0">
                          <a:solidFill>
                            <a:srgbClr val="FFFFFF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2567</a:t>
                      </a: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C5552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ts val="2399"/>
                        </a:lnSpc>
                        <a:defRPr/>
                      </a:pPr>
                      <a:r>
                        <a:rPr lang="en-US" sz="1499">
                          <a:solidFill>
                            <a:srgbClr val="FFFFFF"/>
                          </a:solidFill>
                          <a:cs typeface="Chulabhorn Likit Text 2"/>
                        </a:rPr>
                        <a:t>ผลต่าง</a:t>
                      </a:r>
                      <a:endParaRPr lang="en-US" sz="1100"/>
                    </a:p>
                  </a:txBody>
                  <a:tcPr marL="47625" marR="47625" marT="47625" marB="47625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6548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79105">
                <a:tc>
                  <a:txBody>
                    <a:bodyPr/>
                    <a:lstStyle/>
                    <a:p>
                      <a:pPr algn="ctr">
                        <a:lnSpc>
                          <a:spcPts val="2399"/>
                        </a:lnSpc>
                        <a:defRPr/>
                      </a:pPr>
                      <a:r>
                        <a:rPr lang="en-US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14</a:t>
                      </a: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พิจิตร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F0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180,656,575.00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42,657,661.33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F0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8,859,338.31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F0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33,798,323.02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22,929,119.85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5,345,564.54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5,523,638.63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F0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15.86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AB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12.95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EE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▼2.91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8398">
                <a:tc>
                  <a:txBody>
                    <a:bodyPr/>
                    <a:lstStyle/>
                    <a:p>
                      <a:pPr algn="ctr">
                        <a:lnSpc>
                          <a:spcPts val="2399"/>
                        </a:lnSpc>
                        <a:defRPr/>
                      </a:pPr>
                      <a:r>
                        <a:rPr lang="en-US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15</a:t>
                      </a: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เชียงใหม่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F0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297,434,952.00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39,764,333.04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F0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13,787,374.59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F0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25,976,958.45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16,686,703.78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3,020,007.93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6,270,246.74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F0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18.20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AB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15.77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EE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▼2.43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79105">
                <a:tc>
                  <a:txBody>
                    <a:bodyPr/>
                    <a:lstStyle/>
                    <a:p>
                      <a:pPr algn="ctr">
                        <a:lnSpc>
                          <a:spcPts val="2399"/>
                        </a:lnSpc>
                        <a:defRPr/>
                      </a:pPr>
                      <a:r>
                        <a:rPr lang="en-US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16</a:t>
                      </a: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กำแพงเพชร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F0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279,222,520.00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32,471,711.94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F0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6,946,547.67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F0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25,525,164.27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15,128,192.27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3,432,883.00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6,964,089.00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F0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23.27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AB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21.45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EE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▼1.82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48398">
                <a:tc>
                  <a:txBody>
                    <a:bodyPr/>
                    <a:lstStyle/>
                    <a:p>
                      <a:pPr algn="ctr">
                        <a:lnSpc>
                          <a:spcPts val="2399"/>
                        </a:lnSpc>
                        <a:defRPr/>
                      </a:pPr>
                      <a:r>
                        <a:rPr lang="en-US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17</a:t>
                      </a: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นครพนม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F0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363,760,366.00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49,710,399.72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F0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10,577,901.46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F0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39,132,498.26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23,194,949.07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2,339,387.78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13,598,161.41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F0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28.88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AB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27.35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EE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▼1.53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79105">
                <a:tc>
                  <a:txBody>
                    <a:bodyPr/>
                    <a:lstStyle/>
                    <a:p>
                      <a:pPr algn="ctr">
                        <a:lnSpc>
                          <a:spcPts val="2399"/>
                        </a:lnSpc>
                        <a:defRPr/>
                      </a:pPr>
                      <a:r>
                        <a:rPr lang="en-US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18</a:t>
                      </a: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แพร่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F0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178,999,500.00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27,235,234.82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F0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8,081,076.85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F0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19,154,157.97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14,088,495.46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74,718.26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4,990,944.25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F0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19.67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AB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18.33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EE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▼1.34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94013">
                <a:tc>
                  <a:txBody>
                    <a:bodyPr/>
                    <a:lstStyle/>
                    <a:p>
                      <a:pPr algn="ctr">
                        <a:lnSpc>
                          <a:spcPts val="2399"/>
                        </a:lnSpc>
                        <a:defRPr/>
                      </a:pPr>
                      <a:r>
                        <a:rPr lang="en-US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19</a:t>
                      </a: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พระนครศรีอยุธยา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F0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175,672,301.00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50,097,923.58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F0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6,417,406.27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F0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43,680,517.31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23,835,505.93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8,054,027.17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3,075,160.20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F0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7.48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AB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6.14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EE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▼1.34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79105">
                <a:tc>
                  <a:txBody>
                    <a:bodyPr/>
                    <a:lstStyle/>
                    <a:p>
                      <a:pPr algn="ctr">
                        <a:lnSpc>
                          <a:spcPts val="2399"/>
                        </a:lnSpc>
                        <a:defRPr/>
                      </a:pPr>
                      <a:r>
                        <a:rPr lang="en-US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20</a:t>
                      </a: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แม่ฮ่องสอน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F0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192,502,513.00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37,266,504.22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F0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8,051,758.00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F0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29,214,746.22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22,245,711.61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0.00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6,918,083.61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F0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19.89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AB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18.56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EE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▼1.33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48398">
                <a:tc>
                  <a:txBody>
                    <a:bodyPr/>
                    <a:lstStyle/>
                    <a:p>
                      <a:pPr algn="ctr">
                        <a:lnSpc>
                          <a:spcPts val="2399"/>
                        </a:lnSpc>
                        <a:defRPr/>
                      </a:pPr>
                      <a:r>
                        <a:rPr lang="en-US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21</a:t>
                      </a: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ชัยภูมิ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F0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427,623,174.00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39,164,773.40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F0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9,584,509.47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F0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29,580,263.93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22,361,304.54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4,917,543.91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2,301,415.48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F0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7.07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AB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5.88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EE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▼1.19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48398">
                <a:tc>
                  <a:txBody>
                    <a:bodyPr/>
                    <a:lstStyle/>
                    <a:p>
                      <a:pPr algn="ctr">
                        <a:lnSpc>
                          <a:spcPts val="2399"/>
                        </a:lnSpc>
                        <a:defRPr/>
                      </a:pPr>
                      <a:r>
                        <a:rPr lang="en-US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22</a:t>
                      </a: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นครปฐม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F0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215,101,300.00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38,024,133.95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F0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7,924,666.21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F0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30,099,467.74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17,198,447.32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3,092,339.42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9,710,525.53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F0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26.64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AB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25.54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EE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▼1.10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48398">
                <a:tc>
                  <a:txBody>
                    <a:bodyPr/>
                    <a:lstStyle/>
                    <a:p>
                      <a:pPr algn="ctr">
                        <a:lnSpc>
                          <a:spcPts val="2399"/>
                        </a:lnSpc>
                        <a:defRPr/>
                      </a:pPr>
                      <a:r>
                        <a:rPr lang="en-US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23</a:t>
                      </a: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นนทบุรี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F0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207,781,411.00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67,441,186.16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F0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5,855,347.31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F0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61,585,838.85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31,457,229.02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5,461,127.56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22,454,449.71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F0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34.19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AB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33.29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EE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▼0.90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448398">
                <a:tc>
                  <a:txBody>
                    <a:bodyPr/>
                    <a:lstStyle/>
                    <a:p>
                      <a:pPr algn="ctr">
                        <a:lnSpc>
                          <a:spcPts val="1799"/>
                        </a:lnSpc>
                        <a:defRPr/>
                      </a:pPr>
                      <a:r>
                        <a:rPr lang="en-US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24</a:t>
                      </a: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สมุทรสาคร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F0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113,782,864.00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38,932,833.10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F0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5,555,730.16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F0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33,377,102.94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23,060,586.09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5,155,899.05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5,160,617.80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F0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14.00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AB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13.26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EE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▼0.74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448398">
                <a:tc>
                  <a:txBody>
                    <a:bodyPr/>
                    <a:lstStyle/>
                    <a:p>
                      <a:pPr algn="ctr">
                        <a:lnSpc>
                          <a:spcPts val="1799"/>
                        </a:lnSpc>
                        <a:defRPr/>
                      </a:pPr>
                      <a:r>
                        <a:rPr lang="en-US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25</a:t>
                      </a: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นครสวรรค์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F0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288,468,348.00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51,212,591.24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F0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8,873,800.29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F0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42,338,790.95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31,673,644.47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6,732,457.76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3,932,688.72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F0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8.17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AB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7.68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EE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▼0.49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448398">
                <a:tc>
                  <a:txBody>
                    <a:bodyPr/>
                    <a:lstStyle/>
                    <a:p>
                      <a:pPr algn="ctr">
                        <a:lnSpc>
                          <a:spcPts val="1799"/>
                        </a:lnSpc>
                        <a:defRPr/>
                      </a:pPr>
                      <a:r>
                        <a:rPr lang="en-US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26</a:t>
                      </a: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มหาสารคาม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F0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266,737,948.00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47,697,725.00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F0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11,894,333.00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F0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35,803,392.00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25,893,355.00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1,887,753.00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4,928,369.00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F0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10.67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AB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10.33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EE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▼0.34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</a:tbl>
          </a:graphicData>
        </a:graphic>
      </p:graphicFrame>
      <p:grpSp>
        <p:nvGrpSpPr>
          <p:cNvPr id="10" name="กลุ่ม 9">
            <a:extLst>
              <a:ext uri="{FF2B5EF4-FFF2-40B4-BE49-F238E27FC236}">
                <a16:creationId xmlns:a16="http://schemas.microsoft.com/office/drawing/2014/main" id="{7E667240-9E5D-1CE9-2011-BBC489E1E104}"/>
              </a:ext>
            </a:extLst>
          </p:cNvPr>
          <p:cNvGrpSpPr/>
          <p:nvPr/>
        </p:nvGrpSpPr>
        <p:grpSpPr>
          <a:xfrm>
            <a:off x="-322135" y="5943268"/>
            <a:ext cx="20941658" cy="5143832"/>
            <a:chOff x="-322135" y="5943268"/>
            <a:chExt cx="20941658" cy="5143832"/>
          </a:xfrm>
        </p:grpSpPr>
        <p:sp>
          <p:nvSpPr>
            <p:cNvPr id="11" name="Freeform 2">
              <a:extLst>
                <a:ext uri="{FF2B5EF4-FFF2-40B4-BE49-F238E27FC236}">
                  <a16:creationId xmlns:a16="http://schemas.microsoft.com/office/drawing/2014/main" id="{EA48DBA5-9E4B-29DE-8222-3E4D94CF0E7F}"/>
                </a:ext>
              </a:extLst>
            </p:cNvPr>
            <p:cNvSpPr/>
            <p:nvPr/>
          </p:nvSpPr>
          <p:spPr>
            <a:xfrm>
              <a:off x="-322135" y="9635249"/>
              <a:ext cx="19404854" cy="1451851"/>
            </a:xfrm>
            <a:custGeom>
              <a:avLst/>
              <a:gdLst/>
              <a:ahLst/>
              <a:cxnLst/>
              <a:rect l="l" t="t" r="r" b="b"/>
              <a:pathLst>
                <a:path w="19404854" h="9702427">
                  <a:moveTo>
                    <a:pt x="0" y="0"/>
                  </a:moveTo>
                  <a:lnTo>
                    <a:pt x="19404855" y="0"/>
                  </a:lnTo>
                  <a:lnTo>
                    <a:pt x="19404855" y="9702428"/>
                  </a:lnTo>
                  <a:lnTo>
                    <a:pt x="0" y="97024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rcRect/>
              <a:stretch>
                <a:fillRect b="-568280"/>
              </a:stretch>
            </a:blipFill>
          </p:spPr>
        </p:sp>
        <p:sp>
          <p:nvSpPr>
            <p:cNvPr id="12" name="Freeform 3">
              <a:extLst>
                <a:ext uri="{FF2B5EF4-FFF2-40B4-BE49-F238E27FC236}">
                  <a16:creationId xmlns:a16="http://schemas.microsoft.com/office/drawing/2014/main" id="{05514C46-B188-CAE7-666B-C749A3EC7B86}"/>
                </a:ext>
              </a:extLst>
            </p:cNvPr>
            <p:cNvSpPr/>
            <p:nvPr/>
          </p:nvSpPr>
          <p:spPr>
            <a:xfrm rot="10800000" flipH="1">
              <a:off x="-126913" y="6672817"/>
              <a:ext cx="4261510" cy="4172163"/>
            </a:xfrm>
            <a:custGeom>
              <a:avLst/>
              <a:gdLst/>
              <a:ahLst/>
              <a:cxnLst/>
              <a:rect l="l" t="t" r="r" b="b"/>
              <a:pathLst>
                <a:path w="4261510" h="4172163">
                  <a:moveTo>
                    <a:pt x="4261510" y="0"/>
                  </a:moveTo>
                  <a:lnTo>
                    <a:pt x="0" y="0"/>
                  </a:lnTo>
                  <a:lnTo>
                    <a:pt x="0" y="4172163"/>
                  </a:lnTo>
                  <a:lnTo>
                    <a:pt x="4261510" y="4172163"/>
                  </a:lnTo>
                  <a:lnTo>
                    <a:pt x="4261510" y="0"/>
                  </a:lnTo>
                  <a:close/>
                </a:path>
              </a:pathLst>
            </a:custGeom>
            <a:blipFill>
              <a:blip r:embed="rId4">
                <a:alphaModFix amt="37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3" name="Freeform 4">
              <a:extLst>
                <a:ext uri="{FF2B5EF4-FFF2-40B4-BE49-F238E27FC236}">
                  <a16:creationId xmlns:a16="http://schemas.microsoft.com/office/drawing/2014/main" id="{D852AA68-61C3-9AE7-5F3D-404028B8B726}"/>
                </a:ext>
              </a:extLst>
            </p:cNvPr>
            <p:cNvSpPr/>
            <p:nvPr/>
          </p:nvSpPr>
          <p:spPr>
            <a:xfrm rot="10800000">
              <a:off x="16716853" y="5943268"/>
              <a:ext cx="3902670" cy="4366592"/>
            </a:xfrm>
            <a:custGeom>
              <a:avLst/>
              <a:gdLst/>
              <a:ahLst/>
              <a:cxnLst/>
              <a:rect l="l" t="t" r="r" b="b"/>
              <a:pathLst>
                <a:path w="4261510" h="4172163">
                  <a:moveTo>
                    <a:pt x="0" y="0"/>
                  </a:moveTo>
                  <a:lnTo>
                    <a:pt x="4261510" y="0"/>
                  </a:lnTo>
                  <a:lnTo>
                    <a:pt x="4261510" y="4172163"/>
                  </a:lnTo>
                  <a:lnTo>
                    <a:pt x="0" y="41721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31999"/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F08298ED-78A4-9317-5551-BC079E63B8D9}"/>
                </a:ext>
              </a:extLst>
            </p:cNvPr>
            <p:cNvSpPr/>
            <p:nvPr/>
          </p:nvSpPr>
          <p:spPr>
            <a:xfrm>
              <a:off x="17183859" y="9649284"/>
              <a:ext cx="352548" cy="352548"/>
            </a:xfrm>
            <a:custGeom>
              <a:avLst/>
              <a:gdLst/>
              <a:ahLst/>
              <a:cxnLst/>
              <a:rect l="l" t="t" r="r" b="b"/>
              <a:pathLst>
                <a:path w="352548" h="352548">
                  <a:moveTo>
                    <a:pt x="0" y="0"/>
                  </a:moveTo>
                  <a:lnTo>
                    <a:pt x="352547" y="0"/>
                  </a:lnTo>
                  <a:lnTo>
                    <a:pt x="352547" y="352548"/>
                  </a:lnTo>
                  <a:lnTo>
                    <a:pt x="0" y="35254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47000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5" name="Freeform 6">
              <a:extLst>
                <a:ext uri="{FF2B5EF4-FFF2-40B4-BE49-F238E27FC236}">
                  <a16:creationId xmlns:a16="http://schemas.microsoft.com/office/drawing/2014/main" id="{3B1002DD-281C-C28D-4193-D0EF23857F5B}"/>
                </a:ext>
              </a:extLst>
            </p:cNvPr>
            <p:cNvSpPr/>
            <p:nvPr/>
          </p:nvSpPr>
          <p:spPr>
            <a:xfrm>
              <a:off x="16855283" y="9924104"/>
              <a:ext cx="270304" cy="270304"/>
            </a:xfrm>
            <a:custGeom>
              <a:avLst/>
              <a:gdLst/>
              <a:ahLst/>
              <a:cxnLst/>
              <a:rect l="l" t="t" r="r" b="b"/>
              <a:pathLst>
                <a:path w="270304" h="270304">
                  <a:moveTo>
                    <a:pt x="0" y="0"/>
                  </a:moveTo>
                  <a:lnTo>
                    <a:pt x="270304" y="0"/>
                  </a:lnTo>
                  <a:lnTo>
                    <a:pt x="270304" y="270304"/>
                  </a:lnTo>
                  <a:lnTo>
                    <a:pt x="0" y="2703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55000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6" name="Freeform 7">
              <a:extLst>
                <a:ext uri="{FF2B5EF4-FFF2-40B4-BE49-F238E27FC236}">
                  <a16:creationId xmlns:a16="http://schemas.microsoft.com/office/drawing/2014/main" id="{9075B30F-A887-4DA6-D181-B681501C5F8F}"/>
                </a:ext>
              </a:extLst>
            </p:cNvPr>
            <p:cNvSpPr/>
            <p:nvPr/>
          </p:nvSpPr>
          <p:spPr>
            <a:xfrm>
              <a:off x="0" y="9641564"/>
              <a:ext cx="625082" cy="625082"/>
            </a:xfrm>
            <a:custGeom>
              <a:avLst/>
              <a:gdLst/>
              <a:ahLst/>
              <a:cxnLst/>
              <a:rect l="l" t="t" r="r" b="b"/>
              <a:pathLst>
                <a:path w="625082" h="625082">
                  <a:moveTo>
                    <a:pt x="0" y="0"/>
                  </a:moveTo>
                  <a:lnTo>
                    <a:pt x="625082" y="0"/>
                  </a:lnTo>
                  <a:lnTo>
                    <a:pt x="625082" y="625082"/>
                  </a:lnTo>
                  <a:lnTo>
                    <a:pt x="0" y="62508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7" name="Freeform 8">
              <a:extLst>
                <a:ext uri="{FF2B5EF4-FFF2-40B4-BE49-F238E27FC236}">
                  <a16:creationId xmlns:a16="http://schemas.microsoft.com/office/drawing/2014/main" id="{A95D0E49-D1B7-1519-5990-90EC2685A2BC}"/>
                </a:ext>
              </a:extLst>
            </p:cNvPr>
            <p:cNvSpPr/>
            <p:nvPr/>
          </p:nvSpPr>
          <p:spPr>
            <a:xfrm>
              <a:off x="660458" y="9631111"/>
              <a:ext cx="294691" cy="294691"/>
            </a:xfrm>
            <a:custGeom>
              <a:avLst/>
              <a:gdLst/>
              <a:ahLst/>
              <a:cxnLst/>
              <a:rect l="l" t="t" r="r" b="b"/>
              <a:pathLst>
                <a:path w="294691" h="294691">
                  <a:moveTo>
                    <a:pt x="0" y="0"/>
                  </a:moveTo>
                  <a:lnTo>
                    <a:pt x="294691" y="0"/>
                  </a:lnTo>
                  <a:lnTo>
                    <a:pt x="294691" y="294691"/>
                  </a:lnTo>
                  <a:lnTo>
                    <a:pt x="0" y="2946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8" name="Freeform 9">
              <a:extLst>
                <a:ext uri="{FF2B5EF4-FFF2-40B4-BE49-F238E27FC236}">
                  <a16:creationId xmlns:a16="http://schemas.microsoft.com/office/drawing/2014/main" id="{664D917C-BEA4-E834-0440-41DC7C5BA9AD}"/>
                </a:ext>
              </a:extLst>
            </p:cNvPr>
            <p:cNvSpPr/>
            <p:nvPr/>
          </p:nvSpPr>
          <p:spPr>
            <a:xfrm rot="834738">
              <a:off x="4269232" y="9833364"/>
              <a:ext cx="298411" cy="298411"/>
            </a:xfrm>
            <a:custGeom>
              <a:avLst/>
              <a:gdLst/>
              <a:ahLst/>
              <a:cxnLst/>
              <a:rect l="l" t="t" r="r" b="b"/>
              <a:pathLst>
                <a:path w="298411" h="298411">
                  <a:moveTo>
                    <a:pt x="0" y="0"/>
                  </a:moveTo>
                  <a:lnTo>
                    <a:pt x="298410" y="0"/>
                  </a:lnTo>
                  <a:lnTo>
                    <a:pt x="298410" y="298410"/>
                  </a:lnTo>
                  <a:lnTo>
                    <a:pt x="0" y="2984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56000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9" name="TextBox 10">
              <a:extLst>
                <a:ext uri="{FF2B5EF4-FFF2-40B4-BE49-F238E27FC236}">
                  <a16:creationId xmlns:a16="http://schemas.microsoft.com/office/drawing/2014/main" id="{F1AE609E-A693-8086-4ABC-E2622C235383}"/>
                </a:ext>
              </a:extLst>
            </p:cNvPr>
            <p:cNvSpPr txBox="1"/>
            <p:nvPr/>
          </p:nvSpPr>
          <p:spPr>
            <a:xfrm>
              <a:off x="5418052" y="9897227"/>
              <a:ext cx="13784348" cy="4289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679"/>
                </a:lnSpc>
              </a:pPr>
              <a:r>
                <a:rPr lang="en-US" sz="1600" dirty="0" err="1">
                  <a:solidFill>
                    <a:srgbClr val="EA9F1B"/>
                  </a:solidFill>
                  <a:latin typeface="Chulabhorn Likit Text Light" panose="00000400000000000000" pitchFamily="2" charset="-34"/>
                  <a:cs typeface="Chulabhorn Likit Text Light" panose="00000400000000000000" pitchFamily="2" charset="-34"/>
                </a:rPr>
                <a:t>เศรษฐกิจฐานรากมั่นคง</a:t>
              </a:r>
              <a:r>
                <a:rPr lang="en-US" sz="1600" dirty="0">
                  <a:solidFill>
                    <a:srgbClr val="EA9F1B"/>
                  </a:solidFill>
                  <a:latin typeface="Chulabhorn Likit Text Light" panose="00000400000000000000" pitchFamily="2" charset="-34"/>
                  <a:cs typeface="Chulabhorn Likit Text Light" panose="00000400000000000000" pitchFamily="2" charset="-34"/>
                </a:rPr>
                <a:t> </a:t>
              </a:r>
              <a:r>
                <a:rPr lang="en-US" sz="1600" dirty="0" err="1">
                  <a:solidFill>
                    <a:srgbClr val="EA9F1B"/>
                  </a:solidFill>
                  <a:latin typeface="Chulabhorn Likit Text Light" panose="00000400000000000000" pitchFamily="2" charset="-34"/>
                  <a:cs typeface="Chulabhorn Likit Text Light" panose="00000400000000000000" pitchFamily="2" charset="-34"/>
                </a:rPr>
                <a:t>ชุมชนเข้มแข็งอย่างยั่งยืน</a:t>
              </a:r>
              <a:r>
                <a:rPr lang="en-US" sz="1600" dirty="0">
                  <a:solidFill>
                    <a:srgbClr val="EA9F1B"/>
                  </a:solidFill>
                  <a:latin typeface="Chulabhorn Likit Text Light" panose="00000400000000000000" pitchFamily="2" charset="-34"/>
                  <a:cs typeface="Chulabhorn Likit Text Light" panose="00000400000000000000" pitchFamily="2" charset="-34"/>
                </a:rPr>
                <a:t> </a:t>
              </a:r>
              <a:r>
                <a:rPr lang="en-US" sz="1600" dirty="0" err="1">
                  <a:solidFill>
                    <a:srgbClr val="EA9F1B"/>
                  </a:solidFill>
                  <a:latin typeface="Chulabhorn Likit Text Light" panose="00000400000000000000" pitchFamily="2" charset="-34"/>
                  <a:cs typeface="Chulabhorn Likit Text Light" panose="00000400000000000000" pitchFamily="2" charset="-34"/>
                </a:rPr>
                <a:t>ด้วยหลักปรัชญาของเศรษฐกิจพอเพียง</a:t>
              </a:r>
              <a:r>
                <a:rPr lang="en-US" sz="1600" dirty="0">
                  <a:solidFill>
                    <a:srgbClr val="EA9F1B"/>
                  </a:solidFill>
                  <a:latin typeface="Chulabhorn Likit Text Light" panose="00000400000000000000" pitchFamily="2" charset="-34"/>
                  <a:cs typeface="Chulabhorn Likit Text Light" panose="00000400000000000000" pitchFamily="2" charset="-34"/>
                </a:rPr>
                <a:t> </a:t>
              </a:r>
            </a:p>
            <a:p>
              <a:pPr>
                <a:lnSpc>
                  <a:spcPts val="1679"/>
                </a:lnSpc>
              </a:pPr>
              <a:endParaRPr lang="en-US" sz="1400" spc="253" dirty="0">
                <a:solidFill>
                  <a:srgbClr val="EA9F1B"/>
                </a:solidFill>
                <a:cs typeface="Opun Mai Bold"/>
              </a:endParaRPr>
            </a:p>
          </p:txBody>
        </p:sp>
        <p:sp>
          <p:nvSpPr>
            <p:cNvPr id="20" name="Freeform 12">
              <a:extLst>
                <a:ext uri="{FF2B5EF4-FFF2-40B4-BE49-F238E27FC236}">
                  <a16:creationId xmlns:a16="http://schemas.microsoft.com/office/drawing/2014/main" id="{5108B058-72E3-E25B-9D4F-B30919C65DEC}"/>
                </a:ext>
              </a:extLst>
            </p:cNvPr>
            <p:cNvSpPr/>
            <p:nvPr/>
          </p:nvSpPr>
          <p:spPr>
            <a:xfrm rot="2055878">
              <a:off x="9189152" y="9608252"/>
              <a:ext cx="231865" cy="231865"/>
            </a:xfrm>
            <a:custGeom>
              <a:avLst/>
              <a:gdLst/>
              <a:ahLst/>
              <a:cxnLst/>
              <a:rect l="l" t="t" r="r" b="b"/>
              <a:pathLst>
                <a:path w="231865" h="231865">
                  <a:moveTo>
                    <a:pt x="0" y="0"/>
                  </a:moveTo>
                  <a:lnTo>
                    <a:pt x="231865" y="0"/>
                  </a:lnTo>
                  <a:lnTo>
                    <a:pt x="231865" y="231865"/>
                  </a:lnTo>
                  <a:lnTo>
                    <a:pt x="0" y="2318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56000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1" name="Freeform 13">
              <a:extLst>
                <a:ext uri="{FF2B5EF4-FFF2-40B4-BE49-F238E27FC236}">
                  <a16:creationId xmlns:a16="http://schemas.microsoft.com/office/drawing/2014/main" id="{1A5F2A6B-86B1-676E-B4C8-183CD70B1ACC}"/>
                </a:ext>
              </a:extLst>
            </p:cNvPr>
            <p:cNvSpPr/>
            <p:nvPr/>
          </p:nvSpPr>
          <p:spPr>
            <a:xfrm rot="18447662">
              <a:off x="13217140" y="9859751"/>
              <a:ext cx="290824" cy="290824"/>
            </a:xfrm>
            <a:custGeom>
              <a:avLst/>
              <a:gdLst/>
              <a:ahLst/>
              <a:cxnLst/>
              <a:rect l="l" t="t" r="r" b="b"/>
              <a:pathLst>
                <a:path w="290824" h="290824">
                  <a:moveTo>
                    <a:pt x="0" y="0"/>
                  </a:moveTo>
                  <a:lnTo>
                    <a:pt x="290824" y="0"/>
                  </a:lnTo>
                  <a:lnTo>
                    <a:pt x="290824" y="290824"/>
                  </a:lnTo>
                  <a:lnTo>
                    <a:pt x="0" y="290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56000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2" name="Freeform 14">
              <a:extLst>
                <a:ext uri="{FF2B5EF4-FFF2-40B4-BE49-F238E27FC236}">
                  <a16:creationId xmlns:a16="http://schemas.microsoft.com/office/drawing/2014/main" id="{9682F944-FBE5-DC03-B0BC-EF80B495BCB7}"/>
                </a:ext>
              </a:extLst>
            </p:cNvPr>
            <p:cNvSpPr/>
            <p:nvPr/>
          </p:nvSpPr>
          <p:spPr>
            <a:xfrm>
              <a:off x="16577689" y="9762124"/>
              <a:ext cx="220444" cy="220444"/>
            </a:xfrm>
            <a:custGeom>
              <a:avLst/>
              <a:gdLst/>
              <a:ahLst/>
              <a:cxnLst/>
              <a:rect l="l" t="t" r="r" b="b"/>
              <a:pathLst>
                <a:path w="220444" h="220444">
                  <a:moveTo>
                    <a:pt x="0" y="0"/>
                  </a:moveTo>
                  <a:lnTo>
                    <a:pt x="220444" y="0"/>
                  </a:lnTo>
                  <a:lnTo>
                    <a:pt x="220444" y="220445"/>
                  </a:lnTo>
                  <a:lnTo>
                    <a:pt x="0" y="2204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65000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3" name="Freeform 15">
              <a:extLst>
                <a:ext uri="{FF2B5EF4-FFF2-40B4-BE49-F238E27FC236}">
                  <a16:creationId xmlns:a16="http://schemas.microsoft.com/office/drawing/2014/main" id="{CDD67FB4-F36E-2D35-A237-F2E941737E14}"/>
                </a:ext>
              </a:extLst>
            </p:cNvPr>
            <p:cNvSpPr/>
            <p:nvPr/>
          </p:nvSpPr>
          <p:spPr>
            <a:xfrm>
              <a:off x="836293" y="9842337"/>
              <a:ext cx="384815" cy="384815"/>
            </a:xfrm>
            <a:custGeom>
              <a:avLst/>
              <a:gdLst/>
              <a:ahLst/>
              <a:cxnLst/>
              <a:rect l="l" t="t" r="r" b="b"/>
              <a:pathLst>
                <a:path w="384815" h="384815">
                  <a:moveTo>
                    <a:pt x="0" y="0"/>
                  </a:moveTo>
                  <a:lnTo>
                    <a:pt x="384814" y="0"/>
                  </a:lnTo>
                  <a:lnTo>
                    <a:pt x="384814" y="384814"/>
                  </a:lnTo>
                  <a:lnTo>
                    <a:pt x="0" y="3848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4" name="Freeform 16">
              <a:extLst>
                <a:ext uri="{FF2B5EF4-FFF2-40B4-BE49-F238E27FC236}">
                  <a16:creationId xmlns:a16="http://schemas.microsoft.com/office/drawing/2014/main" id="{CDA6ED98-0537-7F12-3A80-1773994F5C29}"/>
                </a:ext>
              </a:extLst>
            </p:cNvPr>
            <p:cNvSpPr/>
            <p:nvPr/>
          </p:nvSpPr>
          <p:spPr>
            <a:xfrm>
              <a:off x="1292338" y="9656538"/>
              <a:ext cx="225180" cy="225180"/>
            </a:xfrm>
            <a:custGeom>
              <a:avLst/>
              <a:gdLst/>
              <a:ahLst/>
              <a:cxnLst/>
              <a:rect l="l" t="t" r="r" b="b"/>
              <a:pathLst>
                <a:path w="225180" h="225180">
                  <a:moveTo>
                    <a:pt x="0" y="0"/>
                  </a:moveTo>
                  <a:lnTo>
                    <a:pt x="225180" y="0"/>
                  </a:lnTo>
                  <a:lnTo>
                    <a:pt x="225180" y="225180"/>
                  </a:lnTo>
                  <a:lnTo>
                    <a:pt x="0" y="2251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5" name="Freeform 13">
              <a:extLst>
                <a:ext uri="{FF2B5EF4-FFF2-40B4-BE49-F238E27FC236}">
                  <a16:creationId xmlns:a16="http://schemas.microsoft.com/office/drawing/2014/main" id="{4D213D99-2B75-1693-93B8-8B9581926709}"/>
                </a:ext>
              </a:extLst>
            </p:cNvPr>
            <p:cNvSpPr/>
            <p:nvPr/>
          </p:nvSpPr>
          <p:spPr>
            <a:xfrm rot="18447662">
              <a:off x="14453176" y="10443033"/>
              <a:ext cx="268702" cy="262072"/>
            </a:xfrm>
            <a:custGeom>
              <a:avLst/>
              <a:gdLst/>
              <a:ahLst/>
              <a:cxnLst/>
              <a:rect l="l" t="t" r="r" b="b"/>
              <a:pathLst>
                <a:path w="290824" h="290824">
                  <a:moveTo>
                    <a:pt x="0" y="0"/>
                  </a:moveTo>
                  <a:lnTo>
                    <a:pt x="290824" y="0"/>
                  </a:lnTo>
                  <a:lnTo>
                    <a:pt x="290824" y="290824"/>
                  </a:lnTo>
                  <a:lnTo>
                    <a:pt x="0" y="290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56000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6" name="Freeform 13">
              <a:extLst>
                <a:ext uri="{FF2B5EF4-FFF2-40B4-BE49-F238E27FC236}">
                  <a16:creationId xmlns:a16="http://schemas.microsoft.com/office/drawing/2014/main" id="{1BEB01C3-B2C3-2FD5-6EEF-65E6EF752B3B}"/>
                </a:ext>
              </a:extLst>
            </p:cNvPr>
            <p:cNvSpPr/>
            <p:nvPr/>
          </p:nvSpPr>
          <p:spPr>
            <a:xfrm rot="18447662">
              <a:off x="15430156" y="9952535"/>
              <a:ext cx="268702" cy="262072"/>
            </a:xfrm>
            <a:custGeom>
              <a:avLst/>
              <a:gdLst/>
              <a:ahLst/>
              <a:cxnLst/>
              <a:rect l="l" t="t" r="r" b="b"/>
              <a:pathLst>
                <a:path w="290824" h="290824">
                  <a:moveTo>
                    <a:pt x="0" y="0"/>
                  </a:moveTo>
                  <a:lnTo>
                    <a:pt x="290824" y="0"/>
                  </a:lnTo>
                  <a:lnTo>
                    <a:pt x="290824" y="290824"/>
                  </a:lnTo>
                  <a:lnTo>
                    <a:pt x="0" y="290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56000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27" name="Group 8">
            <a:extLst>
              <a:ext uri="{FF2B5EF4-FFF2-40B4-BE49-F238E27FC236}">
                <a16:creationId xmlns:a16="http://schemas.microsoft.com/office/drawing/2014/main" id="{E7C630CE-2769-F41B-B3DC-A3040D1862BE}"/>
              </a:ext>
            </a:extLst>
          </p:cNvPr>
          <p:cNvGrpSpPr/>
          <p:nvPr/>
        </p:nvGrpSpPr>
        <p:grpSpPr>
          <a:xfrm>
            <a:off x="223352" y="-114300"/>
            <a:ext cx="5399517" cy="1254770"/>
            <a:chOff x="0" y="0"/>
            <a:chExt cx="7199356" cy="1673027"/>
          </a:xfrm>
        </p:grpSpPr>
        <p:sp>
          <p:nvSpPr>
            <p:cNvPr id="28" name="Freeform 9">
              <a:extLst>
                <a:ext uri="{FF2B5EF4-FFF2-40B4-BE49-F238E27FC236}">
                  <a16:creationId xmlns:a16="http://schemas.microsoft.com/office/drawing/2014/main" id="{4EDAA982-51DA-6DDF-13C1-20C2D49AE69F}"/>
                </a:ext>
              </a:extLst>
            </p:cNvPr>
            <p:cNvSpPr/>
            <p:nvPr/>
          </p:nvSpPr>
          <p:spPr>
            <a:xfrm>
              <a:off x="0" y="345364"/>
              <a:ext cx="982299" cy="982299"/>
            </a:xfrm>
            <a:custGeom>
              <a:avLst/>
              <a:gdLst/>
              <a:ahLst/>
              <a:cxnLst/>
              <a:rect l="l" t="t" r="r" b="b"/>
              <a:pathLst>
                <a:path w="982299" h="982299">
                  <a:moveTo>
                    <a:pt x="0" y="0"/>
                  </a:moveTo>
                  <a:lnTo>
                    <a:pt x="982299" y="0"/>
                  </a:lnTo>
                  <a:lnTo>
                    <a:pt x="982299" y="982299"/>
                  </a:lnTo>
                  <a:lnTo>
                    <a:pt x="0" y="9822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</p:sp>
        <p:sp>
          <p:nvSpPr>
            <p:cNvPr id="29" name="Freeform 10">
              <a:extLst>
                <a:ext uri="{FF2B5EF4-FFF2-40B4-BE49-F238E27FC236}">
                  <a16:creationId xmlns:a16="http://schemas.microsoft.com/office/drawing/2014/main" id="{431FC85B-025A-B231-07D2-F7081B7B38C6}"/>
                </a:ext>
              </a:extLst>
            </p:cNvPr>
            <p:cNvSpPr/>
            <p:nvPr/>
          </p:nvSpPr>
          <p:spPr>
            <a:xfrm>
              <a:off x="1160488" y="345364"/>
              <a:ext cx="982299" cy="982299"/>
            </a:xfrm>
            <a:custGeom>
              <a:avLst/>
              <a:gdLst/>
              <a:ahLst/>
              <a:cxnLst/>
              <a:rect l="l" t="t" r="r" b="b"/>
              <a:pathLst>
                <a:path w="982299" h="982299">
                  <a:moveTo>
                    <a:pt x="0" y="0"/>
                  </a:moveTo>
                  <a:lnTo>
                    <a:pt x="982298" y="0"/>
                  </a:lnTo>
                  <a:lnTo>
                    <a:pt x="982298" y="982299"/>
                  </a:lnTo>
                  <a:lnTo>
                    <a:pt x="0" y="9822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</p:sp>
        <p:sp>
          <p:nvSpPr>
            <p:cNvPr id="30" name="Freeform 11">
              <a:extLst>
                <a:ext uri="{FF2B5EF4-FFF2-40B4-BE49-F238E27FC236}">
                  <a16:creationId xmlns:a16="http://schemas.microsoft.com/office/drawing/2014/main" id="{57985ADF-1094-1EDF-D750-EC7E041D2325}"/>
                </a:ext>
              </a:extLst>
            </p:cNvPr>
            <p:cNvSpPr/>
            <p:nvPr/>
          </p:nvSpPr>
          <p:spPr>
            <a:xfrm>
              <a:off x="3373560" y="345364"/>
              <a:ext cx="982299" cy="982299"/>
            </a:xfrm>
            <a:custGeom>
              <a:avLst/>
              <a:gdLst/>
              <a:ahLst/>
              <a:cxnLst/>
              <a:rect l="l" t="t" r="r" b="b"/>
              <a:pathLst>
                <a:path w="982299" h="982299">
                  <a:moveTo>
                    <a:pt x="0" y="0"/>
                  </a:moveTo>
                  <a:lnTo>
                    <a:pt x="982298" y="0"/>
                  </a:lnTo>
                  <a:lnTo>
                    <a:pt x="982298" y="982299"/>
                  </a:lnTo>
                  <a:lnTo>
                    <a:pt x="0" y="9822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</p:sp>
        <p:sp>
          <p:nvSpPr>
            <p:cNvPr id="31" name="Freeform 12">
              <a:extLst>
                <a:ext uri="{FF2B5EF4-FFF2-40B4-BE49-F238E27FC236}">
                  <a16:creationId xmlns:a16="http://schemas.microsoft.com/office/drawing/2014/main" id="{6AB3EB5A-EFC6-EA69-FE88-E0E71803BE71}"/>
                </a:ext>
              </a:extLst>
            </p:cNvPr>
            <p:cNvSpPr/>
            <p:nvPr/>
          </p:nvSpPr>
          <p:spPr>
            <a:xfrm>
              <a:off x="2324694" y="345364"/>
              <a:ext cx="866959" cy="982299"/>
            </a:xfrm>
            <a:custGeom>
              <a:avLst/>
              <a:gdLst/>
              <a:ahLst/>
              <a:cxnLst/>
              <a:rect l="l" t="t" r="r" b="b"/>
              <a:pathLst>
                <a:path w="866959" h="982299">
                  <a:moveTo>
                    <a:pt x="0" y="0"/>
                  </a:moveTo>
                  <a:lnTo>
                    <a:pt x="866959" y="0"/>
                  </a:lnTo>
                  <a:lnTo>
                    <a:pt x="866959" y="982299"/>
                  </a:lnTo>
                  <a:lnTo>
                    <a:pt x="0" y="9822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 l="-24839" r="-27501"/>
              </a:stretch>
            </a:blipFill>
          </p:spPr>
        </p:sp>
        <p:sp>
          <p:nvSpPr>
            <p:cNvPr id="32" name="Freeform 13">
              <a:extLst>
                <a:ext uri="{FF2B5EF4-FFF2-40B4-BE49-F238E27FC236}">
                  <a16:creationId xmlns:a16="http://schemas.microsoft.com/office/drawing/2014/main" id="{344A804B-28D9-9DBA-38C8-521AE235E11B}"/>
                </a:ext>
              </a:extLst>
            </p:cNvPr>
            <p:cNvSpPr/>
            <p:nvPr/>
          </p:nvSpPr>
          <p:spPr>
            <a:xfrm>
              <a:off x="4537766" y="0"/>
              <a:ext cx="2661590" cy="1673027"/>
            </a:xfrm>
            <a:custGeom>
              <a:avLst/>
              <a:gdLst/>
              <a:ahLst/>
              <a:cxnLst/>
              <a:rect l="l" t="t" r="r" b="b"/>
              <a:pathLst>
                <a:path w="2661590" h="1673027">
                  <a:moveTo>
                    <a:pt x="0" y="0"/>
                  </a:moveTo>
                  <a:lnTo>
                    <a:pt x="2661590" y="0"/>
                  </a:lnTo>
                  <a:lnTo>
                    <a:pt x="2661590" y="1673027"/>
                  </a:lnTo>
                  <a:lnTo>
                    <a:pt x="0" y="16730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 l="-5873" r="-5873"/>
              </a:stretch>
            </a:blipFill>
          </p:spPr>
        </p:sp>
      </p:grp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343511" y="1111977"/>
            <a:ext cx="17773542" cy="4501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360"/>
              </a:lnSpc>
            </a:pPr>
            <a:r>
              <a:rPr lang="en-US" sz="3200" dirty="0" err="1">
                <a:solidFill>
                  <a:srgbClr val="000000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การบริหารจัดการหนี้กองทุนพัฒนาบทบาทสตรี</a:t>
            </a:r>
            <a:r>
              <a:rPr lang="en-US" sz="3200" dirty="0">
                <a:solidFill>
                  <a:srgbClr val="000000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 : </a:t>
            </a:r>
            <a:r>
              <a:rPr lang="en-US" sz="3200" dirty="0" err="1">
                <a:solidFill>
                  <a:srgbClr val="D01716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หนี้เกินกำหนดชำระ</a:t>
            </a:r>
            <a:r>
              <a:rPr lang="en-US" sz="3200" dirty="0">
                <a:solidFill>
                  <a:srgbClr val="000000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ข้อมูล</a:t>
            </a:r>
            <a:r>
              <a:rPr lang="en-US" sz="3200" dirty="0">
                <a:solidFill>
                  <a:srgbClr val="000000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 ณ </a:t>
            </a:r>
            <a:r>
              <a:rPr lang="en-US" sz="3200" dirty="0" err="1">
                <a:solidFill>
                  <a:srgbClr val="000000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วันที่</a:t>
            </a:r>
            <a:r>
              <a:rPr lang="en-US" sz="3200" dirty="0">
                <a:solidFill>
                  <a:srgbClr val="000000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 1</a:t>
            </a:r>
            <a:r>
              <a:rPr lang="th-TH" sz="3200" dirty="0">
                <a:solidFill>
                  <a:srgbClr val="000000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7</a:t>
            </a:r>
            <a:r>
              <a:rPr lang="en-US" sz="3200" dirty="0">
                <a:solidFill>
                  <a:srgbClr val="000000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 </a:t>
            </a:r>
            <a:r>
              <a:rPr lang="th-TH" sz="3200" dirty="0">
                <a:solidFill>
                  <a:srgbClr val="000000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เมษายน</a:t>
            </a:r>
            <a:r>
              <a:rPr lang="en-US" sz="3200" dirty="0">
                <a:solidFill>
                  <a:srgbClr val="000000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 2567</a:t>
            </a:r>
          </a:p>
        </p:txBody>
      </p:sp>
      <p:graphicFrame>
        <p:nvGraphicFramePr>
          <p:cNvPr id="9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22895463"/>
              </p:ext>
            </p:extLst>
          </p:nvPr>
        </p:nvGraphicFramePr>
        <p:xfrm>
          <a:off x="188263" y="1681463"/>
          <a:ext cx="17928790" cy="7681815"/>
        </p:xfrm>
        <a:graphic>
          <a:graphicData uri="http://schemas.openxmlformats.org/drawingml/2006/table">
            <a:tbl>
              <a:tblPr/>
              <a:tblGrid>
                <a:gridCol w="8023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731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9962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2497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8001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72565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55574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69872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500907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1688522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1283278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895853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702571">
                <a:tc rowSpan="2">
                  <a:txBody>
                    <a:bodyPr/>
                    <a:lstStyle/>
                    <a:p>
                      <a:pPr algn="ctr">
                        <a:lnSpc>
                          <a:spcPts val="2399"/>
                        </a:lnSpc>
                        <a:defRPr/>
                      </a:pPr>
                      <a:r>
                        <a:rPr lang="en-US" sz="2000" dirty="0" err="1">
                          <a:solidFill>
                            <a:srgbClr val="FFFFFF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ลำดับ</a:t>
                      </a:r>
                      <a:endParaRPr lang="en-US" sz="2000" dirty="0">
                        <a:latin typeface="Chulabhorn Likit Text Light๙" panose="00000400000000000000" pitchFamily="2" charset="-34"/>
                        <a:cs typeface="Chulabhorn Likit Text Light๙" panose="00000400000000000000" pitchFamily="2" charset="-34"/>
                      </a:endParaRP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65486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ts val="2399"/>
                        </a:lnSpc>
                        <a:defRPr/>
                      </a:pPr>
                      <a:r>
                        <a:rPr lang="en-US" sz="2000" dirty="0" err="1">
                          <a:solidFill>
                            <a:srgbClr val="FFFFFF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จังหวัด</a:t>
                      </a:r>
                      <a:endParaRPr lang="en-US" sz="2000" dirty="0">
                        <a:latin typeface="Chulabhorn Likit Text Light๙" panose="00000400000000000000" pitchFamily="2" charset="-34"/>
                        <a:cs typeface="Chulabhorn Likit Text Light๙" panose="00000400000000000000" pitchFamily="2" charset="-34"/>
                      </a:endParaRP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65486"/>
                    </a:solidFill>
                  </a:tcPr>
                </a:tc>
                <a:tc gridSpan="7">
                  <a:txBody>
                    <a:bodyPr/>
                    <a:lstStyle/>
                    <a:p>
                      <a:pPr algn="ctr">
                        <a:lnSpc>
                          <a:spcPts val="2399"/>
                        </a:lnSpc>
                        <a:defRPr/>
                      </a:pPr>
                      <a:r>
                        <a:rPr lang="en-US" sz="2000" dirty="0">
                          <a:solidFill>
                            <a:srgbClr val="FFFFFF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FFFFFF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รวมทั้งหมด</a:t>
                      </a:r>
                      <a:r>
                        <a:rPr lang="en-US" sz="2000" dirty="0">
                          <a:solidFill>
                            <a:srgbClr val="FFFFFF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 2556 – 2566 (</a:t>
                      </a:r>
                      <a:r>
                        <a:rPr lang="en-US" sz="2000" dirty="0" err="1">
                          <a:solidFill>
                            <a:srgbClr val="FFFFFF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ข้อมูล</a:t>
                      </a:r>
                      <a:r>
                        <a:rPr lang="en-US" sz="2000" dirty="0">
                          <a:solidFill>
                            <a:srgbClr val="FFFFFF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 ณ </a:t>
                      </a:r>
                      <a:r>
                        <a:rPr lang="en-US" sz="2000" dirty="0" err="1">
                          <a:solidFill>
                            <a:srgbClr val="FFFFFF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วันที่</a:t>
                      </a:r>
                      <a:r>
                        <a:rPr lang="en-US" sz="2000" dirty="0">
                          <a:solidFill>
                            <a:srgbClr val="FFFFFF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 1</a:t>
                      </a:r>
                      <a:r>
                        <a:rPr lang="th-TH" sz="2000" dirty="0">
                          <a:solidFill>
                            <a:srgbClr val="FFFFFF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7</a:t>
                      </a:r>
                      <a:r>
                        <a:rPr lang="en-US" sz="2000" dirty="0">
                          <a:solidFill>
                            <a:srgbClr val="FFFFFF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 </a:t>
                      </a:r>
                      <a:r>
                        <a:rPr lang="th-TH" sz="2000" dirty="0">
                          <a:solidFill>
                            <a:srgbClr val="FFFFFF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เมษายน</a:t>
                      </a:r>
                      <a:r>
                        <a:rPr lang="en-US" sz="2000" dirty="0">
                          <a:solidFill>
                            <a:srgbClr val="FFFFFF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 2567) </a:t>
                      </a:r>
                      <a:endParaRPr lang="en-US" sz="2000" dirty="0">
                        <a:latin typeface="Chulabhorn Likit Text Light๙" panose="00000400000000000000" pitchFamily="2" charset="-34"/>
                        <a:cs typeface="Chulabhorn Likit Text Light๙" panose="00000400000000000000" pitchFamily="2" charset="-34"/>
                      </a:endParaRP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65486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2399"/>
                        </a:lnSpc>
                        <a:defRPr/>
                      </a:pPr>
                      <a:r>
                        <a:rPr lang="en-US" sz="1499">
                          <a:solidFill>
                            <a:srgbClr val="FFFFFF"/>
                          </a:solidFill>
                          <a:latin typeface="Chulabhorn Likit Text 2"/>
                          <a:cs typeface="Chulabhorn Likit Text 2"/>
                        </a:rPr>
                        <a:t> รวมทั้งหมด 2556 – 2566 (ข้อมูล ณ วันที่ 18 มีนาคม 2567) </a:t>
                      </a:r>
                      <a:endParaRPr lang="en-US" sz="1100"/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65486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2399"/>
                        </a:lnSpc>
                        <a:defRPr/>
                      </a:pPr>
                      <a:r>
                        <a:rPr lang="en-US" sz="1499">
                          <a:solidFill>
                            <a:srgbClr val="FFFFFF"/>
                          </a:solidFill>
                          <a:latin typeface="Chulabhorn Likit Text 2"/>
                          <a:cs typeface="Chulabhorn Likit Text 2"/>
                        </a:rPr>
                        <a:t> รวมทั้งหมด 2556 – 2566 (ข้อมูล ณ วันที่ 18 มีนาคม 2567) </a:t>
                      </a:r>
                      <a:endParaRPr lang="en-US" sz="1100"/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65486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2399"/>
                        </a:lnSpc>
                        <a:defRPr/>
                      </a:pPr>
                      <a:r>
                        <a:rPr lang="en-US" sz="1499">
                          <a:solidFill>
                            <a:srgbClr val="FFFFFF"/>
                          </a:solidFill>
                          <a:latin typeface="Chulabhorn Likit Text 2"/>
                          <a:cs typeface="Chulabhorn Likit Text 2"/>
                        </a:rPr>
                        <a:t> รวมทั้งหมด 2556 – 2566 (ข้อมูล ณ วันที่ 18 มีนาคม 2567) </a:t>
                      </a:r>
                      <a:endParaRPr lang="en-US" sz="1100"/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65486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2399"/>
                        </a:lnSpc>
                        <a:defRPr/>
                      </a:pPr>
                      <a:r>
                        <a:rPr lang="en-US" sz="1499">
                          <a:solidFill>
                            <a:srgbClr val="FFFFFF"/>
                          </a:solidFill>
                          <a:latin typeface="Chulabhorn Likit Text 2"/>
                          <a:cs typeface="Chulabhorn Likit Text 2"/>
                        </a:rPr>
                        <a:t> รวมทั้งหมด 2556 – 2566 (ข้อมูล ณ วันที่ 18 มีนาคม 2567) </a:t>
                      </a:r>
                      <a:endParaRPr lang="en-US" sz="1100"/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65486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2399"/>
                        </a:lnSpc>
                        <a:defRPr/>
                      </a:pPr>
                      <a:r>
                        <a:rPr lang="en-US" sz="1499">
                          <a:solidFill>
                            <a:srgbClr val="FFFFFF"/>
                          </a:solidFill>
                          <a:latin typeface="Chulabhorn Likit Text 2"/>
                          <a:cs typeface="Chulabhorn Likit Text 2"/>
                        </a:rPr>
                        <a:t> รวมทั้งหมด 2556 – 2566 (ข้อมูล ณ วันที่ 18 มีนาคม 2567) </a:t>
                      </a:r>
                      <a:endParaRPr lang="en-US" sz="1100"/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65486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2399"/>
                        </a:lnSpc>
                        <a:defRPr/>
                      </a:pPr>
                      <a:r>
                        <a:rPr lang="en-US" sz="1499">
                          <a:solidFill>
                            <a:srgbClr val="FFFFFF"/>
                          </a:solidFill>
                          <a:latin typeface="Chulabhorn Likit Text 2"/>
                          <a:cs typeface="Chulabhorn Likit Text 2"/>
                        </a:rPr>
                        <a:t> รวมทั้งหมด 2556 – 2566 (ข้อมูล ณ วันที่ 18 มีนาคม 2567) </a:t>
                      </a:r>
                      <a:endParaRPr lang="en-US" sz="1100"/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65486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ts val="2399"/>
                        </a:lnSpc>
                        <a:defRPr/>
                      </a:pPr>
                      <a:r>
                        <a:rPr lang="en-US" sz="1800" dirty="0" err="1">
                          <a:solidFill>
                            <a:srgbClr val="FFFFFF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ร้อยละของหนี้เกินกำหนดชำระ</a:t>
                      </a:r>
                      <a:r>
                        <a:rPr lang="en-US" sz="1800" dirty="0">
                          <a:solidFill>
                            <a:srgbClr val="FFFFFF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 </a:t>
                      </a:r>
                      <a:endParaRPr lang="en-US" sz="1800" dirty="0">
                        <a:latin typeface="Chulabhorn Likit Text Light๙" panose="00000400000000000000" pitchFamily="2" charset="-34"/>
                        <a:cs typeface="Chulabhorn Likit Text Light๙" panose="00000400000000000000" pitchFamily="2" charset="-34"/>
                      </a:endParaRPr>
                    </a:p>
                    <a:p>
                      <a:pPr algn="ctr">
                        <a:lnSpc>
                          <a:spcPts val="2399"/>
                        </a:lnSpc>
                      </a:pPr>
                      <a:r>
                        <a:rPr lang="en-US" sz="2000" dirty="0">
                          <a:solidFill>
                            <a:srgbClr val="FFFFFF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(</a:t>
                      </a:r>
                      <a:r>
                        <a:rPr lang="en-US" sz="2000" dirty="0" err="1">
                          <a:solidFill>
                            <a:srgbClr val="FFFFFF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ฐานจากลูกหนี้คงเหลือ</a:t>
                      </a:r>
                      <a:r>
                        <a:rPr lang="en-US" sz="1800" dirty="0">
                          <a:solidFill>
                            <a:srgbClr val="FFFFFF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)</a:t>
                      </a:r>
                    </a:p>
                  </a:txBody>
                  <a:tcPr marL="47625" marR="47625" marT="47625" marB="47625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65486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2399"/>
                        </a:lnSpc>
                        <a:defRPr/>
                      </a:pPr>
                      <a:r>
                        <a:rPr lang="en-US" sz="1499">
                          <a:solidFill>
                            <a:srgbClr val="FFFFFF"/>
                          </a:solidFill>
                          <a:cs typeface="Chulabhorn Likit Text 2"/>
                        </a:rPr>
                        <a:t>ร้อยละของหนี้เกินกำหนดชำระ </a:t>
                      </a:r>
                      <a:endParaRPr lang="en-US" sz="1100"/>
                    </a:p>
                    <a:p>
                      <a:pPr algn="ctr">
                        <a:lnSpc>
                          <a:spcPts val="2399"/>
                        </a:lnSpc>
                      </a:pPr>
                      <a:r>
                        <a:rPr lang="en-US" sz="1499">
                          <a:solidFill>
                            <a:srgbClr val="FFFFFF"/>
                          </a:solidFill>
                          <a:latin typeface="Chulabhorn Likit Text 2"/>
                          <a:cs typeface="Chulabhorn Likit Text 2"/>
                        </a:rPr>
                        <a:t>(ฐานจากลูกหนี้คงเหลือ)</a:t>
                      </a:r>
                    </a:p>
                  </a:txBody>
                  <a:tcPr marL="47625" marR="47625" marT="47625" marB="47625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65486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ts val="2399"/>
                        </a:lnSpc>
                        <a:defRPr/>
                      </a:pPr>
                      <a:r>
                        <a:rPr lang="en-US" sz="2000" dirty="0" err="1">
                          <a:solidFill>
                            <a:srgbClr val="FFFFFF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ผลต่าง</a:t>
                      </a:r>
                      <a:endParaRPr lang="en-US" sz="2000" dirty="0">
                        <a:latin typeface="Chulabhorn Likit Text Light๙" panose="00000400000000000000" pitchFamily="2" charset="-34"/>
                        <a:cs typeface="Chulabhorn Likit Text Light๙" panose="00000400000000000000" pitchFamily="2" charset="-34"/>
                      </a:endParaRPr>
                    </a:p>
                  </a:txBody>
                  <a:tcPr marL="47625" marR="47625" marT="47625" marB="47625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6548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41007">
                <a:tc vMerge="1">
                  <a:txBody>
                    <a:bodyPr/>
                    <a:lstStyle/>
                    <a:p>
                      <a:pPr algn="ctr">
                        <a:lnSpc>
                          <a:spcPts val="2399"/>
                        </a:lnSpc>
                        <a:defRPr/>
                      </a:pPr>
                      <a:r>
                        <a:rPr lang="en-US" sz="1499">
                          <a:solidFill>
                            <a:srgbClr val="FFFFFF"/>
                          </a:solidFill>
                          <a:cs typeface="Chulabhorn Likit Text 2"/>
                        </a:rPr>
                        <a:t>ลำดับ</a:t>
                      </a:r>
                      <a:endParaRPr lang="en-US" sz="1100"/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65486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ts val="2399"/>
                        </a:lnSpc>
                        <a:defRPr/>
                      </a:pPr>
                      <a:r>
                        <a:rPr lang="en-US" sz="1499">
                          <a:solidFill>
                            <a:srgbClr val="FFFFFF"/>
                          </a:solidFill>
                          <a:cs typeface="Chulabhorn Likit Text 2"/>
                        </a:rPr>
                        <a:t>จังหวัด</a:t>
                      </a:r>
                      <a:endParaRPr lang="en-US" sz="1100"/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6548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99"/>
                        </a:lnSpc>
                        <a:defRPr/>
                      </a:pPr>
                      <a:r>
                        <a:rPr lang="en-US" sz="2000" dirty="0" err="1">
                          <a:solidFill>
                            <a:srgbClr val="FFFFFF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เงินที่อนุมัติ</a:t>
                      </a:r>
                      <a:r>
                        <a:rPr lang="en-US" sz="2000" dirty="0">
                          <a:solidFill>
                            <a:srgbClr val="FFFFFF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 </a:t>
                      </a:r>
                      <a:endParaRPr lang="en-US" sz="2000" dirty="0">
                        <a:latin typeface="Chulabhorn Likit Text Light๙" panose="00000400000000000000" pitchFamily="2" charset="-34"/>
                        <a:cs typeface="Chulabhorn Likit Text Light๙" panose="00000400000000000000" pitchFamily="2" charset="-34"/>
                      </a:endParaRPr>
                    </a:p>
                    <a:p>
                      <a:pPr algn="ctr">
                        <a:lnSpc>
                          <a:spcPts val="2399"/>
                        </a:lnSpc>
                      </a:pPr>
                      <a:r>
                        <a:rPr lang="en-US" sz="2000" dirty="0">
                          <a:solidFill>
                            <a:srgbClr val="FFFFFF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2556 - 2566</a:t>
                      </a:r>
                    </a:p>
                    <a:p>
                      <a:pPr algn="ctr">
                        <a:lnSpc>
                          <a:spcPts val="2399"/>
                        </a:lnSpc>
                      </a:pPr>
                      <a:r>
                        <a:rPr lang="en-US" sz="2000" dirty="0">
                          <a:solidFill>
                            <a:srgbClr val="FFFFFF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(</a:t>
                      </a:r>
                      <a:r>
                        <a:rPr lang="en-US" sz="2000" dirty="0" err="1">
                          <a:solidFill>
                            <a:srgbClr val="FFFFFF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บาท</a:t>
                      </a:r>
                      <a:r>
                        <a:rPr lang="en-US" sz="2000" dirty="0">
                          <a:solidFill>
                            <a:srgbClr val="FFFFFF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)</a:t>
                      </a: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6548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99"/>
                        </a:lnSpc>
                        <a:defRPr/>
                      </a:pPr>
                      <a:r>
                        <a:rPr lang="en-US" sz="2000" dirty="0" err="1">
                          <a:solidFill>
                            <a:srgbClr val="FFFFFF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ลูกหนี้คงเหลือ</a:t>
                      </a:r>
                      <a:endParaRPr lang="en-US" sz="2000" dirty="0">
                        <a:latin typeface="Chulabhorn Likit Text Light๙" panose="00000400000000000000" pitchFamily="2" charset="-34"/>
                        <a:cs typeface="Chulabhorn Likit Text Light๙" panose="00000400000000000000" pitchFamily="2" charset="-34"/>
                      </a:endParaRPr>
                    </a:p>
                    <a:p>
                      <a:pPr algn="ctr">
                        <a:lnSpc>
                          <a:spcPts val="2399"/>
                        </a:lnSpc>
                      </a:pPr>
                      <a:r>
                        <a:rPr lang="en-US" sz="2000" dirty="0">
                          <a:solidFill>
                            <a:srgbClr val="FFFFFF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ณ 1 </a:t>
                      </a:r>
                      <a:r>
                        <a:rPr lang="en-US" sz="2000" dirty="0" err="1">
                          <a:solidFill>
                            <a:srgbClr val="FFFFFF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ต.ค</a:t>
                      </a:r>
                      <a:r>
                        <a:rPr lang="en-US" sz="2000" dirty="0">
                          <a:solidFill>
                            <a:srgbClr val="FFFFFF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. 66</a:t>
                      </a:r>
                    </a:p>
                    <a:p>
                      <a:pPr algn="ctr">
                        <a:lnSpc>
                          <a:spcPts val="2399"/>
                        </a:lnSpc>
                      </a:pPr>
                      <a:r>
                        <a:rPr lang="en-US" sz="2000" dirty="0">
                          <a:solidFill>
                            <a:srgbClr val="FFFFFF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(</a:t>
                      </a:r>
                      <a:r>
                        <a:rPr lang="en-US" sz="2000" dirty="0" err="1">
                          <a:solidFill>
                            <a:srgbClr val="FFFFFF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บาท</a:t>
                      </a:r>
                      <a:r>
                        <a:rPr lang="en-US" sz="2000" dirty="0">
                          <a:solidFill>
                            <a:srgbClr val="FFFFFF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)</a:t>
                      </a: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6548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99"/>
                        </a:lnSpc>
                        <a:defRPr/>
                      </a:pPr>
                      <a:r>
                        <a:rPr lang="en-US" sz="2000" dirty="0" err="1">
                          <a:solidFill>
                            <a:srgbClr val="FFFFFF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ลูกหนี้คงเหลือ</a:t>
                      </a:r>
                      <a:endParaRPr lang="en-US" sz="2000" dirty="0">
                        <a:latin typeface="Chulabhorn Likit Text Light๙" panose="00000400000000000000" pitchFamily="2" charset="-34"/>
                        <a:cs typeface="Chulabhorn Likit Text Light๙" panose="00000400000000000000" pitchFamily="2" charset="-34"/>
                      </a:endParaRPr>
                    </a:p>
                    <a:p>
                      <a:pPr algn="ctr">
                        <a:lnSpc>
                          <a:spcPts val="2399"/>
                        </a:lnSpc>
                      </a:pPr>
                      <a:r>
                        <a:rPr lang="en-US" sz="2000" dirty="0">
                          <a:solidFill>
                            <a:srgbClr val="FFFFFF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ณ </a:t>
                      </a:r>
                      <a:r>
                        <a:rPr lang="en-US" sz="2000" dirty="0" err="1">
                          <a:solidFill>
                            <a:srgbClr val="FFFFFF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ปัจจุบัน</a:t>
                      </a:r>
                      <a:endParaRPr lang="en-US" sz="2000" dirty="0">
                        <a:solidFill>
                          <a:srgbClr val="FFFFFF"/>
                        </a:solidFill>
                        <a:latin typeface="Chulabhorn Likit Text Light๙" panose="00000400000000000000" pitchFamily="2" charset="-34"/>
                        <a:cs typeface="Chulabhorn Likit Text Light๙" panose="00000400000000000000" pitchFamily="2" charset="-34"/>
                      </a:endParaRP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6548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99"/>
                        </a:lnSpc>
                        <a:defRPr/>
                      </a:pPr>
                      <a:r>
                        <a:rPr lang="en-US" sz="2000" dirty="0" err="1">
                          <a:solidFill>
                            <a:srgbClr val="FFFFFF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หนี้ยังไม่ถึง</a:t>
                      </a:r>
                      <a:endParaRPr lang="en-US" sz="2000" dirty="0">
                        <a:latin typeface="Chulabhorn Likit Text Light๙" panose="00000400000000000000" pitchFamily="2" charset="-34"/>
                        <a:cs typeface="Chulabhorn Likit Text Light๙" panose="00000400000000000000" pitchFamily="2" charset="-34"/>
                      </a:endParaRPr>
                    </a:p>
                    <a:p>
                      <a:pPr algn="ctr">
                        <a:lnSpc>
                          <a:spcPts val="2399"/>
                        </a:lnSpc>
                      </a:pPr>
                      <a:r>
                        <a:rPr lang="en-US" sz="2000" dirty="0" err="1">
                          <a:solidFill>
                            <a:srgbClr val="FFFFFF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กำหนดชำระ</a:t>
                      </a:r>
                      <a:endParaRPr lang="en-US" sz="2000" dirty="0">
                        <a:solidFill>
                          <a:srgbClr val="FFFFFF"/>
                        </a:solidFill>
                        <a:latin typeface="Chulabhorn Likit Text Light๙" panose="00000400000000000000" pitchFamily="2" charset="-34"/>
                        <a:cs typeface="Chulabhorn Likit Text Light๙" panose="00000400000000000000" pitchFamily="2" charset="-34"/>
                      </a:endParaRPr>
                    </a:p>
                    <a:p>
                      <a:pPr algn="ctr">
                        <a:lnSpc>
                          <a:spcPts val="2399"/>
                        </a:lnSpc>
                      </a:pPr>
                      <a:r>
                        <a:rPr lang="en-US" sz="2000" dirty="0">
                          <a:solidFill>
                            <a:srgbClr val="FFFFFF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(</a:t>
                      </a:r>
                      <a:r>
                        <a:rPr lang="en-US" sz="2000" dirty="0" err="1">
                          <a:solidFill>
                            <a:srgbClr val="FFFFFF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บาท</a:t>
                      </a:r>
                      <a:r>
                        <a:rPr lang="en-US" sz="2000" dirty="0">
                          <a:solidFill>
                            <a:srgbClr val="FFFFFF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)</a:t>
                      </a: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6548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99"/>
                        </a:lnSpc>
                        <a:defRPr/>
                      </a:pPr>
                      <a:r>
                        <a:rPr lang="en-US" sz="2000" dirty="0" err="1">
                          <a:solidFill>
                            <a:srgbClr val="FFFFFF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ชำระคืนเงินต้น</a:t>
                      </a:r>
                      <a:endParaRPr lang="en-US" sz="2000" dirty="0">
                        <a:latin typeface="Chulabhorn Likit Text Light๙" panose="00000400000000000000" pitchFamily="2" charset="-34"/>
                        <a:cs typeface="Chulabhorn Likit Text Light๙" panose="00000400000000000000" pitchFamily="2" charset="-34"/>
                      </a:endParaRPr>
                    </a:p>
                    <a:p>
                      <a:pPr algn="ctr">
                        <a:lnSpc>
                          <a:spcPts val="2399"/>
                        </a:lnSpc>
                      </a:pPr>
                      <a:r>
                        <a:rPr lang="en-US" sz="2000" dirty="0" err="1">
                          <a:solidFill>
                            <a:srgbClr val="FFFFFF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ปีบัญชี</a:t>
                      </a:r>
                      <a:r>
                        <a:rPr lang="en-US" sz="2000" dirty="0">
                          <a:solidFill>
                            <a:srgbClr val="FFFFFF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 2567</a:t>
                      </a:r>
                    </a:p>
                    <a:p>
                      <a:pPr algn="ctr">
                        <a:lnSpc>
                          <a:spcPts val="2399"/>
                        </a:lnSpc>
                      </a:pPr>
                      <a:r>
                        <a:rPr lang="en-US" sz="2000" dirty="0">
                          <a:solidFill>
                            <a:srgbClr val="FFFFFF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(</a:t>
                      </a:r>
                      <a:r>
                        <a:rPr lang="en-US" sz="2000" dirty="0" err="1">
                          <a:solidFill>
                            <a:srgbClr val="FFFFFF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บาท</a:t>
                      </a:r>
                      <a:r>
                        <a:rPr lang="en-US" sz="2000" dirty="0">
                          <a:solidFill>
                            <a:srgbClr val="FFFFFF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)</a:t>
                      </a: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6548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99"/>
                        </a:lnSpc>
                        <a:defRPr/>
                      </a:pPr>
                      <a:r>
                        <a:rPr lang="en-US" sz="2000" dirty="0" err="1">
                          <a:solidFill>
                            <a:srgbClr val="FFFFFF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ดำเนินคดี</a:t>
                      </a:r>
                      <a:endParaRPr lang="en-US" sz="2000" dirty="0">
                        <a:latin typeface="Chulabhorn Likit Text Light๙" panose="00000400000000000000" pitchFamily="2" charset="-34"/>
                        <a:cs typeface="Chulabhorn Likit Text Light๙" panose="00000400000000000000" pitchFamily="2" charset="-34"/>
                      </a:endParaRPr>
                    </a:p>
                    <a:p>
                      <a:pPr algn="ctr">
                        <a:lnSpc>
                          <a:spcPts val="2399"/>
                        </a:lnSpc>
                      </a:pPr>
                      <a:r>
                        <a:rPr lang="en-US" sz="2000" dirty="0">
                          <a:solidFill>
                            <a:srgbClr val="FFFFFF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(</a:t>
                      </a:r>
                      <a:r>
                        <a:rPr lang="en-US" sz="2000" dirty="0" err="1">
                          <a:solidFill>
                            <a:srgbClr val="FFFFFF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บาท</a:t>
                      </a:r>
                      <a:r>
                        <a:rPr lang="en-US" sz="2000" dirty="0">
                          <a:solidFill>
                            <a:srgbClr val="FFFFFF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)</a:t>
                      </a: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6548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99"/>
                        </a:lnSpc>
                        <a:defRPr/>
                      </a:pPr>
                      <a:r>
                        <a:rPr lang="en-US" sz="2000" dirty="0" err="1">
                          <a:solidFill>
                            <a:srgbClr val="FFFFFF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หนี้เกิน</a:t>
                      </a:r>
                      <a:endParaRPr lang="en-US" sz="2000" dirty="0">
                        <a:latin typeface="Chulabhorn Likit Text Light๙" panose="00000400000000000000" pitchFamily="2" charset="-34"/>
                        <a:cs typeface="Chulabhorn Likit Text Light๙" panose="00000400000000000000" pitchFamily="2" charset="-34"/>
                      </a:endParaRPr>
                    </a:p>
                    <a:p>
                      <a:pPr algn="ctr">
                        <a:lnSpc>
                          <a:spcPts val="2399"/>
                        </a:lnSpc>
                      </a:pPr>
                      <a:r>
                        <a:rPr lang="en-US" sz="2000" dirty="0" err="1">
                          <a:solidFill>
                            <a:srgbClr val="FFFFFF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กำหนดชำระ</a:t>
                      </a:r>
                      <a:endParaRPr lang="en-US" sz="2000" dirty="0">
                        <a:solidFill>
                          <a:srgbClr val="FFFFFF"/>
                        </a:solidFill>
                        <a:latin typeface="Chulabhorn Likit Text Light๙" panose="00000400000000000000" pitchFamily="2" charset="-34"/>
                        <a:cs typeface="Chulabhorn Likit Text Light๙" panose="00000400000000000000" pitchFamily="2" charset="-34"/>
                      </a:endParaRPr>
                    </a:p>
                    <a:p>
                      <a:pPr algn="ctr">
                        <a:lnSpc>
                          <a:spcPts val="2399"/>
                        </a:lnSpc>
                      </a:pPr>
                      <a:r>
                        <a:rPr lang="en-US" sz="2000" dirty="0">
                          <a:solidFill>
                            <a:srgbClr val="FFFFFF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(</a:t>
                      </a:r>
                      <a:r>
                        <a:rPr lang="en-US" sz="2000" dirty="0" err="1">
                          <a:solidFill>
                            <a:srgbClr val="FFFFFF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บาท</a:t>
                      </a:r>
                      <a:r>
                        <a:rPr lang="en-US" sz="2000" dirty="0">
                          <a:solidFill>
                            <a:srgbClr val="FFFFFF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)</a:t>
                      </a: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6548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99"/>
                        </a:lnSpc>
                        <a:defRPr/>
                      </a:pPr>
                      <a:r>
                        <a:rPr lang="en-US" sz="2000" dirty="0">
                          <a:solidFill>
                            <a:srgbClr val="FFFFFF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ณ </a:t>
                      </a:r>
                      <a:r>
                        <a:rPr lang="en-US" sz="2000" dirty="0" err="1">
                          <a:solidFill>
                            <a:srgbClr val="FFFFFF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วันที่</a:t>
                      </a:r>
                      <a:endParaRPr lang="en-US" sz="2000" dirty="0">
                        <a:latin typeface="Chulabhorn Likit Text Light๙" panose="00000400000000000000" pitchFamily="2" charset="-34"/>
                        <a:cs typeface="Chulabhorn Likit Text Light๙" panose="00000400000000000000" pitchFamily="2" charset="-34"/>
                      </a:endParaRPr>
                    </a:p>
                    <a:p>
                      <a:pPr algn="ctr">
                        <a:lnSpc>
                          <a:spcPts val="2399"/>
                        </a:lnSpc>
                      </a:pPr>
                      <a:r>
                        <a:rPr lang="th-TH" sz="2000" dirty="0">
                          <a:solidFill>
                            <a:srgbClr val="FFFFFF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22</a:t>
                      </a:r>
                      <a:r>
                        <a:rPr lang="en-US" sz="2000" dirty="0">
                          <a:solidFill>
                            <a:srgbClr val="FFFFFF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 </a:t>
                      </a:r>
                      <a:r>
                        <a:rPr lang="th-TH" sz="2000" dirty="0">
                          <a:solidFill>
                            <a:srgbClr val="FFFFFF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มีนาคม</a:t>
                      </a:r>
                      <a:r>
                        <a:rPr lang="en-US" sz="2000" dirty="0">
                          <a:solidFill>
                            <a:srgbClr val="FFFFFF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 2567</a:t>
                      </a: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964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99"/>
                        </a:lnSpc>
                        <a:defRPr/>
                      </a:pPr>
                      <a:r>
                        <a:rPr lang="en-US" sz="2000" dirty="0">
                          <a:solidFill>
                            <a:srgbClr val="FFFFFF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ณ </a:t>
                      </a:r>
                      <a:r>
                        <a:rPr lang="en-US" sz="2000" dirty="0" err="1">
                          <a:solidFill>
                            <a:srgbClr val="FFFFFF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วันที่</a:t>
                      </a:r>
                      <a:endParaRPr lang="en-US" sz="2000" dirty="0">
                        <a:latin typeface="Chulabhorn Likit Text Light๙" panose="00000400000000000000" pitchFamily="2" charset="-34"/>
                        <a:cs typeface="Chulabhorn Likit Text Light๙" panose="00000400000000000000" pitchFamily="2" charset="-34"/>
                      </a:endParaRPr>
                    </a:p>
                    <a:p>
                      <a:pPr algn="ctr">
                        <a:lnSpc>
                          <a:spcPts val="2399"/>
                        </a:lnSpc>
                      </a:pPr>
                      <a:r>
                        <a:rPr lang="en-US" sz="2000" dirty="0">
                          <a:solidFill>
                            <a:srgbClr val="FFFFFF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1</a:t>
                      </a:r>
                      <a:r>
                        <a:rPr lang="th-TH" sz="2000" dirty="0">
                          <a:solidFill>
                            <a:srgbClr val="FFFFFF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7</a:t>
                      </a:r>
                      <a:r>
                        <a:rPr lang="en-US" sz="2000" dirty="0">
                          <a:solidFill>
                            <a:srgbClr val="FFFFFF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 </a:t>
                      </a:r>
                      <a:r>
                        <a:rPr lang="th-TH" sz="2000" dirty="0">
                          <a:solidFill>
                            <a:srgbClr val="FFFFFF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เมษายน</a:t>
                      </a:r>
                      <a:r>
                        <a:rPr lang="en-US" sz="2000" dirty="0">
                          <a:solidFill>
                            <a:srgbClr val="FFFFFF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 </a:t>
                      </a:r>
                    </a:p>
                    <a:p>
                      <a:pPr algn="ctr">
                        <a:lnSpc>
                          <a:spcPts val="2399"/>
                        </a:lnSpc>
                      </a:pPr>
                      <a:r>
                        <a:rPr lang="en-US" sz="2000" dirty="0">
                          <a:solidFill>
                            <a:srgbClr val="FFFFFF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2567</a:t>
                      </a: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C5552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ts val="2399"/>
                        </a:lnSpc>
                        <a:defRPr/>
                      </a:pPr>
                      <a:r>
                        <a:rPr lang="en-US" sz="1499">
                          <a:solidFill>
                            <a:srgbClr val="FFFFFF"/>
                          </a:solidFill>
                          <a:cs typeface="Chulabhorn Likit Text 2"/>
                        </a:rPr>
                        <a:t>ผลต่าง</a:t>
                      </a:r>
                      <a:endParaRPr lang="en-US" sz="1100"/>
                    </a:p>
                  </a:txBody>
                  <a:tcPr marL="47625" marR="47625" marT="47625" marB="47625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6548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2336">
                <a:tc>
                  <a:txBody>
                    <a:bodyPr/>
                    <a:lstStyle/>
                    <a:p>
                      <a:pPr algn="ctr">
                        <a:lnSpc>
                          <a:spcPts val="2399"/>
                        </a:lnSpc>
                        <a:defRPr/>
                      </a:pPr>
                      <a:r>
                        <a:rPr lang="en-US" sz="1499" b="1" dirty="0">
                          <a:solidFill>
                            <a:srgbClr val="000000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27</a:t>
                      </a:r>
                      <a:endParaRPr lang="en-US" sz="1100" b="1" dirty="0">
                        <a:latin typeface="Chulabhorn Likit Text Light๙" panose="00000400000000000000" pitchFamily="2" charset="-34"/>
                        <a:cs typeface="Chulabhorn Likit Text Light๙" panose="00000400000000000000" pitchFamily="2" charset="-34"/>
                      </a:endParaRP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พิษณุโลก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F0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198,407,200.00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35,544,101.03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F0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9,602,124.25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F0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25,941,976.78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18,771,942.08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4,158,759.90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2,930,673.76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F0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8.50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AB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8.25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EE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▼0.25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3345">
                <a:tc>
                  <a:txBody>
                    <a:bodyPr/>
                    <a:lstStyle/>
                    <a:p>
                      <a:pPr algn="ctr">
                        <a:lnSpc>
                          <a:spcPts val="2399"/>
                        </a:lnSpc>
                        <a:defRPr/>
                      </a:pPr>
                      <a:r>
                        <a:rPr lang="en-US" sz="1499" b="1">
                          <a:solidFill>
                            <a:srgbClr val="000000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28</a:t>
                      </a:r>
                      <a:endParaRPr lang="en-US" sz="1100" b="1">
                        <a:latin typeface="Chulabhorn Likit Text Light๙" panose="00000400000000000000" pitchFamily="2" charset="-34"/>
                        <a:cs typeface="Chulabhorn Likit Text Light๙" panose="00000400000000000000" pitchFamily="2" charset="-34"/>
                      </a:endParaRP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สระแก้ว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F0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201,986,522.00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32,280,176.19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F0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5,992,383.10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F0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26,287,793.09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21,939,583.55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312,735.40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3,553,572.01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F0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11.20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AB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11.01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EE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▼0.19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2336">
                <a:tc>
                  <a:txBody>
                    <a:bodyPr/>
                    <a:lstStyle/>
                    <a:p>
                      <a:pPr algn="ctr">
                        <a:lnSpc>
                          <a:spcPts val="2399"/>
                        </a:lnSpc>
                        <a:defRPr/>
                      </a:pPr>
                      <a:r>
                        <a:rPr lang="en-US" sz="1499" b="1">
                          <a:solidFill>
                            <a:srgbClr val="000000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29</a:t>
                      </a:r>
                      <a:endParaRPr lang="en-US" sz="1100" b="1">
                        <a:latin typeface="Chulabhorn Likit Text Light๙" panose="00000400000000000000" pitchFamily="2" charset="-34"/>
                        <a:cs typeface="Chulabhorn Likit Text Light๙" panose="00000400000000000000" pitchFamily="2" charset="-34"/>
                      </a:endParaRP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สุรินทร์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F0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346,838,065.00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61,316,575.49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F0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14,056,859.14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F0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47,259,716.35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31,044,821.28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1,124,967.40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9,739,583.67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F0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16.06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AB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15.88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EE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▼0.18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23345">
                <a:tc>
                  <a:txBody>
                    <a:bodyPr/>
                    <a:lstStyle/>
                    <a:p>
                      <a:pPr algn="ctr">
                        <a:lnSpc>
                          <a:spcPts val="2399"/>
                        </a:lnSpc>
                        <a:defRPr/>
                      </a:pPr>
                      <a:r>
                        <a:rPr lang="en-US" sz="1499" b="1" dirty="0">
                          <a:solidFill>
                            <a:srgbClr val="000000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30</a:t>
                      </a:r>
                      <a:endParaRPr lang="en-US" sz="1100" b="1" dirty="0">
                        <a:latin typeface="Chulabhorn Likit Text Light๙" panose="00000400000000000000" pitchFamily="2" charset="-34"/>
                        <a:cs typeface="Chulabhorn Likit Text Light๙" panose="00000400000000000000" pitchFamily="2" charset="-34"/>
                      </a:endParaRP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สมุทรปราการ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F0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171,648,806.00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69,581,317.75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F0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3,627,613.58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F0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65,953,704.17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27,314,424.30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23,098,909.39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15,540,370.48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F0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22.45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AB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22.33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EE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▼0.12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2336">
                <a:tc>
                  <a:txBody>
                    <a:bodyPr/>
                    <a:lstStyle/>
                    <a:p>
                      <a:pPr algn="ctr">
                        <a:lnSpc>
                          <a:spcPts val="2399"/>
                        </a:lnSpc>
                        <a:defRPr/>
                      </a:pPr>
                      <a:r>
                        <a:rPr lang="en-US" sz="1499" b="1">
                          <a:solidFill>
                            <a:srgbClr val="000000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31</a:t>
                      </a:r>
                      <a:endParaRPr lang="en-US" sz="1100" b="1">
                        <a:latin typeface="Chulabhorn Likit Text Light๙" panose="00000400000000000000" pitchFamily="2" charset="-34"/>
                        <a:cs typeface="Chulabhorn Likit Text Light๙" panose="00000400000000000000" pitchFamily="2" charset="-34"/>
                      </a:endParaRP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อำนาจเจริญ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F0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226,479,930.00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41,222,677.16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F0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4,409,537.52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F0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36,813,139.64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18,115,249.98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11,390,280.28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7,307,609.38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F0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17.81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AB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17.73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EE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▼0.08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66411">
                <a:tc>
                  <a:txBody>
                    <a:bodyPr/>
                    <a:lstStyle/>
                    <a:p>
                      <a:pPr algn="ctr">
                        <a:lnSpc>
                          <a:spcPts val="2399"/>
                        </a:lnSpc>
                        <a:defRPr/>
                      </a:pPr>
                      <a:r>
                        <a:rPr lang="en-US" sz="1499" b="1">
                          <a:solidFill>
                            <a:srgbClr val="000000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32</a:t>
                      </a:r>
                      <a:endParaRPr lang="en-US" sz="1100" b="1">
                        <a:latin typeface="Chulabhorn Likit Text Light๙" panose="00000400000000000000" pitchFamily="2" charset="-34"/>
                        <a:cs typeface="Chulabhorn Likit Text Light๙" panose="00000400000000000000" pitchFamily="2" charset="-34"/>
                      </a:endParaRP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กาญจนบุรี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F0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275,512,119.00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33,200,335.18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F0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10,349,649.17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F0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22,850,686.01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13,693,284.95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1,880,867.10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7,276,533.96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F0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21.82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AB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21.92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EE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▲0.10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52336">
                <a:tc>
                  <a:txBody>
                    <a:bodyPr/>
                    <a:lstStyle/>
                    <a:p>
                      <a:pPr algn="ctr">
                        <a:lnSpc>
                          <a:spcPts val="2399"/>
                        </a:lnSpc>
                        <a:defRPr/>
                      </a:pPr>
                      <a:r>
                        <a:rPr lang="en-US" sz="1499" b="1">
                          <a:solidFill>
                            <a:srgbClr val="000000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33</a:t>
                      </a:r>
                      <a:endParaRPr lang="en-US" sz="1100" b="1">
                        <a:latin typeface="Chulabhorn Likit Text Light๙" panose="00000400000000000000" pitchFamily="2" charset="-34"/>
                        <a:cs typeface="Chulabhorn Likit Text Light๙" panose="00000400000000000000" pitchFamily="2" charset="-34"/>
                      </a:endParaRP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ตาก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F0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195,496,931.00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35,072,257.05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F0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9,891,684.50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F0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25,180,572.55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18,870,019.85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748,552.43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3,464,171.34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F0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9.71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AB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9.88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EE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▲0.17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23345">
                <a:tc>
                  <a:txBody>
                    <a:bodyPr/>
                    <a:lstStyle/>
                    <a:p>
                      <a:pPr algn="ctr">
                        <a:lnSpc>
                          <a:spcPts val="2399"/>
                        </a:lnSpc>
                        <a:defRPr/>
                      </a:pPr>
                      <a:r>
                        <a:rPr lang="en-US" sz="1499" b="1">
                          <a:solidFill>
                            <a:srgbClr val="000000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34</a:t>
                      </a:r>
                      <a:endParaRPr lang="en-US" sz="1100" b="1">
                        <a:latin typeface="Chulabhorn Likit Text Light๙" panose="00000400000000000000" pitchFamily="2" charset="-34"/>
                        <a:cs typeface="Chulabhorn Likit Text Light๙" panose="00000400000000000000" pitchFamily="2" charset="-34"/>
                      </a:endParaRP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อุทัยธานี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F0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148,862,865.00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29,851,354.24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F0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8,858,928.21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F0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20,992,426.03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13,704,940.97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4,468,555.80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2,564,176.46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F0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8.40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AB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8.59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EE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▲0.19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23345">
                <a:tc>
                  <a:txBody>
                    <a:bodyPr/>
                    <a:lstStyle/>
                    <a:p>
                      <a:pPr algn="ctr">
                        <a:lnSpc>
                          <a:spcPts val="2399"/>
                        </a:lnSpc>
                        <a:defRPr/>
                      </a:pPr>
                      <a:r>
                        <a:rPr lang="en-US" sz="1499" b="1">
                          <a:solidFill>
                            <a:srgbClr val="000000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35</a:t>
                      </a:r>
                      <a:endParaRPr lang="en-US" sz="1100" b="1">
                        <a:latin typeface="Chulabhorn Likit Text Light๙" panose="00000400000000000000" pitchFamily="2" charset="-34"/>
                        <a:cs typeface="Chulabhorn Likit Text Light๙" panose="00000400000000000000" pitchFamily="2" charset="-34"/>
                      </a:endParaRP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ลำพูน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F0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171,403,850.00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35,658,186.90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F0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5,499,110.08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F0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30,159,076.82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18,674,305.42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963,850.00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8,945,468.49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F0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24.89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AB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25.09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EE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▲0.20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23345">
                <a:tc>
                  <a:txBody>
                    <a:bodyPr/>
                    <a:lstStyle/>
                    <a:p>
                      <a:pPr algn="ctr">
                        <a:lnSpc>
                          <a:spcPts val="2399"/>
                        </a:lnSpc>
                        <a:defRPr/>
                      </a:pPr>
                      <a:r>
                        <a:rPr lang="en-US" sz="1499" b="1" dirty="0">
                          <a:solidFill>
                            <a:srgbClr val="000000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36</a:t>
                      </a:r>
                      <a:endParaRPr lang="en-US" sz="1100" b="1" dirty="0">
                        <a:latin typeface="Chulabhorn Likit Text Light๙" panose="00000400000000000000" pitchFamily="2" charset="-34"/>
                        <a:cs typeface="Chulabhorn Likit Text Light๙" panose="00000400000000000000" pitchFamily="2" charset="-34"/>
                      </a:endParaRP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ระยอง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F0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176,118,699.00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23,522,963.38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F0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6,051,679.77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F0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17,471,283.61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11,516,459.76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4,218,442.21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1,736,381.64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F0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7.10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AB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7.38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EE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▲0.28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423345">
                <a:tc>
                  <a:txBody>
                    <a:bodyPr/>
                    <a:lstStyle/>
                    <a:p>
                      <a:pPr algn="ctr">
                        <a:lnSpc>
                          <a:spcPts val="1799"/>
                        </a:lnSpc>
                        <a:defRPr/>
                      </a:pPr>
                      <a:r>
                        <a:rPr lang="en-US" sz="1499" b="1">
                          <a:solidFill>
                            <a:srgbClr val="000000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37</a:t>
                      </a:r>
                      <a:endParaRPr lang="en-US" sz="1100" b="1">
                        <a:latin typeface="Chulabhorn Likit Text Light๙" panose="00000400000000000000" pitchFamily="2" charset="-34"/>
                        <a:cs typeface="Chulabhorn Likit Text Light๙" panose="00000400000000000000" pitchFamily="2" charset="-34"/>
                      </a:endParaRP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พังงา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F0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135,303,894.00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52,664,779.50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F0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5,806,299.08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F0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46,858,480.42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28,895,445.02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8,362,687.13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8,225,045.79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F0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15.31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AB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15.62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EE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▲0.31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47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423345">
                <a:tc>
                  <a:txBody>
                    <a:bodyPr/>
                    <a:lstStyle/>
                    <a:p>
                      <a:pPr algn="ctr">
                        <a:lnSpc>
                          <a:spcPts val="1799"/>
                        </a:lnSpc>
                        <a:defRPr/>
                      </a:pPr>
                      <a:r>
                        <a:rPr lang="en-US" sz="1499" b="1">
                          <a:solidFill>
                            <a:srgbClr val="000000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38</a:t>
                      </a:r>
                      <a:endParaRPr lang="en-US" sz="1100" b="1">
                        <a:latin typeface="Chulabhorn Likit Text Light๙" panose="00000400000000000000" pitchFamily="2" charset="-34"/>
                        <a:cs typeface="Chulabhorn Likit Text Light๙" panose="00000400000000000000" pitchFamily="2" charset="-34"/>
                      </a:endParaRP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นราธิวาส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F0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141,577,494.00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59,040,773.33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F0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6,762,480.28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F0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52,278,293.05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31,431,098.39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533,582.32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1,583,404.49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F0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2.36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AB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2.68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EE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▲0.32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47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423345">
                <a:tc>
                  <a:txBody>
                    <a:bodyPr/>
                    <a:lstStyle/>
                    <a:p>
                      <a:pPr algn="ctr">
                        <a:lnSpc>
                          <a:spcPts val="1799"/>
                        </a:lnSpc>
                        <a:defRPr/>
                      </a:pPr>
                      <a:r>
                        <a:rPr lang="en-US" sz="1499" b="1" dirty="0">
                          <a:solidFill>
                            <a:srgbClr val="000000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39</a:t>
                      </a:r>
                      <a:endParaRPr lang="en-US" sz="1100" b="1" dirty="0">
                        <a:latin typeface="Chulabhorn Likit Text Light๙" panose="00000400000000000000" pitchFamily="2" charset="-34"/>
                        <a:cs typeface="Chulabhorn Likit Text Light๙" panose="00000400000000000000" pitchFamily="2" charset="-34"/>
                      </a:endParaRP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มุกดาหาร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F0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184,190,854.00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54,865,589.77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F0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5,728,156.21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F0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49,137,433.56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24,786,731.62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13,162,401.14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11,188,300.80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F0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20.03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AB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20.39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EE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▲0.36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47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</a:tbl>
          </a:graphicData>
        </a:graphic>
      </p:graphicFrame>
      <p:grpSp>
        <p:nvGrpSpPr>
          <p:cNvPr id="10" name="กลุ่ม 9">
            <a:extLst>
              <a:ext uri="{FF2B5EF4-FFF2-40B4-BE49-F238E27FC236}">
                <a16:creationId xmlns:a16="http://schemas.microsoft.com/office/drawing/2014/main" id="{F96CDAEB-3123-C025-653E-5BC63AC97F8B}"/>
              </a:ext>
            </a:extLst>
          </p:cNvPr>
          <p:cNvGrpSpPr/>
          <p:nvPr/>
        </p:nvGrpSpPr>
        <p:grpSpPr>
          <a:xfrm>
            <a:off x="-322135" y="5943268"/>
            <a:ext cx="20941658" cy="5143832"/>
            <a:chOff x="-322135" y="5943268"/>
            <a:chExt cx="20941658" cy="5143832"/>
          </a:xfrm>
        </p:grpSpPr>
        <p:sp>
          <p:nvSpPr>
            <p:cNvPr id="11" name="Freeform 2">
              <a:extLst>
                <a:ext uri="{FF2B5EF4-FFF2-40B4-BE49-F238E27FC236}">
                  <a16:creationId xmlns:a16="http://schemas.microsoft.com/office/drawing/2014/main" id="{D327C25E-D860-6677-6692-8BCCCB505B6D}"/>
                </a:ext>
              </a:extLst>
            </p:cNvPr>
            <p:cNvSpPr/>
            <p:nvPr/>
          </p:nvSpPr>
          <p:spPr>
            <a:xfrm>
              <a:off x="-322135" y="9635249"/>
              <a:ext cx="19404854" cy="1451851"/>
            </a:xfrm>
            <a:custGeom>
              <a:avLst/>
              <a:gdLst/>
              <a:ahLst/>
              <a:cxnLst/>
              <a:rect l="l" t="t" r="r" b="b"/>
              <a:pathLst>
                <a:path w="19404854" h="9702427">
                  <a:moveTo>
                    <a:pt x="0" y="0"/>
                  </a:moveTo>
                  <a:lnTo>
                    <a:pt x="19404855" y="0"/>
                  </a:lnTo>
                  <a:lnTo>
                    <a:pt x="19404855" y="9702428"/>
                  </a:lnTo>
                  <a:lnTo>
                    <a:pt x="0" y="97024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rcRect/>
              <a:stretch>
                <a:fillRect b="-568280"/>
              </a:stretch>
            </a:blipFill>
          </p:spPr>
        </p:sp>
        <p:sp>
          <p:nvSpPr>
            <p:cNvPr id="12" name="Freeform 3">
              <a:extLst>
                <a:ext uri="{FF2B5EF4-FFF2-40B4-BE49-F238E27FC236}">
                  <a16:creationId xmlns:a16="http://schemas.microsoft.com/office/drawing/2014/main" id="{ACE3100A-FB4A-43BA-17F1-9D002DA522F0}"/>
                </a:ext>
              </a:extLst>
            </p:cNvPr>
            <p:cNvSpPr/>
            <p:nvPr/>
          </p:nvSpPr>
          <p:spPr>
            <a:xfrm rot="10800000" flipH="1">
              <a:off x="-126913" y="6672817"/>
              <a:ext cx="4261510" cy="4172163"/>
            </a:xfrm>
            <a:custGeom>
              <a:avLst/>
              <a:gdLst/>
              <a:ahLst/>
              <a:cxnLst/>
              <a:rect l="l" t="t" r="r" b="b"/>
              <a:pathLst>
                <a:path w="4261510" h="4172163">
                  <a:moveTo>
                    <a:pt x="4261510" y="0"/>
                  </a:moveTo>
                  <a:lnTo>
                    <a:pt x="0" y="0"/>
                  </a:lnTo>
                  <a:lnTo>
                    <a:pt x="0" y="4172163"/>
                  </a:lnTo>
                  <a:lnTo>
                    <a:pt x="4261510" y="4172163"/>
                  </a:lnTo>
                  <a:lnTo>
                    <a:pt x="4261510" y="0"/>
                  </a:lnTo>
                  <a:close/>
                </a:path>
              </a:pathLst>
            </a:custGeom>
            <a:blipFill>
              <a:blip r:embed="rId4">
                <a:alphaModFix amt="37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3" name="Freeform 4">
              <a:extLst>
                <a:ext uri="{FF2B5EF4-FFF2-40B4-BE49-F238E27FC236}">
                  <a16:creationId xmlns:a16="http://schemas.microsoft.com/office/drawing/2014/main" id="{C64A3352-590D-AC57-B97B-0ACF2FE1891A}"/>
                </a:ext>
              </a:extLst>
            </p:cNvPr>
            <p:cNvSpPr/>
            <p:nvPr/>
          </p:nvSpPr>
          <p:spPr>
            <a:xfrm rot="10800000">
              <a:off x="16716853" y="5943268"/>
              <a:ext cx="3902670" cy="4366592"/>
            </a:xfrm>
            <a:custGeom>
              <a:avLst/>
              <a:gdLst/>
              <a:ahLst/>
              <a:cxnLst/>
              <a:rect l="l" t="t" r="r" b="b"/>
              <a:pathLst>
                <a:path w="4261510" h="4172163">
                  <a:moveTo>
                    <a:pt x="0" y="0"/>
                  </a:moveTo>
                  <a:lnTo>
                    <a:pt x="4261510" y="0"/>
                  </a:lnTo>
                  <a:lnTo>
                    <a:pt x="4261510" y="4172163"/>
                  </a:lnTo>
                  <a:lnTo>
                    <a:pt x="0" y="41721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31999"/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CF5DEA75-5423-C42E-BD55-68301FA823C9}"/>
                </a:ext>
              </a:extLst>
            </p:cNvPr>
            <p:cNvSpPr/>
            <p:nvPr/>
          </p:nvSpPr>
          <p:spPr>
            <a:xfrm>
              <a:off x="17183859" y="9649284"/>
              <a:ext cx="352548" cy="352548"/>
            </a:xfrm>
            <a:custGeom>
              <a:avLst/>
              <a:gdLst/>
              <a:ahLst/>
              <a:cxnLst/>
              <a:rect l="l" t="t" r="r" b="b"/>
              <a:pathLst>
                <a:path w="352548" h="352548">
                  <a:moveTo>
                    <a:pt x="0" y="0"/>
                  </a:moveTo>
                  <a:lnTo>
                    <a:pt x="352547" y="0"/>
                  </a:lnTo>
                  <a:lnTo>
                    <a:pt x="352547" y="352548"/>
                  </a:lnTo>
                  <a:lnTo>
                    <a:pt x="0" y="35254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47000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5" name="Freeform 6">
              <a:extLst>
                <a:ext uri="{FF2B5EF4-FFF2-40B4-BE49-F238E27FC236}">
                  <a16:creationId xmlns:a16="http://schemas.microsoft.com/office/drawing/2014/main" id="{EA9363CF-B614-44C4-2AF2-475797863E00}"/>
                </a:ext>
              </a:extLst>
            </p:cNvPr>
            <p:cNvSpPr/>
            <p:nvPr/>
          </p:nvSpPr>
          <p:spPr>
            <a:xfrm>
              <a:off x="16855283" y="9924104"/>
              <a:ext cx="270304" cy="270304"/>
            </a:xfrm>
            <a:custGeom>
              <a:avLst/>
              <a:gdLst/>
              <a:ahLst/>
              <a:cxnLst/>
              <a:rect l="l" t="t" r="r" b="b"/>
              <a:pathLst>
                <a:path w="270304" h="270304">
                  <a:moveTo>
                    <a:pt x="0" y="0"/>
                  </a:moveTo>
                  <a:lnTo>
                    <a:pt x="270304" y="0"/>
                  </a:lnTo>
                  <a:lnTo>
                    <a:pt x="270304" y="270304"/>
                  </a:lnTo>
                  <a:lnTo>
                    <a:pt x="0" y="2703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55000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6" name="Freeform 7">
              <a:extLst>
                <a:ext uri="{FF2B5EF4-FFF2-40B4-BE49-F238E27FC236}">
                  <a16:creationId xmlns:a16="http://schemas.microsoft.com/office/drawing/2014/main" id="{7C6B1052-7B25-6809-AEBA-DE3D7B2CAB5B}"/>
                </a:ext>
              </a:extLst>
            </p:cNvPr>
            <p:cNvSpPr/>
            <p:nvPr/>
          </p:nvSpPr>
          <p:spPr>
            <a:xfrm>
              <a:off x="0" y="9641564"/>
              <a:ext cx="625082" cy="625082"/>
            </a:xfrm>
            <a:custGeom>
              <a:avLst/>
              <a:gdLst/>
              <a:ahLst/>
              <a:cxnLst/>
              <a:rect l="l" t="t" r="r" b="b"/>
              <a:pathLst>
                <a:path w="625082" h="625082">
                  <a:moveTo>
                    <a:pt x="0" y="0"/>
                  </a:moveTo>
                  <a:lnTo>
                    <a:pt x="625082" y="0"/>
                  </a:lnTo>
                  <a:lnTo>
                    <a:pt x="625082" y="625082"/>
                  </a:lnTo>
                  <a:lnTo>
                    <a:pt x="0" y="62508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7" name="Freeform 8">
              <a:extLst>
                <a:ext uri="{FF2B5EF4-FFF2-40B4-BE49-F238E27FC236}">
                  <a16:creationId xmlns:a16="http://schemas.microsoft.com/office/drawing/2014/main" id="{D101C84D-0271-51BE-941E-FD3A04FEE5D0}"/>
                </a:ext>
              </a:extLst>
            </p:cNvPr>
            <p:cNvSpPr/>
            <p:nvPr/>
          </p:nvSpPr>
          <p:spPr>
            <a:xfrm>
              <a:off x="660458" y="9631111"/>
              <a:ext cx="294691" cy="294691"/>
            </a:xfrm>
            <a:custGeom>
              <a:avLst/>
              <a:gdLst/>
              <a:ahLst/>
              <a:cxnLst/>
              <a:rect l="l" t="t" r="r" b="b"/>
              <a:pathLst>
                <a:path w="294691" h="294691">
                  <a:moveTo>
                    <a:pt x="0" y="0"/>
                  </a:moveTo>
                  <a:lnTo>
                    <a:pt x="294691" y="0"/>
                  </a:lnTo>
                  <a:lnTo>
                    <a:pt x="294691" y="294691"/>
                  </a:lnTo>
                  <a:lnTo>
                    <a:pt x="0" y="2946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8" name="Freeform 9">
              <a:extLst>
                <a:ext uri="{FF2B5EF4-FFF2-40B4-BE49-F238E27FC236}">
                  <a16:creationId xmlns:a16="http://schemas.microsoft.com/office/drawing/2014/main" id="{90CED170-8A9A-936A-F872-88AB1E296275}"/>
                </a:ext>
              </a:extLst>
            </p:cNvPr>
            <p:cNvSpPr/>
            <p:nvPr/>
          </p:nvSpPr>
          <p:spPr>
            <a:xfrm rot="834738">
              <a:off x="4269232" y="9833364"/>
              <a:ext cx="298411" cy="298411"/>
            </a:xfrm>
            <a:custGeom>
              <a:avLst/>
              <a:gdLst/>
              <a:ahLst/>
              <a:cxnLst/>
              <a:rect l="l" t="t" r="r" b="b"/>
              <a:pathLst>
                <a:path w="298411" h="298411">
                  <a:moveTo>
                    <a:pt x="0" y="0"/>
                  </a:moveTo>
                  <a:lnTo>
                    <a:pt x="298410" y="0"/>
                  </a:lnTo>
                  <a:lnTo>
                    <a:pt x="298410" y="298410"/>
                  </a:lnTo>
                  <a:lnTo>
                    <a:pt x="0" y="2984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56000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9" name="TextBox 10">
              <a:extLst>
                <a:ext uri="{FF2B5EF4-FFF2-40B4-BE49-F238E27FC236}">
                  <a16:creationId xmlns:a16="http://schemas.microsoft.com/office/drawing/2014/main" id="{8961AF1F-45FF-DFB7-486D-01C516215D75}"/>
                </a:ext>
              </a:extLst>
            </p:cNvPr>
            <p:cNvSpPr txBox="1"/>
            <p:nvPr/>
          </p:nvSpPr>
          <p:spPr>
            <a:xfrm>
              <a:off x="5418052" y="9897227"/>
              <a:ext cx="13784348" cy="4289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679"/>
                </a:lnSpc>
              </a:pPr>
              <a:r>
                <a:rPr lang="en-US" sz="1600" dirty="0" err="1">
                  <a:solidFill>
                    <a:srgbClr val="EA9F1B"/>
                  </a:solidFill>
                  <a:latin typeface="Chulabhorn Likit Text Light" panose="00000400000000000000" pitchFamily="2" charset="-34"/>
                  <a:cs typeface="Chulabhorn Likit Text Light" panose="00000400000000000000" pitchFamily="2" charset="-34"/>
                </a:rPr>
                <a:t>เศรษฐกิจฐานรากมั่นคง</a:t>
              </a:r>
              <a:r>
                <a:rPr lang="en-US" sz="1600" dirty="0">
                  <a:solidFill>
                    <a:srgbClr val="EA9F1B"/>
                  </a:solidFill>
                  <a:latin typeface="Chulabhorn Likit Text Light" panose="00000400000000000000" pitchFamily="2" charset="-34"/>
                  <a:cs typeface="Chulabhorn Likit Text Light" panose="00000400000000000000" pitchFamily="2" charset="-34"/>
                </a:rPr>
                <a:t> </a:t>
              </a:r>
              <a:r>
                <a:rPr lang="en-US" sz="1600" dirty="0" err="1">
                  <a:solidFill>
                    <a:srgbClr val="EA9F1B"/>
                  </a:solidFill>
                  <a:latin typeface="Chulabhorn Likit Text Light" panose="00000400000000000000" pitchFamily="2" charset="-34"/>
                  <a:cs typeface="Chulabhorn Likit Text Light" panose="00000400000000000000" pitchFamily="2" charset="-34"/>
                </a:rPr>
                <a:t>ชุมชนเข้มแข็งอย่างยั่งยืน</a:t>
              </a:r>
              <a:r>
                <a:rPr lang="en-US" sz="1600" dirty="0">
                  <a:solidFill>
                    <a:srgbClr val="EA9F1B"/>
                  </a:solidFill>
                  <a:latin typeface="Chulabhorn Likit Text Light" panose="00000400000000000000" pitchFamily="2" charset="-34"/>
                  <a:cs typeface="Chulabhorn Likit Text Light" panose="00000400000000000000" pitchFamily="2" charset="-34"/>
                </a:rPr>
                <a:t> </a:t>
              </a:r>
              <a:r>
                <a:rPr lang="en-US" sz="1600" dirty="0" err="1">
                  <a:solidFill>
                    <a:srgbClr val="EA9F1B"/>
                  </a:solidFill>
                  <a:latin typeface="Chulabhorn Likit Text Light" panose="00000400000000000000" pitchFamily="2" charset="-34"/>
                  <a:cs typeface="Chulabhorn Likit Text Light" panose="00000400000000000000" pitchFamily="2" charset="-34"/>
                </a:rPr>
                <a:t>ด้วยหลักปรัชญาของเศรษฐกิจพอเพียง</a:t>
              </a:r>
              <a:r>
                <a:rPr lang="en-US" sz="1600" dirty="0">
                  <a:solidFill>
                    <a:srgbClr val="EA9F1B"/>
                  </a:solidFill>
                  <a:latin typeface="Chulabhorn Likit Text Light" panose="00000400000000000000" pitchFamily="2" charset="-34"/>
                  <a:cs typeface="Chulabhorn Likit Text Light" panose="00000400000000000000" pitchFamily="2" charset="-34"/>
                </a:rPr>
                <a:t> </a:t>
              </a:r>
            </a:p>
            <a:p>
              <a:pPr>
                <a:lnSpc>
                  <a:spcPts val="1679"/>
                </a:lnSpc>
              </a:pPr>
              <a:endParaRPr lang="en-US" sz="1400" spc="253" dirty="0">
                <a:solidFill>
                  <a:srgbClr val="EA9F1B"/>
                </a:solidFill>
                <a:cs typeface="Opun Mai Bold"/>
              </a:endParaRPr>
            </a:p>
          </p:txBody>
        </p:sp>
        <p:sp>
          <p:nvSpPr>
            <p:cNvPr id="20" name="Freeform 12">
              <a:extLst>
                <a:ext uri="{FF2B5EF4-FFF2-40B4-BE49-F238E27FC236}">
                  <a16:creationId xmlns:a16="http://schemas.microsoft.com/office/drawing/2014/main" id="{E9BD02EF-3BCF-8ED5-93C5-BFAE19227B40}"/>
                </a:ext>
              </a:extLst>
            </p:cNvPr>
            <p:cNvSpPr/>
            <p:nvPr/>
          </p:nvSpPr>
          <p:spPr>
            <a:xfrm rot="2055878">
              <a:off x="9189152" y="9608252"/>
              <a:ext cx="231865" cy="231865"/>
            </a:xfrm>
            <a:custGeom>
              <a:avLst/>
              <a:gdLst/>
              <a:ahLst/>
              <a:cxnLst/>
              <a:rect l="l" t="t" r="r" b="b"/>
              <a:pathLst>
                <a:path w="231865" h="231865">
                  <a:moveTo>
                    <a:pt x="0" y="0"/>
                  </a:moveTo>
                  <a:lnTo>
                    <a:pt x="231865" y="0"/>
                  </a:lnTo>
                  <a:lnTo>
                    <a:pt x="231865" y="231865"/>
                  </a:lnTo>
                  <a:lnTo>
                    <a:pt x="0" y="2318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56000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1" name="Freeform 13">
              <a:extLst>
                <a:ext uri="{FF2B5EF4-FFF2-40B4-BE49-F238E27FC236}">
                  <a16:creationId xmlns:a16="http://schemas.microsoft.com/office/drawing/2014/main" id="{37CF93FE-F4E2-25B1-BFF5-171BA08ADD24}"/>
                </a:ext>
              </a:extLst>
            </p:cNvPr>
            <p:cNvSpPr/>
            <p:nvPr/>
          </p:nvSpPr>
          <p:spPr>
            <a:xfrm rot="18447662">
              <a:off x="13217140" y="9859751"/>
              <a:ext cx="290824" cy="290824"/>
            </a:xfrm>
            <a:custGeom>
              <a:avLst/>
              <a:gdLst/>
              <a:ahLst/>
              <a:cxnLst/>
              <a:rect l="l" t="t" r="r" b="b"/>
              <a:pathLst>
                <a:path w="290824" h="290824">
                  <a:moveTo>
                    <a:pt x="0" y="0"/>
                  </a:moveTo>
                  <a:lnTo>
                    <a:pt x="290824" y="0"/>
                  </a:lnTo>
                  <a:lnTo>
                    <a:pt x="290824" y="290824"/>
                  </a:lnTo>
                  <a:lnTo>
                    <a:pt x="0" y="290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56000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2" name="Freeform 14">
              <a:extLst>
                <a:ext uri="{FF2B5EF4-FFF2-40B4-BE49-F238E27FC236}">
                  <a16:creationId xmlns:a16="http://schemas.microsoft.com/office/drawing/2014/main" id="{F305A283-BDDB-FEE2-37B7-9BC4782CF2DF}"/>
                </a:ext>
              </a:extLst>
            </p:cNvPr>
            <p:cNvSpPr/>
            <p:nvPr/>
          </p:nvSpPr>
          <p:spPr>
            <a:xfrm>
              <a:off x="16577689" y="9762124"/>
              <a:ext cx="220444" cy="220444"/>
            </a:xfrm>
            <a:custGeom>
              <a:avLst/>
              <a:gdLst/>
              <a:ahLst/>
              <a:cxnLst/>
              <a:rect l="l" t="t" r="r" b="b"/>
              <a:pathLst>
                <a:path w="220444" h="220444">
                  <a:moveTo>
                    <a:pt x="0" y="0"/>
                  </a:moveTo>
                  <a:lnTo>
                    <a:pt x="220444" y="0"/>
                  </a:lnTo>
                  <a:lnTo>
                    <a:pt x="220444" y="220445"/>
                  </a:lnTo>
                  <a:lnTo>
                    <a:pt x="0" y="2204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65000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3" name="Freeform 15">
              <a:extLst>
                <a:ext uri="{FF2B5EF4-FFF2-40B4-BE49-F238E27FC236}">
                  <a16:creationId xmlns:a16="http://schemas.microsoft.com/office/drawing/2014/main" id="{E070CBE4-C3DB-3761-491C-1A213D87789E}"/>
                </a:ext>
              </a:extLst>
            </p:cNvPr>
            <p:cNvSpPr/>
            <p:nvPr/>
          </p:nvSpPr>
          <p:spPr>
            <a:xfrm>
              <a:off x="836293" y="9842337"/>
              <a:ext cx="384815" cy="384815"/>
            </a:xfrm>
            <a:custGeom>
              <a:avLst/>
              <a:gdLst/>
              <a:ahLst/>
              <a:cxnLst/>
              <a:rect l="l" t="t" r="r" b="b"/>
              <a:pathLst>
                <a:path w="384815" h="384815">
                  <a:moveTo>
                    <a:pt x="0" y="0"/>
                  </a:moveTo>
                  <a:lnTo>
                    <a:pt x="384814" y="0"/>
                  </a:lnTo>
                  <a:lnTo>
                    <a:pt x="384814" y="384814"/>
                  </a:lnTo>
                  <a:lnTo>
                    <a:pt x="0" y="3848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4" name="Freeform 16">
              <a:extLst>
                <a:ext uri="{FF2B5EF4-FFF2-40B4-BE49-F238E27FC236}">
                  <a16:creationId xmlns:a16="http://schemas.microsoft.com/office/drawing/2014/main" id="{377023A6-40C7-09EF-96F3-138AD41CD390}"/>
                </a:ext>
              </a:extLst>
            </p:cNvPr>
            <p:cNvSpPr/>
            <p:nvPr/>
          </p:nvSpPr>
          <p:spPr>
            <a:xfrm>
              <a:off x="1292338" y="9656538"/>
              <a:ext cx="225180" cy="225180"/>
            </a:xfrm>
            <a:custGeom>
              <a:avLst/>
              <a:gdLst/>
              <a:ahLst/>
              <a:cxnLst/>
              <a:rect l="l" t="t" r="r" b="b"/>
              <a:pathLst>
                <a:path w="225180" h="225180">
                  <a:moveTo>
                    <a:pt x="0" y="0"/>
                  </a:moveTo>
                  <a:lnTo>
                    <a:pt x="225180" y="0"/>
                  </a:lnTo>
                  <a:lnTo>
                    <a:pt x="225180" y="225180"/>
                  </a:lnTo>
                  <a:lnTo>
                    <a:pt x="0" y="2251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5" name="Freeform 13">
              <a:extLst>
                <a:ext uri="{FF2B5EF4-FFF2-40B4-BE49-F238E27FC236}">
                  <a16:creationId xmlns:a16="http://schemas.microsoft.com/office/drawing/2014/main" id="{444A3E0F-A12F-8C5A-2C10-F97BF2B2D8A2}"/>
                </a:ext>
              </a:extLst>
            </p:cNvPr>
            <p:cNvSpPr/>
            <p:nvPr/>
          </p:nvSpPr>
          <p:spPr>
            <a:xfrm rot="18447662">
              <a:off x="14453176" y="10443033"/>
              <a:ext cx="268702" cy="262072"/>
            </a:xfrm>
            <a:custGeom>
              <a:avLst/>
              <a:gdLst/>
              <a:ahLst/>
              <a:cxnLst/>
              <a:rect l="l" t="t" r="r" b="b"/>
              <a:pathLst>
                <a:path w="290824" h="290824">
                  <a:moveTo>
                    <a:pt x="0" y="0"/>
                  </a:moveTo>
                  <a:lnTo>
                    <a:pt x="290824" y="0"/>
                  </a:lnTo>
                  <a:lnTo>
                    <a:pt x="290824" y="290824"/>
                  </a:lnTo>
                  <a:lnTo>
                    <a:pt x="0" y="290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56000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6" name="Freeform 13">
              <a:extLst>
                <a:ext uri="{FF2B5EF4-FFF2-40B4-BE49-F238E27FC236}">
                  <a16:creationId xmlns:a16="http://schemas.microsoft.com/office/drawing/2014/main" id="{739E12F5-26FC-607A-181B-3897E34F3168}"/>
                </a:ext>
              </a:extLst>
            </p:cNvPr>
            <p:cNvSpPr/>
            <p:nvPr/>
          </p:nvSpPr>
          <p:spPr>
            <a:xfrm rot="18447662">
              <a:off x="15430156" y="9952535"/>
              <a:ext cx="268702" cy="262072"/>
            </a:xfrm>
            <a:custGeom>
              <a:avLst/>
              <a:gdLst/>
              <a:ahLst/>
              <a:cxnLst/>
              <a:rect l="l" t="t" r="r" b="b"/>
              <a:pathLst>
                <a:path w="290824" h="290824">
                  <a:moveTo>
                    <a:pt x="0" y="0"/>
                  </a:moveTo>
                  <a:lnTo>
                    <a:pt x="290824" y="0"/>
                  </a:lnTo>
                  <a:lnTo>
                    <a:pt x="290824" y="290824"/>
                  </a:lnTo>
                  <a:lnTo>
                    <a:pt x="0" y="290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56000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27" name="Group 8">
            <a:extLst>
              <a:ext uri="{FF2B5EF4-FFF2-40B4-BE49-F238E27FC236}">
                <a16:creationId xmlns:a16="http://schemas.microsoft.com/office/drawing/2014/main" id="{4363379E-6594-3A69-3653-EA3A3C7BD2FC}"/>
              </a:ext>
            </a:extLst>
          </p:cNvPr>
          <p:cNvGrpSpPr/>
          <p:nvPr/>
        </p:nvGrpSpPr>
        <p:grpSpPr>
          <a:xfrm>
            <a:off x="223352" y="-38100"/>
            <a:ext cx="5399517" cy="1254770"/>
            <a:chOff x="0" y="0"/>
            <a:chExt cx="7199356" cy="1673027"/>
          </a:xfrm>
        </p:grpSpPr>
        <p:sp>
          <p:nvSpPr>
            <p:cNvPr id="28" name="Freeform 9">
              <a:extLst>
                <a:ext uri="{FF2B5EF4-FFF2-40B4-BE49-F238E27FC236}">
                  <a16:creationId xmlns:a16="http://schemas.microsoft.com/office/drawing/2014/main" id="{A54226E5-1931-D935-F875-030F9E14F563}"/>
                </a:ext>
              </a:extLst>
            </p:cNvPr>
            <p:cNvSpPr/>
            <p:nvPr/>
          </p:nvSpPr>
          <p:spPr>
            <a:xfrm>
              <a:off x="0" y="345364"/>
              <a:ext cx="982299" cy="982299"/>
            </a:xfrm>
            <a:custGeom>
              <a:avLst/>
              <a:gdLst/>
              <a:ahLst/>
              <a:cxnLst/>
              <a:rect l="l" t="t" r="r" b="b"/>
              <a:pathLst>
                <a:path w="982299" h="982299">
                  <a:moveTo>
                    <a:pt x="0" y="0"/>
                  </a:moveTo>
                  <a:lnTo>
                    <a:pt x="982299" y="0"/>
                  </a:lnTo>
                  <a:lnTo>
                    <a:pt x="982299" y="982299"/>
                  </a:lnTo>
                  <a:lnTo>
                    <a:pt x="0" y="9822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</p:sp>
        <p:sp>
          <p:nvSpPr>
            <p:cNvPr id="29" name="Freeform 10">
              <a:extLst>
                <a:ext uri="{FF2B5EF4-FFF2-40B4-BE49-F238E27FC236}">
                  <a16:creationId xmlns:a16="http://schemas.microsoft.com/office/drawing/2014/main" id="{E838B257-B3FF-A482-E6D2-E284F6321E67}"/>
                </a:ext>
              </a:extLst>
            </p:cNvPr>
            <p:cNvSpPr/>
            <p:nvPr/>
          </p:nvSpPr>
          <p:spPr>
            <a:xfrm>
              <a:off x="1160488" y="345364"/>
              <a:ext cx="982299" cy="982299"/>
            </a:xfrm>
            <a:custGeom>
              <a:avLst/>
              <a:gdLst/>
              <a:ahLst/>
              <a:cxnLst/>
              <a:rect l="l" t="t" r="r" b="b"/>
              <a:pathLst>
                <a:path w="982299" h="982299">
                  <a:moveTo>
                    <a:pt x="0" y="0"/>
                  </a:moveTo>
                  <a:lnTo>
                    <a:pt x="982298" y="0"/>
                  </a:lnTo>
                  <a:lnTo>
                    <a:pt x="982298" y="982299"/>
                  </a:lnTo>
                  <a:lnTo>
                    <a:pt x="0" y="9822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</p:sp>
        <p:sp>
          <p:nvSpPr>
            <p:cNvPr id="30" name="Freeform 11">
              <a:extLst>
                <a:ext uri="{FF2B5EF4-FFF2-40B4-BE49-F238E27FC236}">
                  <a16:creationId xmlns:a16="http://schemas.microsoft.com/office/drawing/2014/main" id="{F7D25F54-69A7-D121-3F73-FC9D61BAF13E}"/>
                </a:ext>
              </a:extLst>
            </p:cNvPr>
            <p:cNvSpPr/>
            <p:nvPr/>
          </p:nvSpPr>
          <p:spPr>
            <a:xfrm>
              <a:off x="3373560" y="345364"/>
              <a:ext cx="982299" cy="982299"/>
            </a:xfrm>
            <a:custGeom>
              <a:avLst/>
              <a:gdLst/>
              <a:ahLst/>
              <a:cxnLst/>
              <a:rect l="l" t="t" r="r" b="b"/>
              <a:pathLst>
                <a:path w="982299" h="982299">
                  <a:moveTo>
                    <a:pt x="0" y="0"/>
                  </a:moveTo>
                  <a:lnTo>
                    <a:pt x="982298" y="0"/>
                  </a:lnTo>
                  <a:lnTo>
                    <a:pt x="982298" y="982299"/>
                  </a:lnTo>
                  <a:lnTo>
                    <a:pt x="0" y="9822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</p:sp>
        <p:sp>
          <p:nvSpPr>
            <p:cNvPr id="31" name="Freeform 12">
              <a:extLst>
                <a:ext uri="{FF2B5EF4-FFF2-40B4-BE49-F238E27FC236}">
                  <a16:creationId xmlns:a16="http://schemas.microsoft.com/office/drawing/2014/main" id="{31934EB1-3870-E249-F6A3-0ACA7E6FAA04}"/>
                </a:ext>
              </a:extLst>
            </p:cNvPr>
            <p:cNvSpPr/>
            <p:nvPr/>
          </p:nvSpPr>
          <p:spPr>
            <a:xfrm>
              <a:off x="2324694" y="345364"/>
              <a:ext cx="866959" cy="982299"/>
            </a:xfrm>
            <a:custGeom>
              <a:avLst/>
              <a:gdLst/>
              <a:ahLst/>
              <a:cxnLst/>
              <a:rect l="l" t="t" r="r" b="b"/>
              <a:pathLst>
                <a:path w="866959" h="982299">
                  <a:moveTo>
                    <a:pt x="0" y="0"/>
                  </a:moveTo>
                  <a:lnTo>
                    <a:pt x="866959" y="0"/>
                  </a:lnTo>
                  <a:lnTo>
                    <a:pt x="866959" y="982299"/>
                  </a:lnTo>
                  <a:lnTo>
                    <a:pt x="0" y="9822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 l="-24839" r="-27501"/>
              </a:stretch>
            </a:blipFill>
          </p:spPr>
        </p:sp>
        <p:sp>
          <p:nvSpPr>
            <p:cNvPr id="32" name="Freeform 13">
              <a:extLst>
                <a:ext uri="{FF2B5EF4-FFF2-40B4-BE49-F238E27FC236}">
                  <a16:creationId xmlns:a16="http://schemas.microsoft.com/office/drawing/2014/main" id="{76180304-6247-5202-29CE-F9A12019C4FE}"/>
                </a:ext>
              </a:extLst>
            </p:cNvPr>
            <p:cNvSpPr/>
            <p:nvPr/>
          </p:nvSpPr>
          <p:spPr>
            <a:xfrm>
              <a:off x="4537766" y="0"/>
              <a:ext cx="2661590" cy="1673027"/>
            </a:xfrm>
            <a:custGeom>
              <a:avLst/>
              <a:gdLst/>
              <a:ahLst/>
              <a:cxnLst/>
              <a:rect l="l" t="t" r="r" b="b"/>
              <a:pathLst>
                <a:path w="2661590" h="1673027">
                  <a:moveTo>
                    <a:pt x="0" y="0"/>
                  </a:moveTo>
                  <a:lnTo>
                    <a:pt x="2661590" y="0"/>
                  </a:lnTo>
                  <a:lnTo>
                    <a:pt x="2661590" y="1673027"/>
                  </a:lnTo>
                  <a:lnTo>
                    <a:pt x="0" y="16730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 l="-5873" r="-5873"/>
              </a:stretch>
            </a:blipFill>
          </p:spPr>
        </p:sp>
      </p:grp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65887" y="1111977"/>
            <a:ext cx="17756226" cy="4501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360"/>
              </a:lnSpc>
            </a:pPr>
            <a:r>
              <a:rPr lang="en-US" sz="3200" dirty="0" err="1">
                <a:solidFill>
                  <a:srgbClr val="000000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การบริหารจัดการหนี้กองทุนพัฒนาบทบาทสตรี</a:t>
            </a:r>
            <a:r>
              <a:rPr lang="en-US" sz="3200" dirty="0">
                <a:solidFill>
                  <a:srgbClr val="000000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 : </a:t>
            </a:r>
            <a:r>
              <a:rPr lang="en-US" sz="3200" dirty="0" err="1">
                <a:solidFill>
                  <a:srgbClr val="D01716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หนี้เกินกำหนดชำระ</a:t>
            </a:r>
            <a:r>
              <a:rPr lang="en-US" sz="3200" dirty="0">
                <a:solidFill>
                  <a:srgbClr val="000000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ข้อมูล</a:t>
            </a:r>
            <a:r>
              <a:rPr lang="en-US" sz="3200" dirty="0">
                <a:solidFill>
                  <a:srgbClr val="000000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 ณ </a:t>
            </a:r>
            <a:r>
              <a:rPr lang="en-US" sz="3200" dirty="0" err="1">
                <a:solidFill>
                  <a:srgbClr val="000000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วันที่</a:t>
            </a:r>
            <a:r>
              <a:rPr lang="en-US" sz="3200" dirty="0">
                <a:solidFill>
                  <a:srgbClr val="000000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 1</a:t>
            </a:r>
            <a:r>
              <a:rPr lang="th-TH" sz="3200" dirty="0">
                <a:solidFill>
                  <a:srgbClr val="000000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7</a:t>
            </a:r>
            <a:r>
              <a:rPr lang="en-US" sz="3200" dirty="0">
                <a:solidFill>
                  <a:srgbClr val="000000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 </a:t>
            </a:r>
            <a:r>
              <a:rPr lang="th-TH" sz="3200" dirty="0">
                <a:solidFill>
                  <a:srgbClr val="000000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เมษายน</a:t>
            </a:r>
            <a:r>
              <a:rPr lang="en-US" sz="3200" dirty="0">
                <a:solidFill>
                  <a:srgbClr val="000000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 2567</a:t>
            </a:r>
          </a:p>
        </p:txBody>
      </p:sp>
      <p:graphicFrame>
        <p:nvGraphicFramePr>
          <p:cNvPr id="9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22743365"/>
              </p:ext>
            </p:extLst>
          </p:nvPr>
        </p:nvGraphicFramePr>
        <p:xfrm>
          <a:off x="188263" y="1681463"/>
          <a:ext cx="17928790" cy="7881637"/>
        </p:xfrm>
        <a:graphic>
          <a:graphicData uri="http://schemas.openxmlformats.org/drawingml/2006/table">
            <a:tbl>
              <a:tblPr/>
              <a:tblGrid>
                <a:gridCol w="7261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93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9962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2497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8001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72565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55574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69872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424707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1764722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1327124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852007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744149">
                <a:tc rowSpan="2">
                  <a:txBody>
                    <a:bodyPr/>
                    <a:lstStyle/>
                    <a:p>
                      <a:pPr algn="ctr">
                        <a:lnSpc>
                          <a:spcPts val="2399"/>
                        </a:lnSpc>
                        <a:defRPr/>
                      </a:pPr>
                      <a:r>
                        <a:rPr lang="en-US" sz="2000" dirty="0" err="1">
                          <a:solidFill>
                            <a:srgbClr val="FFFFFF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ลำดับ</a:t>
                      </a:r>
                      <a:endParaRPr lang="en-US" sz="2000" dirty="0">
                        <a:latin typeface="Chulabhorn Likit Text Light๙" panose="00000400000000000000" pitchFamily="2" charset="-34"/>
                        <a:cs typeface="Chulabhorn Likit Text Light๙" panose="00000400000000000000" pitchFamily="2" charset="-34"/>
                      </a:endParaRP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65486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ts val="2399"/>
                        </a:lnSpc>
                        <a:defRPr/>
                      </a:pPr>
                      <a:r>
                        <a:rPr lang="en-US" sz="2000" dirty="0" err="1">
                          <a:solidFill>
                            <a:srgbClr val="FFFFFF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จังหวัด</a:t>
                      </a:r>
                      <a:endParaRPr lang="en-US" sz="2000" dirty="0">
                        <a:latin typeface="Chulabhorn Likit Text Light๙" panose="00000400000000000000" pitchFamily="2" charset="-34"/>
                        <a:cs typeface="Chulabhorn Likit Text Light๙" panose="00000400000000000000" pitchFamily="2" charset="-34"/>
                      </a:endParaRP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65486"/>
                    </a:solidFill>
                  </a:tcPr>
                </a:tc>
                <a:tc gridSpan="7">
                  <a:txBody>
                    <a:bodyPr/>
                    <a:lstStyle/>
                    <a:p>
                      <a:pPr algn="ctr">
                        <a:lnSpc>
                          <a:spcPts val="2399"/>
                        </a:lnSpc>
                        <a:defRPr/>
                      </a:pPr>
                      <a:r>
                        <a:rPr lang="en-US" sz="2000" dirty="0">
                          <a:solidFill>
                            <a:srgbClr val="FFFFFF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FFFFFF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รวมทั้งหมด</a:t>
                      </a:r>
                      <a:r>
                        <a:rPr lang="en-US" sz="2000" dirty="0">
                          <a:solidFill>
                            <a:srgbClr val="FFFFFF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 2556 – 2566 (</a:t>
                      </a:r>
                      <a:r>
                        <a:rPr lang="en-US" sz="2000" dirty="0" err="1">
                          <a:solidFill>
                            <a:srgbClr val="FFFFFF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ข้อมูล</a:t>
                      </a:r>
                      <a:r>
                        <a:rPr lang="en-US" sz="2000" dirty="0">
                          <a:solidFill>
                            <a:srgbClr val="FFFFFF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 ณ </a:t>
                      </a:r>
                      <a:r>
                        <a:rPr lang="en-US" sz="2000" dirty="0" err="1">
                          <a:solidFill>
                            <a:srgbClr val="FFFFFF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วันที่</a:t>
                      </a:r>
                      <a:r>
                        <a:rPr lang="en-US" sz="2000" dirty="0">
                          <a:solidFill>
                            <a:srgbClr val="FFFFFF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 1</a:t>
                      </a:r>
                      <a:r>
                        <a:rPr lang="th-TH" sz="2000" dirty="0">
                          <a:solidFill>
                            <a:srgbClr val="FFFFFF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7</a:t>
                      </a:r>
                      <a:r>
                        <a:rPr lang="en-US" sz="2000" dirty="0">
                          <a:solidFill>
                            <a:srgbClr val="FFFFFF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 </a:t>
                      </a:r>
                      <a:r>
                        <a:rPr lang="th-TH" sz="2000" dirty="0">
                          <a:solidFill>
                            <a:srgbClr val="FFFFFF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เมษายน</a:t>
                      </a:r>
                      <a:r>
                        <a:rPr lang="en-US" sz="2000" dirty="0">
                          <a:solidFill>
                            <a:srgbClr val="FFFFFF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 2567) </a:t>
                      </a:r>
                      <a:endParaRPr lang="en-US" sz="2000" dirty="0">
                        <a:latin typeface="Chulabhorn Likit Text Light๙" panose="00000400000000000000" pitchFamily="2" charset="-34"/>
                        <a:cs typeface="Chulabhorn Likit Text Light๙" panose="00000400000000000000" pitchFamily="2" charset="-34"/>
                      </a:endParaRP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65486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2399"/>
                        </a:lnSpc>
                        <a:defRPr/>
                      </a:pPr>
                      <a:r>
                        <a:rPr lang="en-US" sz="1499">
                          <a:solidFill>
                            <a:srgbClr val="FFFFFF"/>
                          </a:solidFill>
                          <a:latin typeface="Chulabhorn Likit Text 2"/>
                          <a:cs typeface="Chulabhorn Likit Text 2"/>
                        </a:rPr>
                        <a:t> รวมทั้งหมด 2556 – 2566 (ข้อมูล ณ วันที่ 18 มีนาคม 2567) </a:t>
                      </a:r>
                      <a:endParaRPr lang="en-US" sz="1100"/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65486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2399"/>
                        </a:lnSpc>
                        <a:defRPr/>
                      </a:pPr>
                      <a:r>
                        <a:rPr lang="en-US" sz="1499">
                          <a:solidFill>
                            <a:srgbClr val="FFFFFF"/>
                          </a:solidFill>
                          <a:latin typeface="Chulabhorn Likit Text 2"/>
                          <a:cs typeface="Chulabhorn Likit Text 2"/>
                        </a:rPr>
                        <a:t> รวมทั้งหมด 2556 – 2566 (ข้อมูล ณ วันที่ 18 มีนาคม 2567) </a:t>
                      </a:r>
                      <a:endParaRPr lang="en-US" sz="1100"/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65486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2399"/>
                        </a:lnSpc>
                        <a:defRPr/>
                      </a:pPr>
                      <a:r>
                        <a:rPr lang="en-US" sz="1499">
                          <a:solidFill>
                            <a:srgbClr val="FFFFFF"/>
                          </a:solidFill>
                          <a:latin typeface="Chulabhorn Likit Text 2"/>
                          <a:cs typeface="Chulabhorn Likit Text 2"/>
                        </a:rPr>
                        <a:t> รวมทั้งหมด 2556 – 2566 (ข้อมูล ณ วันที่ 18 มีนาคม 2567) </a:t>
                      </a:r>
                      <a:endParaRPr lang="en-US" sz="1100"/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65486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2399"/>
                        </a:lnSpc>
                        <a:defRPr/>
                      </a:pPr>
                      <a:r>
                        <a:rPr lang="en-US" sz="1499">
                          <a:solidFill>
                            <a:srgbClr val="FFFFFF"/>
                          </a:solidFill>
                          <a:latin typeface="Chulabhorn Likit Text 2"/>
                          <a:cs typeface="Chulabhorn Likit Text 2"/>
                        </a:rPr>
                        <a:t> รวมทั้งหมด 2556 – 2566 (ข้อมูล ณ วันที่ 18 มีนาคม 2567) </a:t>
                      </a:r>
                      <a:endParaRPr lang="en-US" sz="1100"/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65486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2399"/>
                        </a:lnSpc>
                        <a:defRPr/>
                      </a:pPr>
                      <a:r>
                        <a:rPr lang="en-US" sz="1499">
                          <a:solidFill>
                            <a:srgbClr val="FFFFFF"/>
                          </a:solidFill>
                          <a:latin typeface="Chulabhorn Likit Text 2"/>
                          <a:cs typeface="Chulabhorn Likit Text 2"/>
                        </a:rPr>
                        <a:t> รวมทั้งหมด 2556 – 2566 (ข้อมูล ณ วันที่ 18 มีนาคม 2567) </a:t>
                      </a:r>
                      <a:endParaRPr lang="en-US" sz="1100"/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65486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2399"/>
                        </a:lnSpc>
                        <a:defRPr/>
                      </a:pPr>
                      <a:r>
                        <a:rPr lang="en-US" sz="1499">
                          <a:solidFill>
                            <a:srgbClr val="FFFFFF"/>
                          </a:solidFill>
                          <a:latin typeface="Chulabhorn Likit Text 2"/>
                          <a:cs typeface="Chulabhorn Likit Text 2"/>
                        </a:rPr>
                        <a:t> รวมทั้งหมด 2556 – 2566 (ข้อมูล ณ วันที่ 18 มีนาคม 2567) </a:t>
                      </a:r>
                      <a:endParaRPr lang="en-US" sz="1100"/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65486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ts val="2399"/>
                        </a:lnSpc>
                        <a:defRPr/>
                      </a:pPr>
                      <a:r>
                        <a:rPr lang="en-US" sz="2000" dirty="0" err="1">
                          <a:solidFill>
                            <a:srgbClr val="FFFFFF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ร้อยละของหนี้เกินกำหนดชำระ</a:t>
                      </a:r>
                      <a:r>
                        <a:rPr lang="en-US" sz="2000" dirty="0">
                          <a:solidFill>
                            <a:srgbClr val="FFFFFF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 </a:t>
                      </a:r>
                      <a:endParaRPr lang="en-US" sz="2000" dirty="0">
                        <a:latin typeface="Chulabhorn Likit Text Light๙" panose="00000400000000000000" pitchFamily="2" charset="-34"/>
                        <a:cs typeface="Chulabhorn Likit Text Light๙" panose="00000400000000000000" pitchFamily="2" charset="-34"/>
                      </a:endParaRPr>
                    </a:p>
                    <a:p>
                      <a:pPr algn="ctr">
                        <a:lnSpc>
                          <a:spcPts val="2399"/>
                        </a:lnSpc>
                      </a:pPr>
                      <a:r>
                        <a:rPr lang="en-US" sz="2000" dirty="0">
                          <a:solidFill>
                            <a:srgbClr val="FFFFFF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(</a:t>
                      </a:r>
                      <a:r>
                        <a:rPr lang="en-US" sz="2000" dirty="0" err="1">
                          <a:solidFill>
                            <a:srgbClr val="FFFFFF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ฐานจากลูกหนี้คงเหลือ</a:t>
                      </a:r>
                      <a:r>
                        <a:rPr lang="en-US" sz="2000" dirty="0">
                          <a:solidFill>
                            <a:srgbClr val="FFFFFF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)</a:t>
                      </a:r>
                    </a:p>
                  </a:txBody>
                  <a:tcPr marL="47625" marR="47625" marT="47625" marB="47625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65486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2399"/>
                        </a:lnSpc>
                        <a:defRPr/>
                      </a:pPr>
                      <a:r>
                        <a:rPr lang="en-US" sz="1499">
                          <a:solidFill>
                            <a:srgbClr val="FFFFFF"/>
                          </a:solidFill>
                          <a:cs typeface="Chulabhorn Likit Text 2"/>
                        </a:rPr>
                        <a:t>ร้อยละของหนี้เกินกำหนดชำระ </a:t>
                      </a:r>
                      <a:endParaRPr lang="en-US" sz="1100"/>
                    </a:p>
                    <a:p>
                      <a:pPr algn="ctr">
                        <a:lnSpc>
                          <a:spcPts val="2399"/>
                        </a:lnSpc>
                      </a:pPr>
                      <a:r>
                        <a:rPr lang="en-US" sz="1499">
                          <a:solidFill>
                            <a:srgbClr val="FFFFFF"/>
                          </a:solidFill>
                          <a:latin typeface="Chulabhorn Likit Text 2"/>
                          <a:cs typeface="Chulabhorn Likit Text 2"/>
                        </a:rPr>
                        <a:t>(ฐานจากลูกหนี้คงเหลือ)</a:t>
                      </a:r>
                    </a:p>
                  </a:txBody>
                  <a:tcPr marL="47625" marR="47625" marT="47625" marB="47625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65486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ts val="2399"/>
                        </a:lnSpc>
                        <a:defRPr/>
                      </a:pPr>
                      <a:r>
                        <a:rPr lang="en-US" sz="2000">
                          <a:solidFill>
                            <a:srgbClr val="FFFFFF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ผลต่าง</a:t>
                      </a:r>
                      <a:endParaRPr lang="en-US" sz="2000">
                        <a:latin typeface="Chulabhorn Likit Text Light๙" panose="00000400000000000000" pitchFamily="2" charset="-34"/>
                        <a:cs typeface="Chulabhorn Likit Text Light๙" panose="00000400000000000000" pitchFamily="2" charset="-34"/>
                      </a:endParaRPr>
                    </a:p>
                  </a:txBody>
                  <a:tcPr marL="47625" marR="47625" marT="47625" marB="47625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6548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39871">
                <a:tc vMerge="1">
                  <a:txBody>
                    <a:bodyPr/>
                    <a:lstStyle/>
                    <a:p>
                      <a:pPr algn="ctr">
                        <a:lnSpc>
                          <a:spcPts val="2399"/>
                        </a:lnSpc>
                        <a:defRPr/>
                      </a:pPr>
                      <a:r>
                        <a:rPr lang="en-US" sz="1499">
                          <a:solidFill>
                            <a:srgbClr val="FFFFFF"/>
                          </a:solidFill>
                          <a:cs typeface="Chulabhorn Likit Text 2"/>
                        </a:rPr>
                        <a:t>ลำดับ</a:t>
                      </a:r>
                      <a:endParaRPr lang="en-US" sz="1100"/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65486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ts val="2399"/>
                        </a:lnSpc>
                        <a:defRPr/>
                      </a:pPr>
                      <a:r>
                        <a:rPr lang="en-US" sz="1499">
                          <a:solidFill>
                            <a:srgbClr val="FFFFFF"/>
                          </a:solidFill>
                          <a:cs typeface="Chulabhorn Likit Text 2"/>
                        </a:rPr>
                        <a:t>จังหวัด</a:t>
                      </a:r>
                      <a:endParaRPr lang="en-US" sz="1100"/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6548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99"/>
                        </a:lnSpc>
                        <a:defRPr/>
                      </a:pPr>
                      <a:r>
                        <a:rPr lang="en-US" sz="2000" dirty="0" err="1">
                          <a:solidFill>
                            <a:srgbClr val="FFFFFF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เงินที่อนุมัติ</a:t>
                      </a:r>
                      <a:r>
                        <a:rPr lang="en-US" sz="2000" dirty="0">
                          <a:solidFill>
                            <a:srgbClr val="FFFFFF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 </a:t>
                      </a:r>
                      <a:endParaRPr lang="en-US" sz="2000" dirty="0">
                        <a:latin typeface="Chulabhorn Likit Text Light๙" panose="00000400000000000000" pitchFamily="2" charset="-34"/>
                        <a:cs typeface="Chulabhorn Likit Text Light๙" panose="00000400000000000000" pitchFamily="2" charset="-34"/>
                      </a:endParaRPr>
                    </a:p>
                    <a:p>
                      <a:pPr algn="ctr">
                        <a:lnSpc>
                          <a:spcPts val="2399"/>
                        </a:lnSpc>
                      </a:pPr>
                      <a:r>
                        <a:rPr lang="en-US" sz="2000" dirty="0">
                          <a:solidFill>
                            <a:srgbClr val="FFFFFF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2556 - 2566</a:t>
                      </a:r>
                    </a:p>
                    <a:p>
                      <a:pPr algn="ctr">
                        <a:lnSpc>
                          <a:spcPts val="2399"/>
                        </a:lnSpc>
                      </a:pPr>
                      <a:r>
                        <a:rPr lang="en-US" sz="2000" dirty="0">
                          <a:solidFill>
                            <a:srgbClr val="FFFFFF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(</a:t>
                      </a:r>
                      <a:r>
                        <a:rPr lang="en-US" sz="2000" dirty="0" err="1">
                          <a:solidFill>
                            <a:srgbClr val="FFFFFF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บาท</a:t>
                      </a:r>
                      <a:r>
                        <a:rPr lang="en-US" sz="2000" dirty="0">
                          <a:solidFill>
                            <a:srgbClr val="FFFFFF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)</a:t>
                      </a: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6548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99"/>
                        </a:lnSpc>
                        <a:defRPr/>
                      </a:pPr>
                      <a:r>
                        <a:rPr lang="en-US" sz="2000" dirty="0" err="1">
                          <a:solidFill>
                            <a:srgbClr val="FFFFFF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ลูกหนี้คงเหลือ</a:t>
                      </a:r>
                      <a:endParaRPr lang="en-US" sz="2000" dirty="0">
                        <a:latin typeface="Chulabhorn Likit Text Light๙" panose="00000400000000000000" pitchFamily="2" charset="-34"/>
                        <a:cs typeface="Chulabhorn Likit Text Light๙" panose="00000400000000000000" pitchFamily="2" charset="-34"/>
                      </a:endParaRPr>
                    </a:p>
                    <a:p>
                      <a:pPr algn="ctr">
                        <a:lnSpc>
                          <a:spcPts val="2399"/>
                        </a:lnSpc>
                      </a:pPr>
                      <a:r>
                        <a:rPr lang="en-US" sz="2000" dirty="0">
                          <a:solidFill>
                            <a:srgbClr val="FFFFFF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ณ 1 </a:t>
                      </a:r>
                      <a:r>
                        <a:rPr lang="en-US" sz="2000" dirty="0" err="1">
                          <a:solidFill>
                            <a:srgbClr val="FFFFFF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ต.ค</a:t>
                      </a:r>
                      <a:r>
                        <a:rPr lang="en-US" sz="2000" dirty="0">
                          <a:solidFill>
                            <a:srgbClr val="FFFFFF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. 66</a:t>
                      </a:r>
                    </a:p>
                    <a:p>
                      <a:pPr algn="ctr">
                        <a:lnSpc>
                          <a:spcPts val="2399"/>
                        </a:lnSpc>
                      </a:pPr>
                      <a:r>
                        <a:rPr lang="en-US" sz="2000" dirty="0">
                          <a:solidFill>
                            <a:srgbClr val="FFFFFF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(</a:t>
                      </a:r>
                      <a:r>
                        <a:rPr lang="en-US" sz="2000" dirty="0" err="1">
                          <a:solidFill>
                            <a:srgbClr val="FFFFFF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บาท</a:t>
                      </a:r>
                      <a:r>
                        <a:rPr lang="en-US" sz="2000" dirty="0">
                          <a:solidFill>
                            <a:srgbClr val="FFFFFF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)</a:t>
                      </a: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6548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99"/>
                        </a:lnSpc>
                        <a:defRPr/>
                      </a:pPr>
                      <a:r>
                        <a:rPr lang="en-US" sz="2000" dirty="0" err="1">
                          <a:solidFill>
                            <a:srgbClr val="FFFFFF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ลูกหนี้คงเหลือ</a:t>
                      </a:r>
                      <a:endParaRPr lang="en-US" sz="2000" dirty="0">
                        <a:latin typeface="Chulabhorn Likit Text Light๙" panose="00000400000000000000" pitchFamily="2" charset="-34"/>
                        <a:cs typeface="Chulabhorn Likit Text Light๙" panose="00000400000000000000" pitchFamily="2" charset="-34"/>
                      </a:endParaRPr>
                    </a:p>
                    <a:p>
                      <a:pPr algn="ctr">
                        <a:lnSpc>
                          <a:spcPts val="2399"/>
                        </a:lnSpc>
                      </a:pPr>
                      <a:r>
                        <a:rPr lang="en-US" sz="2000" dirty="0">
                          <a:solidFill>
                            <a:srgbClr val="FFFFFF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ณ </a:t>
                      </a:r>
                      <a:r>
                        <a:rPr lang="en-US" sz="2000" dirty="0" err="1">
                          <a:solidFill>
                            <a:srgbClr val="FFFFFF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ปัจจุบัน</a:t>
                      </a:r>
                      <a:endParaRPr lang="en-US" sz="2000" dirty="0">
                        <a:solidFill>
                          <a:srgbClr val="FFFFFF"/>
                        </a:solidFill>
                        <a:latin typeface="Chulabhorn Likit Text Light๙" panose="00000400000000000000" pitchFamily="2" charset="-34"/>
                        <a:cs typeface="Chulabhorn Likit Text Light๙" panose="00000400000000000000" pitchFamily="2" charset="-34"/>
                      </a:endParaRP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6548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99"/>
                        </a:lnSpc>
                        <a:defRPr/>
                      </a:pPr>
                      <a:r>
                        <a:rPr lang="en-US" sz="2000" dirty="0" err="1">
                          <a:solidFill>
                            <a:srgbClr val="FFFFFF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หนี้ยังไม่ถึง</a:t>
                      </a:r>
                      <a:endParaRPr lang="en-US" sz="2000" dirty="0">
                        <a:latin typeface="Chulabhorn Likit Text Light๙" panose="00000400000000000000" pitchFamily="2" charset="-34"/>
                        <a:cs typeface="Chulabhorn Likit Text Light๙" panose="00000400000000000000" pitchFamily="2" charset="-34"/>
                      </a:endParaRPr>
                    </a:p>
                    <a:p>
                      <a:pPr algn="ctr">
                        <a:lnSpc>
                          <a:spcPts val="2399"/>
                        </a:lnSpc>
                      </a:pPr>
                      <a:r>
                        <a:rPr lang="en-US" sz="2000" dirty="0" err="1">
                          <a:solidFill>
                            <a:srgbClr val="FFFFFF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กำหนดชำระ</a:t>
                      </a:r>
                      <a:endParaRPr lang="en-US" sz="2000" dirty="0">
                        <a:solidFill>
                          <a:srgbClr val="FFFFFF"/>
                        </a:solidFill>
                        <a:latin typeface="Chulabhorn Likit Text Light๙" panose="00000400000000000000" pitchFamily="2" charset="-34"/>
                        <a:cs typeface="Chulabhorn Likit Text Light๙" panose="00000400000000000000" pitchFamily="2" charset="-34"/>
                      </a:endParaRPr>
                    </a:p>
                    <a:p>
                      <a:pPr algn="ctr">
                        <a:lnSpc>
                          <a:spcPts val="2399"/>
                        </a:lnSpc>
                      </a:pPr>
                      <a:r>
                        <a:rPr lang="en-US" sz="2000" dirty="0">
                          <a:solidFill>
                            <a:srgbClr val="FFFFFF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(</a:t>
                      </a:r>
                      <a:r>
                        <a:rPr lang="en-US" sz="2000" dirty="0" err="1">
                          <a:solidFill>
                            <a:srgbClr val="FFFFFF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บาท</a:t>
                      </a:r>
                      <a:r>
                        <a:rPr lang="en-US" sz="2000" dirty="0">
                          <a:solidFill>
                            <a:srgbClr val="FFFFFF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)</a:t>
                      </a: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6548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99"/>
                        </a:lnSpc>
                        <a:defRPr/>
                      </a:pPr>
                      <a:r>
                        <a:rPr lang="en-US" sz="2000" dirty="0" err="1">
                          <a:solidFill>
                            <a:srgbClr val="FFFFFF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ชำระคืนเงินต้น</a:t>
                      </a:r>
                      <a:endParaRPr lang="en-US" sz="2000" dirty="0">
                        <a:latin typeface="Chulabhorn Likit Text Light๙" panose="00000400000000000000" pitchFamily="2" charset="-34"/>
                        <a:cs typeface="Chulabhorn Likit Text Light๙" panose="00000400000000000000" pitchFamily="2" charset="-34"/>
                      </a:endParaRPr>
                    </a:p>
                    <a:p>
                      <a:pPr algn="ctr">
                        <a:lnSpc>
                          <a:spcPts val="2399"/>
                        </a:lnSpc>
                      </a:pPr>
                      <a:r>
                        <a:rPr lang="en-US" sz="2000" dirty="0" err="1">
                          <a:solidFill>
                            <a:srgbClr val="FFFFFF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ปีบัญชี</a:t>
                      </a:r>
                      <a:r>
                        <a:rPr lang="en-US" sz="2000" dirty="0">
                          <a:solidFill>
                            <a:srgbClr val="FFFFFF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 2567</a:t>
                      </a:r>
                    </a:p>
                    <a:p>
                      <a:pPr algn="ctr">
                        <a:lnSpc>
                          <a:spcPts val="2399"/>
                        </a:lnSpc>
                      </a:pPr>
                      <a:r>
                        <a:rPr lang="en-US" sz="2000" dirty="0">
                          <a:solidFill>
                            <a:srgbClr val="FFFFFF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(</a:t>
                      </a:r>
                      <a:r>
                        <a:rPr lang="en-US" sz="2000" dirty="0" err="1">
                          <a:solidFill>
                            <a:srgbClr val="FFFFFF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บาท</a:t>
                      </a:r>
                      <a:r>
                        <a:rPr lang="en-US" sz="2000" dirty="0">
                          <a:solidFill>
                            <a:srgbClr val="FFFFFF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)</a:t>
                      </a: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6548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99"/>
                        </a:lnSpc>
                        <a:defRPr/>
                      </a:pPr>
                      <a:r>
                        <a:rPr lang="en-US" sz="2000" dirty="0" err="1">
                          <a:solidFill>
                            <a:srgbClr val="FFFFFF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ดำเนินคดี</a:t>
                      </a:r>
                      <a:endParaRPr lang="en-US" sz="2000" dirty="0">
                        <a:latin typeface="Chulabhorn Likit Text Light๙" panose="00000400000000000000" pitchFamily="2" charset="-34"/>
                        <a:cs typeface="Chulabhorn Likit Text Light๙" panose="00000400000000000000" pitchFamily="2" charset="-34"/>
                      </a:endParaRPr>
                    </a:p>
                    <a:p>
                      <a:pPr algn="ctr">
                        <a:lnSpc>
                          <a:spcPts val="2399"/>
                        </a:lnSpc>
                      </a:pPr>
                      <a:r>
                        <a:rPr lang="en-US" sz="2000" dirty="0">
                          <a:solidFill>
                            <a:srgbClr val="FFFFFF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(</a:t>
                      </a:r>
                      <a:r>
                        <a:rPr lang="en-US" sz="2000" dirty="0" err="1">
                          <a:solidFill>
                            <a:srgbClr val="FFFFFF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บาท</a:t>
                      </a:r>
                      <a:r>
                        <a:rPr lang="en-US" sz="2000" dirty="0">
                          <a:solidFill>
                            <a:srgbClr val="FFFFFF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)</a:t>
                      </a: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6548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99"/>
                        </a:lnSpc>
                        <a:defRPr/>
                      </a:pPr>
                      <a:r>
                        <a:rPr lang="en-US" sz="2000" dirty="0" err="1">
                          <a:solidFill>
                            <a:srgbClr val="FFFFFF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หนี้เกิน</a:t>
                      </a:r>
                      <a:endParaRPr lang="en-US" sz="2000" dirty="0">
                        <a:latin typeface="Chulabhorn Likit Text Light๙" panose="00000400000000000000" pitchFamily="2" charset="-34"/>
                        <a:cs typeface="Chulabhorn Likit Text Light๙" panose="00000400000000000000" pitchFamily="2" charset="-34"/>
                      </a:endParaRPr>
                    </a:p>
                    <a:p>
                      <a:pPr algn="ctr">
                        <a:lnSpc>
                          <a:spcPts val="2399"/>
                        </a:lnSpc>
                      </a:pPr>
                      <a:r>
                        <a:rPr lang="en-US" sz="2000" dirty="0" err="1">
                          <a:solidFill>
                            <a:srgbClr val="FFFFFF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กำหนดชำระ</a:t>
                      </a:r>
                      <a:endParaRPr lang="en-US" sz="2000" dirty="0">
                        <a:solidFill>
                          <a:srgbClr val="FFFFFF"/>
                        </a:solidFill>
                        <a:latin typeface="Chulabhorn Likit Text Light๙" panose="00000400000000000000" pitchFamily="2" charset="-34"/>
                        <a:cs typeface="Chulabhorn Likit Text Light๙" panose="00000400000000000000" pitchFamily="2" charset="-34"/>
                      </a:endParaRPr>
                    </a:p>
                    <a:p>
                      <a:pPr algn="ctr">
                        <a:lnSpc>
                          <a:spcPts val="2399"/>
                        </a:lnSpc>
                      </a:pPr>
                      <a:r>
                        <a:rPr lang="en-US" sz="2000" dirty="0">
                          <a:solidFill>
                            <a:srgbClr val="FFFFFF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(</a:t>
                      </a:r>
                      <a:r>
                        <a:rPr lang="en-US" sz="2000" dirty="0" err="1">
                          <a:solidFill>
                            <a:srgbClr val="FFFFFF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บาท</a:t>
                      </a:r>
                      <a:r>
                        <a:rPr lang="en-US" sz="2000" dirty="0">
                          <a:solidFill>
                            <a:srgbClr val="FFFFFF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)</a:t>
                      </a: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6548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99"/>
                        </a:lnSpc>
                        <a:defRPr/>
                      </a:pPr>
                      <a:r>
                        <a:rPr lang="en-US" sz="2000" dirty="0">
                          <a:solidFill>
                            <a:srgbClr val="FFFFFF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ณ </a:t>
                      </a:r>
                      <a:r>
                        <a:rPr lang="en-US" sz="2000" dirty="0" err="1">
                          <a:solidFill>
                            <a:srgbClr val="FFFFFF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วันที่</a:t>
                      </a:r>
                      <a:endParaRPr lang="en-US" sz="2000" dirty="0">
                        <a:latin typeface="Chulabhorn Likit Text Light๙" panose="00000400000000000000" pitchFamily="2" charset="-34"/>
                        <a:cs typeface="Chulabhorn Likit Text Light๙" panose="00000400000000000000" pitchFamily="2" charset="-34"/>
                      </a:endParaRPr>
                    </a:p>
                    <a:p>
                      <a:pPr algn="ctr">
                        <a:lnSpc>
                          <a:spcPts val="2399"/>
                        </a:lnSpc>
                      </a:pPr>
                      <a:r>
                        <a:rPr lang="th-TH" sz="2000" dirty="0">
                          <a:solidFill>
                            <a:srgbClr val="FFFFFF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22</a:t>
                      </a:r>
                      <a:r>
                        <a:rPr lang="en-US" sz="2000" dirty="0">
                          <a:solidFill>
                            <a:srgbClr val="FFFFFF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 </a:t>
                      </a:r>
                      <a:r>
                        <a:rPr lang="th-TH" sz="2000" dirty="0">
                          <a:solidFill>
                            <a:srgbClr val="FFFFFF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มีนาคม</a:t>
                      </a:r>
                      <a:r>
                        <a:rPr lang="en-US" sz="2000" dirty="0">
                          <a:solidFill>
                            <a:srgbClr val="FFFFFF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 2567</a:t>
                      </a: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964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99"/>
                        </a:lnSpc>
                        <a:defRPr/>
                      </a:pPr>
                      <a:r>
                        <a:rPr lang="en-US" sz="2000" dirty="0">
                          <a:solidFill>
                            <a:srgbClr val="FFFFFF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ณ </a:t>
                      </a:r>
                      <a:r>
                        <a:rPr lang="en-US" sz="2000" dirty="0" err="1">
                          <a:solidFill>
                            <a:srgbClr val="FFFFFF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วันที่</a:t>
                      </a:r>
                      <a:endParaRPr lang="en-US" sz="2000" dirty="0">
                        <a:latin typeface="Chulabhorn Likit Text Light๙" panose="00000400000000000000" pitchFamily="2" charset="-34"/>
                        <a:cs typeface="Chulabhorn Likit Text Light๙" panose="00000400000000000000" pitchFamily="2" charset="-34"/>
                      </a:endParaRPr>
                    </a:p>
                    <a:p>
                      <a:pPr algn="ctr">
                        <a:lnSpc>
                          <a:spcPts val="2399"/>
                        </a:lnSpc>
                      </a:pPr>
                      <a:r>
                        <a:rPr lang="en-US" sz="2000" dirty="0">
                          <a:solidFill>
                            <a:srgbClr val="FFFFFF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1</a:t>
                      </a:r>
                      <a:r>
                        <a:rPr lang="th-TH" sz="2000" dirty="0">
                          <a:solidFill>
                            <a:srgbClr val="FFFFFF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7</a:t>
                      </a:r>
                      <a:r>
                        <a:rPr lang="en-US" sz="2000" dirty="0">
                          <a:solidFill>
                            <a:srgbClr val="FFFFFF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 </a:t>
                      </a:r>
                      <a:r>
                        <a:rPr lang="th-TH" sz="2000" dirty="0">
                          <a:solidFill>
                            <a:srgbClr val="FFFFFF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เมษายน</a:t>
                      </a:r>
                      <a:r>
                        <a:rPr lang="en-US" sz="2000" dirty="0">
                          <a:solidFill>
                            <a:srgbClr val="FFFFFF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 </a:t>
                      </a:r>
                    </a:p>
                    <a:p>
                      <a:pPr algn="ctr">
                        <a:lnSpc>
                          <a:spcPts val="2399"/>
                        </a:lnSpc>
                      </a:pPr>
                      <a:r>
                        <a:rPr lang="en-US" sz="2000" dirty="0">
                          <a:solidFill>
                            <a:srgbClr val="FFFFFF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2567</a:t>
                      </a: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C5552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ts val="2399"/>
                        </a:lnSpc>
                        <a:defRPr/>
                      </a:pPr>
                      <a:r>
                        <a:rPr lang="en-US" sz="1499">
                          <a:solidFill>
                            <a:srgbClr val="FFFFFF"/>
                          </a:solidFill>
                          <a:cs typeface="Chulabhorn Likit Text 2"/>
                        </a:rPr>
                        <a:t>ผลต่าง</a:t>
                      </a:r>
                      <a:endParaRPr lang="en-US" sz="1100"/>
                    </a:p>
                  </a:txBody>
                  <a:tcPr marL="47625" marR="47625" marT="47625" marB="47625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6548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79105">
                <a:tc>
                  <a:txBody>
                    <a:bodyPr/>
                    <a:lstStyle/>
                    <a:p>
                      <a:pPr algn="ctr">
                        <a:lnSpc>
                          <a:spcPts val="2399"/>
                        </a:lnSpc>
                        <a:defRPr/>
                      </a:pPr>
                      <a:r>
                        <a:rPr lang="en-US" sz="1499" b="1" dirty="0">
                          <a:solidFill>
                            <a:srgbClr val="000000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40</a:t>
                      </a:r>
                      <a:endParaRPr lang="en-US" sz="1100" b="1" dirty="0">
                        <a:latin typeface="Chulabhorn Likit Text Light๙" panose="00000400000000000000" pitchFamily="2" charset="-34"/>
                        <a:cs typeface="Chulabhorn Likit Text Light๙" panose="00000400000000000000" pitchFamily="2" charset="-34"/>
                      </a:endParaRP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ยะลา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F0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135,592,990.00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52,442,359.33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F0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3,154,918.43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F0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49,287,440.90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17,701,728.32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14,526,407.03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3,612,160.04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F0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6.50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AB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6.89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EE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▲0.39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47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8398">
                <a:tc>
                  <a:txBody>
                    <a:bodyPr/>
                    <a:lstStyle/>
                    <a:p>
                      <a:pPr algn="ctr">
                        <a:lnSpc>
                          <a:spcPts val="2399"/>
                        </a:lnSpc>
                        <a:defRPr/>
                      </a:pPr>
                      <a:r>
                        <a:rPr lang="en-US" sz="1499" b="1" dirty="0">
                          <a:solidFill>
                            <a:srgbClr val="000000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41</a:t>
                      </a:r>
                      <a:endParaRPr lang="en-US" sz="1100" b="1" dirty="0">
                        <a:latin typeface="Chulabhorn Likit Text Light๙" panose="00000400000000000000" pitchFamily="2" charset="-34"/>
                        <a:cs typeface="Chulabhorn Likit Text Light๙" panose="00000400000000000000" pitchFamily="2" charset="-34"/>
                      </a:endParaRP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ฉะเชิงเทรา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F0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234,995,635.00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41,012,022.44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F0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9,681,940.08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F0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31,330,082.36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16,625,243.65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2,590,228.59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12,114,610.12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F0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29.05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AB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29.54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EE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▲0.49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47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79105">
                <a:tc>
                  <a:txBody>
                    <a:bodyPr/>
                    <a:lstStyle/>
                    <a:p>
                      <a:pPr algn="ctr">
                        <a:lnSpc>
                          <a:spcPts val="2399"/>
                        </a:lnSpc>
                        <a:defRPr/>
                      </a:pPr>
                      <a:r>
                        <a:rPr lang="en-US" sz="1499" b="1">
                          <a:solidFill>
                            <a:srgbClr val="000000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42</a:t>
                      </a:r>
                      <a:endParaRPr lang="en-US" sz="1100" b="1">
                        <a:latin typeface="Chulabhorn Likit Text Light๙" panose="00000400000000000000" pitchFamily="2" charset="-34"/>
                        <a:cs typeface="Chulabhorn Likit Text Light๙" panose="00000400000000000000" pitchFamily="2" charset="-34"/>
                      </a:endParaRP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อ่างทอง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F0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181,660,365.00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41,871,927.80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F0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6,998,312.76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F0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34,873,615.04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19,181,119.37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11,110,055.73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2,934,095.66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F0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6.50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AB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7.01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EE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▲0.51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47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48398">
                <a:tc>
                  <a:txBody>
                    <a:bodyPr/>
                    <a:lstStyle/>
                    <a:p>
                      <a:pPr algn="ctr">
                        <a:lnSpc>
                          <a:spcPts val="2399"/>
                        </a:lnSpc>
                        <a:defRPr/>
                      </a:pPr>
                      <a:r>
                        <a:rPr lang="en-US" sz="1499" b="1" dirty="0">
                          <a:solidFill>
                            <a:srgbClr val="000000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43</a:t>
                      </a:r>
                      <a:endParaRPr lang="en-US" sz="1100" b="1" dirty="0">
                        <a:latin typeface="Chulabhorn Likit Text Light๙" panose="00000400000000000000" pitchFamily="2" charset="-34"/>
                        <a:cs typeface="Chulabhorn Likit Text Light๙" panose="00000400000000000000" pitchFamily="2" charset="-34"/>
                      </a:endParaRP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จันทบุรี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F0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145,234,889.75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45,001,740.86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F0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5,144,909.27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F0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39,856,831.59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24,068,715.50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11,117,500.99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4,670,615.10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F0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9.84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AB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10.38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EE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▲0.54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47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79105">
                <a:tc>
                  <a:txBody>
                    <a:bodyPr/>
                    <a:lstStyle/>
                    <a:p>
                      <a:pPr algn="ctr">
                        <a:lnSpc>
                          <a:spcPts val="2399"/>
                        </a:lnSpc>
                        <a:defRPr/>
                      </a:pPr>
                      <a:r>
                        <a:rPr lang="en-US" sz="1499" b="1">
                          <a:solidFill>
                            <a:srgbClr val="000000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44</a:t>
                      </a:r>
                      <a:endParaRPr lang="en-US" sz="1100" b="1">
                        <a:latin typeface="Chulabhorn Likit Text Light๙" panose="00000400000000000000" pitchFamily="2" charset="-34"/>
                        <a:cs typeface="Chulabhorn Likit Text Light๙" panose="00000400000000000000" pitchFamily="2" charset="-34"/>
                      </a:endParaRP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บุรีรัมย์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F0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359,069,020.00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61,797,480.48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F0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14,593,352.72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F0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47,204,127.76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38,054,002.28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1,534,762.57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7,615,362.91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F0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11.78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AB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12.32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EE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▲0.54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47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94013">
                <a:tc>
                  <a:txBody>
                    <a:bodyPr/>
                    <a:lstStyle/>
                    <a:p>
                      <a:pPr algn="ctr">
                        <a:lnSpc>
                          <a:spcPts val="2399"/>
                        </a:lnSpc>
                        <a:defRPr/>
                      </a:pPr>
                      <a:r>
                        <a:rPr lang="en-US" sz="1499" b="1">
                          <a:solidFill>
                            <a:srgbClr val="000000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45</a:t>
                      </a:r>
                      <a:endParaRPr lang="en-US" sz="1100" b="1">
                        <a:latin typeface="Chulabhorn Likit Text Light๙" panose="00000400000000000000" pitchFamily="2" charset="-34"/>
                        <a:cs typeface="Chulabhorn Likit Text Light๙" panose="00000400000000000000" pitchFamily="2" charset="-34"/>
                      </a:endParaRP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ภูเก็ต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F0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105,205,517.00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31,333,465.04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F0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2,418,355.23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F0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28,915,109.81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10,148,781.77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10,739,579.70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8,026,748.34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F0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25.02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AB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25.62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EE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▲0.60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47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79105">
                <a:tc>
                  <a:txBody>
                    <a:bodyPr/>
                    <a:lstStyle/>
                    <a:p>
                      <a:pPr algn="ctr">
                        <a:lnSpc>
                          <a:spcPts val="2399"/>
                        </a:lnSpc>
                        <a:defRPr/>
                      </a:pPr>
                      <a:r>
                        <a:rPr lang="en-US" sz="1499" b="1" dirty="0">
                          <a:solidFill>
                            <a:srgbClr val="000000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46</a:t>
                      </a:r>
                      <a:endParaRPr lang="en-US" sz="1100" b="1" dirty="0">
                        <a:latin typeface="Chulabhorn Likit Text Light๙" panose="00000400000000000000" pitchFamily="2" charset="-34"/>
                        <a:cs typeface="Chulabhorn Likit Text Light๙" panose="00000400000000000000" pitchFamily="2" charset="-34"/>
                      </a:endParaRP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สิงห์บุรี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F0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111,263,487.00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34,651,528.47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F0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2,223,299.27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F0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32,428,229.20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19,554,690.63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813,535.24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5,201,427.77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F0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14.36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AB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15.01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EE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▲0.65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47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48398">
                <a:tc>
                  <a:txBody>
                    <a:bodyPr/>
                    <a:lstStyle/>
                    <a:p>
                      <a:pPr algn="ctr">
                        <a:lnSpc>
                          <a:spcPts val="2399"/>
                        </a:lnSpc>
                        <a:defRPr/>
                      </a:pPr>
                      <a:r>
                        <a:rPr lang="en-US" sz="1499" b="1">
                          <a:solidFill>
                            <a:srgbClr val="000000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47</a:t>
                      </a:r>
                      <a:endParaRPr lang="en-US" sz="1100" b="1">
                        <a:latin typeface="Chulabhorn Likit Text Light๙" panose="00000400000000000000" pitchFamily="2" charset="-34"/>
                        <a:cs typeface="Chulabhorn Likit Text Light๙" panose="00000400000000000000" pitchFamily="2" charset="-34"/>
                      </a:endParaRP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พัทลุง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F0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115,236,449.00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30,190,139.63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F0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3,748,889.23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F0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26,441,250.40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10,618,231.03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9,025,658.67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5,610,473.08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F0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17.88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AB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18.58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EE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▲0.70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47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48398">
                <a:tc>
                  <a:txBody>
                    <a:bodyPr/>
                    <a:lstStyle/>
                    <a:p>
                      <a:pPr algn="ctr">
                        <a:lnSpc>
                          <a:spcPts val="2399"/>
                        </a:lnSpc>
                        <a:defRPr/>
                      </a:pPr>
                      <a:r>
                        <a:rPr lang="en-US" sz="1499" b="1" dirty="0">
                          <a:solidFill>
                            <a:srgbClr val="000000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48</a:t>
                      </a:r>
                      <a:endParaRPr lang="en-US" sz="1100" b="1" dirty="0">
                        <a:latin typeface="Chulabhorn Likit Text Light๙" panose="00000400000000000000" pitchFamily="2" charset="-34"/>
                        <a:cs typeface="Chulabhorn Likit Text Light๙" panose="00000400000000000000" pitchFamily="2" charset="-34"/>
                      </a:endParaRP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ชลบุรี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F0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171,169,490.00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35,209,323.53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F0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6,216,953.05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F0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28,992,370.48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9,512,827.19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16,300,157.82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3,179,385.47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F0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8.29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AB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9.03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EE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▲0.74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47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48398">
                <a:tc>
                  <a:txBody>
                    <a:bodyPr/>
                    <a:lstStyle/>
                    <a:p>
                      <a:pPr algn="ctr">
                        <a:lnSpc>
                          <a:spcPts val="2399"/>
                        </a:lnSpc>
                        <a:defRPr/>
                      </a:pPr>
                      <a:r>
                        <a:rPr lang="en-US" sz="1499" b="1">
                          <a:solidFill>
                            <a:srgbClr val="000000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49</a:t>
                      </a:r>
                      <a:endParaRPr lang="en-US" sz="1100" b="1">
                        <a:latin typeface="Chulabhorn Likit Text Light๙" panose="00000400000000000000" pitchFamily="2" charset="-34"/>
                        <a:cs typeface="Chulabhorn Likit Text Light๙" panose="00000400000000000000" pitchFamily="2" charset="-34"/>
                      </a:endParaRP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ขอนแก่น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F0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328,457,889.00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52,529,770.16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F0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8,809,090.81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F0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43,720,679.35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27,194,643.40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871,719.87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9,743,668.53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F0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17.80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AB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18.55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EE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▲0.75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47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448398">
                <a:tc>
                  <a:txBody>
                    <a:bodyPr/>
                    <a:lstStyle/>
                    <a:p>
                      <a:pPr algn="ctr">
                        <a:lnSpc>
                          <a:spcPts val="1799"/>
                        </a:lnSpc>
                        <a:defRPr/>
                      </a:pPr>
                      <a:r>
                        <a:rPr lang="en-US" sz="1499" b="1" dirty="0">
                          <a:solidFill>
                            <a:srgbClr val="000000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50</a:t>
                      </a:r>
                      <a:endParaRPr lang="en-US" sz="1100" b="1" dirty="0">
                        <a:latin typeface="Chulabhorn Likit Text Light๙" panose="00000400000000000000" pitchFamily="2" charset="-34"/>
                        <a:cs typeface="Chulabhorn Likit Text Light๙" panose="00000400000000000000" pitchFamily="2" charset="-34"/>
                      </a:endParaRP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ศรีสะเกษ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F0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387,404,148.00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56,729,544.56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F0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12,964,090.51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F0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43,765,454.05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24,048,664.64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8,423,908.78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10,919,802.64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F0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18.44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AB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19.25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EE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▲0.81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47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448398">
                <a:tc>
                  <a:txBody>
                    <a:bodyPr/>
                    <a:lstStyle/>
                    <a:p>
                      <a:pPr algn="ctr">
                        <a:lnSpc>
                          <a:spcPts val="1799"/>
                        </a:lnSpc>
                        <a:defRPr/>
                      </a:pPr>
                      <a:r>
                        <a:rPr lang="en-US" sz="1499" b="1">
                          <a:solidFill>
                            <a:srgbClr val="000000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51</a:t>
                      </a:r>
                      <a:endParaRPr lang="en-US" sz="1100" b="1">
                        <a:latin typeface="Chulabhorn Likit Text Light๙" panose="00000400000000000000" pitchFamily="2" charset="-34"/>
                        <a:cs typeface="Chulabhorn Likit Text Light๙" panose="00000400000000000000" pitchFamily="2" charset="-34"/>
                      </a:endParaRP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นครนายก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F0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123,584,119.00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41,631,257.12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F0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3,292,968.85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F0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38,338,288.27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20,142,628.20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7,020,305.62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3,649,292.99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F0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7.84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AB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8.77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EE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▲0.93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47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448398">
                <a:tc>
                  <a:txBody>
                    <a:bodyPr/>
                    <a:lstStyle/>
                    <a:p>
                      <a:pPr algn="ctr">
                        <a:lnSpc>
                          <a:spcPts val="1799"/>
                        </a:lnSpc>
                        <a:defRPr/>
                      </a:pPr>
                      <a:r>
                        <a:rPr lang="en-US" sz="1499" b="1" dirty="0">
                          <a:solidFill>
                            <a:srgbClr val="000000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52</a:t>
                      </a:r>
                      <a:endParaRPr lang="en-US" sz="1100" b="1" dirty="0">
                        <a:latin typeface="Chulabhorn Likit Text Light๙" panose="00000400000000000000" pitchFamily="2" charset="-34"/>
                        <a:cs typeface="Chulabhorn Likit Text Light๙" panose="00000400000000000000" pitchFamily="2" charset="-34"/>
                      </a:endParaRP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ประจวบคีรีขันธ์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F0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154,510,770.00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40,127,542.06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F0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7,931,377.10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F0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32,196,164.96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23,540,018.85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4,095,056.20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4,561,089.91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F0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10.42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AB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11.37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EE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▲0.95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47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</a:tbl>
          </a:graphicData>
        </a:graphic>
      </p:graphicFrame>
      <p:grpSp>
        <p:nvGrpSpPr>
          <p:cNvPr id="10" name="กลุ่ม 9">
            <a:extLst>
              <a:ext uri="{FF2B5EF4-FFF2-40B4-BE49-F238E27FC236}">
                <a16:creationId xmlns:a16="http://schemas.microsoft.com/office/drawing/2014/main" id="{43554B40-46F8-C267-6A1A-B7D8C817266E}"/>
              </a:ext>
            </a:extLst>
          </p:cNvPr>
          <p:cNvGrpSpPr/>
          <p:nvPr/>
        </p:nvGrpSpPr>
        <p:grpSpPr>
          <a:xfrm>
            <a:off x="-322135" y="5943268"/>
            <a:ext cx="20941658" cy="5143832"/>
            <a:chOff x="-322135" y="5943268"/>
            <a:chExt cx="20941658" cy="5143832"/>
          </a:xfrm>
        </p:grpSpPr>
        <p:sp>
          <p:nvSpPr>
            <p:cNvPr id="11" name="Freeform 2">
              <a:extLst>
                <a:ext uri="{FF2B5EF4-FFF2-40B4-BE49-F238E27FC236}">
                  <a16:creationId xmlns:a16="http://schemas.microsoft.com/office/drawing/2014/main" id="{C78ACA6B-F6CE-7DAE-99EA-3737E357EDB9}"/>
                </a:ext>
              </a:extLst>
            </p:cNvPr>
            <p:cNvSpPr/>
            <p:nvPr/>
          </p:nvSpPr>
          <p:spPr>
            <a:xfrm>
              <a:off x="-322135" y="9635249"/>
              <a:ext cx="19404854" cy="1451851"/>
            </a:xfrm>
            <a:custGeom>
              <a:avLst/>
              <a:gdLst/>
              <a:ahLst/>
              <a:cxnLst/>
              <a:rect l="l" t="t" r="r" b="b"/>
              <a:pathLst>
                <a:path w="19404854" h="9702427">
                  <a:moveTo>
                    <a:pt x="0" y="0"/>
                  </a:moveTo>
                  <a:lnTo>
                    <a:pt x="19404855" y="0"/>
                  </a:lnTo>
                  <a:lnTo>
                    <a:pt x="19404855" y="9702428"/>
                  </a:lnTo>
                  <a:lnTo>
                    <a:pt x="0" y="97024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rcRect/>
              <a:stretch>
                <a:fillRect b="-568280"/>
              </a:stretch>
            </a:blipFill>
          </p:spPr>
        </p:sp>
        <p:sp>
          <p:nvSpPr>
            <p:cNvPr id="12" name="Freeform 3">
              <a:extLst>
                <a:ext uri="{FF2B5EF4-FFF2-40B4-BE49-F238E27FC236}">
                  <a16:creationId xmlns:a16="http://schemas.microsoft.com/office/drawing/2014/main" id="{0DC57DB3-269C-11E0-8DC7-7B5C870D3D18}"/>
                </a:ext>
              </a:extLst>
            </p:cNvPr>
            <p:cNvSpPr/>
            <p:nvPr/>
          </p:nvSpPr>
          <p:spPr>
            <a:xfrm rot="10800000" flipH="1">
              <a:off x="-126913" y="6672817"/>
              <a:ext cx="4261510" cy="4172163"/>
            </a:xfrm>
            <a:custGeom>
              <a:avLst/>
              <a:gdLst/>
              <a:ahLst/>
              <a:cxnLst/>
              <a:rect l="l" t="t" r="r" b="b"/>
              <a:pathLst>
                <a:path w="4261510" h="4172163">
                  <a:moveTo>
                    <a:pt x="4261510" y="0"/>
                  </a:moveTo>
                  <a:lnTo>
                    <a:pt x="0" y="0"/>
                  </a:lnTo>
                  <a:lnTo>
                    <a:pt x="0" y="4172163"/>
                  </a:lnTo>
                  <a:lnTo>
                    <a:pt x="4261510" y="4172163"/>
                  </a:lnTo>
                  <a:lnTo>
                    <a:pt x="4261510" y="0"/>
                  </a:lnTo>
                  <a:close/>
                </a:path>
              </a:pathLst>
            </a:custGeom>
            <a:blipFill>
              <a:blip r:embed="rId4">
                <a:alphaModFix amt="37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3" name="Freeform 4">
              <a:extLst>
                <a:ext uri="{FF2B5EF4-FFF2-40B4-BE49-F238E27FC236}">
                  <a16:creationId xmlns:a16="http://schemas.microsoft.com/office/drawing/2014/main" id="{CC2BB368-27F4-B4B4-0FC0-BBEC5ADD3912}"/>
                </a:ext>
              </a:extLst>
            </p:cNvPr>
            <p:cNvSpPr/>
            <p:nvPr/>
          </p:nvSpPr>
          <p:spPr>
            <a:xfrm rot="10800000">
              <a:off x="16716853" y="5943268"/>
              <a:ext cx="3902670" cy="4366592"/>
            </a:xfrm>
            <a:custGeom>
              <a:avLst/>
              <a:gdLst/>
              <a:ahLst/>
              <a:cxnLst/>
              <a:rect l="l" t="t" r="r" b="b"/>
              <a:pathLst>
                <a:path w="4261510" h="4172163">
                  <a:moveTo>
                    <a:pt x="0" y="0"/>
                  </a:moveTo>
                  <a:lnTo>
                    <a:pt x="4261510" y="0"/>
                  </a:lnTo>
                  <a:lnTo>
                    <a:pt x="4261510" y="4172163"/>
                  </a:lnTo>
                  <a:lnTo>
                    <a:pt x="0" y="41721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31999"/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7926BBDC-D141-6C0A-7626-AF6936189A83}"/>
                </a:ext>
              </a:extLst>
            </p:cNvPr>
            <p:cNvSpPr/>
            <p:nvPr/>
          </p:nvSpPr>
          <p:spPr>
            <a:xfrm>
              <a:off x="17183859" y="9649284"/>
              <a:ext cx="352548" cy="352548"/>
            </a:xfrm>
            <a:custGeom>
              <a:avLst/>
              <a:gdLst/>
              <a:ahLst/>
              <a:cxnLst/>
              <a:rect l="l" t="t" r="r" b="b"/>
              <a:pathLst>
                <a:path w="352548" h="352548">
                  <a:moveTo>
                    <a:pt x="0" y="0"/>
                  </a:moveTo>
                  <a:lnTo>
                    <a:pt x="352547" y="0"/>
                  </a:lnTo>
                  <a:lnTo>
                    <a:pt x="352547" y="352548"/>
                  </a:lnTo>
                  <a:lnTo>
                    <a:pt x="0" y="35254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47000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5" name="Freeform 6">
              <a:extLst>
                <a:ext uri="{FF2B5EF4-FFF2-40B4-BE49-F238E27FC236}">
                  <a16:creationId xmlns:a16="http://schemas.microsoft.com/office/drawing/2014/main" id="{B94B244F-45DB-6B57-4003-E1A7893B5DE3}"/>
                </a:ext>
              </a:extLst>
            </p:cNvPr>
            <p:cNvSpPr/>
            <p:nvPr/>
          </p:nvSpPr>
          <p:spPr>
            <a:xfrm>
              <a:off x="16855283" y="9924104"/>
              <a:ext cx="270304" cy="270304"/>
            </a:xfrm>
            <a:custGeom>
              <a:avLst/>
              <a:gdLst/>
              <a:ahLst/>
              <a:cxnLst/>
              <a:rect l="l" t="t" r="r" b="b"/>
              <a:pathLst>
                <a:path w="270304" h="270304">
                  <a:moveTo>
                    <a:pt x="0" y="0"/>
                  </a:moveTo>
                  <a:lnTo>
                    <a:pt x="270304" y="0"/>
                  </a:lnTo>
                  <a:lnTo>
                    <a:pt x="270304" y="270304"/>
                  </a:lnTo>
                  <a:lnTo>
                    <a:pt x="0" y="2703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55000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6" name="Freeform 7">
              <a:extLst>
                <a:ext uri="{FF2B5EF4-FFF2-40B4-BE49-F238E27FC236}">
                  <a16:creationId xmlns:a16="http://schemas.microsoft.com/office/drawing/2014/main" id="{6237FD85-6040-6BC7-2E11-6F96AA0A14B6}"/>
                </a:ext>
              </a:extLst>
            </p:cNvPr>
            <p:cNvSpPr/>
            <p:nvPr/>
          </p:nvSpPr>
          <p:spPr>
            <a:xfrm>
              <a:off x="0" y="9641564"/>
              <a:ext cx="625082" cy="625082"/>
            </a:xfrm>
            <a:custGeom>
              <a:avLst/>
              <a:gdLst/>
              <a:ahLst/>
              <a:cxnLst/>
              <a:rect l="l" t="t" r="r" b="b"/>
              <a:pathLst>
                <a:path w="625082" h="625082">
                  <a:moveTo>
                    <a:pt x="0" y="0"/>
                  </a:moveTo>
                  <a:lnTo>
                    <a:pt x="625082" y="0"/>
                  </a:lnTo>
                  <a:lnTo>
                    <a:pt x="625082" y="625082"/>
                  </a:lnTo>
                  <a:lnTo>
                    <a:pt x="0" y="62508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7" name="Freeform 8">
              <a:extLst>
                <a:ext uri="{FF2B5EF4-FFF2-40B4-BE49-F238E27FC236}">
                  <a16:creationId xmlns:a16="http://schemas.microsoft.com/office/drawing/2014/main" id="{76CFDB14-3967-BAC2-CD87-5D8EF44D4DDE}"/>
                </a:ext>
              </a:extLst>
            </p:cNvPr>
            <p:cNvSpPr/>
            <p:nvPr/>
          </p:nvSpPr>
          <p:spPr>
            <a:xfrm>
              <a:off x="660458" y="9631111"/>
              <a:ext cx="294691" cy="294691"/>
            </a:xfrm>
            <a:custGeom>
              <a:avLst/>
              <a:gdLst/>
              <a:ahLst/>
              <a:cxnLst/>
              <a:rect l="l" t="t" r="r" b="b"/>
              <a:pathLst>
                <a:path w="294691" h="294691">
                  <a:moveTo>
                    <a:pt x="0" y="0"/>
                  </a:moveTo>
                  <a:lnTo>
                    <a:pt x="294691" y="0"/>
                  </a:lnTo>
                  <a:lnTo>
                    <a:pt x="294691" y="294691"/>
                  </a:lnTo>
                  <a:lnTo>
                    <a:pt x="0" y="2946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8" name="Freeform 9">
              <a:extLst>
                <a:ext uri="{FF2B5EF4-FFF2-40B4-BE49-F238E27FC236}">
                  <a16:creationId xmlns:a16="http://schemas.microsoft.com/office/drawing/2014/main" id="{AA8863CA-F922-FCA6-B417-B042A4D9A203}"/>
                </a:ext>
              </a:extLst>
            </p:cNvPr>
            <p:cNvSpPr/>
            <p:nvPr/>
          </p:nvSpPr>
          <p:spPr>
            <a:xfrm rot="834738">
              <a:off x="4269232" y="9833364"/>
              <a:ext cx="298411" cy="298411"/>
            </a:xfrm>
            <a:custGeom>
              <a:avLst/>
              <a:gdLst/>
              <a:ahLst/>
              <a:cxnLst/>
              <a:rect l="l" t="t" r="r" b="b"/>
              <a:pathLst>
                <a:path w="298411" h="298411">
                  <a:moveTo>
                    <a:pt x="0" y="0"/>
                  </a:moveTo>
                  <a:lnTo>
                    <a:pt x="298410" y="0"/>
                  </a:lnTo>
                  <a:lnTo>
                    <a:pt x="298410" y="298410"/>
                  </a:lnTo>
                  <a:lnTo>
                    <a:pt x="0" y="2984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56000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9" name="TextBox 10">
              <a:extLst>
                <a:ext uri="{FF2B5EF4-FFF2-40B4-BE49-F238E27FC236}">
                  <a16:creationId xmlns:a16="http://schemas.microsoft.com/office/drawing/2014/main" id="{E13B2C50-3143-3ABA-E4A3-6691765D0358}"/>
                </a:ext>
              </a:extLst>
            </p:cNvPr>
            <p:cNvSpPr txBox="1"/>
            <p:nvPr/>
          </p:nvSpPr>
          <p:spPr>
            <a:xfrm>
              <a:off x="5418052" y="9897227"/>
              <a:ext cx="13784348" cy="4289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679"/>
                </a:lnSpc>
              </a:pPr>
              <a:r>
                <a:rPr lang="en-US" sz="1600" dirty="0" err="1">
                  <a:solidFill>
                    <a:srgbClr val="EA9F1B"/>
                  </a:solidFill>
                  <a:latin typeface="Chulabhorn Likit Text Light" panose="00000400000000000000" pitchFamily="2" charset="-34"/>
                  <a:cs typeface="Chulabhorn Likit Text Light" panose="00000400000000000000" pitchFamily="2" charset="-34"/>
                </a:rPr>
                <a:t>เศรษฐกิจฐานรากมั่นคง</a:t>
              </a:r>
              <a:r>
                <a:rPr lang="en-US" sz="1600" dirty="0">
                  <a:solidFill>
                    <a:srgbClr val="EA9F1B"/>
                  </a:solidFill>
                  <a:latin typeface="Chulabhorn Likit Text Light" panose="00000400000000000000" pitchFamily="2" charset="-34"/>
                  <a:cs typeface="Chulabhorn Likit Text Light" panose="00000400000000000000" pitchFamily="2" charset="-34"/>
                </a:rPr>
                <a:t> </a:t>
              </a:r>
              <a:r>
                <a:rPr lang="en-US" sz="1600" dirty="0" err="1">
                  <a:solidFill>
                    <a:srgbClr val="EA9F1B"/>
                  </a:solidFill>
                  <a:latin typeface="Chulabhorn Likit Text Light" panose="00000400000000000000" pitchFamily="2" charset="-34"/>
                  <a:cs typeface="Chulabhorn Likit Text Light" panose="00000400000000000000" pitchFamily="2" charset="-34"/>
                </a:rPr>
                <a:t>ชุมชนเข้มแข็งอย่างยั่งยืน</a:t>
              </a:r>
              <a:r>
                <a:rPr lang="en-US" sz="1600" dirty="0">
                  <a:solidFill>
                    <a:srgbClr val="EA9F1B"/>
                  </a:solidFill>
                  <a:latin typeface="Chulabhorn Likit Text Light" panose="00000400000000000000" pitchFamily="2" charset="-34"/>
                  <a:cs typeface="Chulabhorn Likit Text Light" panose="00000400000000000000" pitchFamily="2" charset="-34"/>
                </a:rPr>
                <a:t> </a:t>
              </a:r>
              <a:r>
                <a:rPr lang="en-US" sz="1600" dirty="0" err="1">
                  <a:solidFill>
                    <a:srgbClr val="EA9F1B"/>
                  </a:solidFill>
                  <a:latin typeface="Chulabhorn Likit Text Light" panose="00000400000000000000" pitchFamily="2" charset="-34"/>
                  <a:cs typeface="Chulabhorn Likit Text Light" panose="00000400000000000000" pitchFamily="2" charset="-34"/>
                </a:rPr>
                <a:t>ด้วยหลักปรัชญาของเศรษฐกิจพอเพียง</a:t>
              </a:r>
              <a:r>
                <a:rPr lang="en-US" sz="1600" dirty="0">
                  <a:solidFill>
                    <a:srgbClr val="EA9F1B"/>
                  </a:solidFill>
                  <a:latin typeface="Chulabhorn Likit Text Light" panose="00000400000000000000" pitchFamily="2" charset="-34"/>
                  <a:cs typeface="Chulabhorn Likit Text Light" panose="00000400000000000000" pitchFamily="2" charset="-34"/>
                </a:rPr>
                <a:t> </a:t>
              </a:r>
            </a:p>
            <a:p>
              <a:pPr>
                <a:lnSpc>
                  <a:spcPts val="1679"/>
                </a:lnSpc>
              </a:pPr>
              <a:endParaRPr lang="en-US" sz="1400" spc="253" dirty="0">
                <a:solidFill>
                  <a:srgbClr val="EA9F1B"/>
                </a:solidFill>
                <a:cs typeface="Opun Mai Bold"/>
              </a:endParaRPr>
            </a:p>
          </p:txBody>
        </p:sp>
        <p:sp>
          <p:nvSpPr>
            <p:cNvPr id="20" name="Freeform 12">
              <a:extLst>
                <a:ext uri="{FF2B5EF4-FFF2-40B4-BE49-F238E27FC236}">
                  <a16:creationId xmlns:a16="http://schemas.microsoft.com/office/drawing/2014/main" id="{7981566A-42CE-596D-9568-C1182D6AFF00}"/>
                </a:ext>
              </a:extLst>
            </p:cNvPr>
            <p:cNvSpPr/>
            <p:nvPr/>
          </p:nvSpPr>
          <p:spPr>
            <a:xfrm rot="2055878">
              <a:off x="9189152" y="9608252"/>
              <a:ext cx="231865" cy="231865"/>
            </a:xfrm>
            <a:custGeom>
              <a:avLst/>
              <a:gdLst/>
              <a:ahLst/>
              <a:cxnLst/>
              <a:rect l="l" t="t" r="r" b="b"/>
              <a:pathLst>
                <a:path w="231865" h="231865">
                  <a:moveTo>
                    <a:pt x="0" y="0"/>
                  </a:moveTo>
                  <a:lnTo>
                    <a:pt x="231865" y="0"/>
                  </a:lnTo>
                  <a:lnTo>
                    <a:pt x="231865" y="231865"/>
                  </a:lnTo>
                  <a:lnTo>
                    <a:pt x="0" y="2318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56000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1" name="Freeform 13">
              <a:extLst>
                <a:ext uri="{FF2B5EF4-FFF2-40B4-BE49-F238E27FC236}">
                  <a16:creationId xmlns:a16="http://schemas.microsoft.com/office/drawing/2014/main" id="{8C81EF0C-F8BD-7AD5-8B5A-CFCCB7D8DF43}"/>
                </a:ext>
              </a:extLst>
            </p:cNvPr>
            <p:cNvSpPr/>
            <p:nvPr/>
          </p:nvSpPr>
          <p:spPr>
            <a:xfrm rot="18447662">
              <a:off x="13217140" y="9859751"/>
              <a:ext cx="290824" cy="290824"/>
            </a:xfrm>
            <a:custGeom>
              <a:avLst/>
              <a:gdLst/>
              <a:ahLst/>
              <a:cxnLst/>
              <a:rect l="l" t="t" r="r" b="b"/>
              <a:pathLst>
                <a:path w="290824" h="290824">
                  <a:moveTo>
                    <a:pt x="0" y="0"/>
                  </a:moveTo>
                  <a:lnTo>
                    <a:pt x="290824" y="0"/>
                  </a:lnTo>
                  <a:lnTo>
                    <a:pt x="290824" y="290824"/>
                  </a:lnTo>
                  <a:lnTo>
                    <a:pt x="0" y="290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56000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2" name="Freeform 14">
              <a:extLst>
                <a:ext uri="{FF2B5EF4-FFF2-40B4-BE49-F238E27FC236}">
                  <a16:creationId xmlns:a16="http://schemas.microsoft.com/office/drawing/2014/main" id="{F891EB0D-8A2E-BFDB-7C3C-D647D9B61A1F}"/>
                </a:ext>
              </a:extLst>
            </p:cNvPr>
            <p:cNvSpPr/>
            <p:nvPr/>
          </p:nvSpPr>
          <p:spPr>
            <a:xfrm>
              <a:off x="16577689" y="9762124"/>
              <a:ext cx="220444" cy="220444"/>
            </a:xfrm>
            <a:custGeom>
              <a:avLst/>
              <a:gdLst/>
              <a:ahLst/>
              <a:cxnLst/>
              <a:rect l="l" t="t" r="r" b="b"/>
              <a:pathLst>
                <a:path w="220444" h="220444">
                  <a:moveTo>
                    <a:pt x="0" y="0"/>
                  </a:moveTo>
                  <a:lnTo>
                    <a:pt x="220444" y="0"/>
                  </a:lnTo>
                  <a:lnTo>
                    <a:pt x="220444" y="220445"/>
                  </a:lnTo>
                  <a:lnTo>
                    <a:pt x="0" y="2204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65000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3" name="Freeform 15">
              <a:extLst>
                <a:ext uri="{FF2B5EF4-FFF2-40B4-BE49-F238E27FC236}">
                  <a16:creationId xmlns:a16="http://schemas.microsoft.com/office/drawing/2014/main" id="{3255DBBA-EA7D-D20F-5A65-880A58030DF5}"/>
                </a:ext>
              </a:extLst>
            </p:cNvPr>
            <p:cNvSpPr/>
            <p:nvPr/>
          </p:nvSpPr>
          <p:spPr>
            <a:xfrm>
              <a:off x="836293" y="9842337"/>
              <a:ext cx="384815" cy="384815"/>
            </a:xfrm>
            <a:custGeom>
              <a:avLst/>
              <a:gdLst/>
              <a:ahLst/>
              <a:cxnLst/>
              <a:rect l="l" t="t" r="r" b="b"/>
              <a:pathLst>
                <a:path w="384815" h="384815">
                  <a:moveTo>
                    <a:pt x="0" y="0"/>
                  </a:moveTo>
                  <a:lnTo>
                    <a:pt x="384814" y="0"/>
                  </a:lnTo>
                  <a:lnTo>
                    <a:pt x="384814" y="384814"/>
                  </a:lnTo>
                  <a:lnTo>
                    <a:pt x="0" y="3848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4" name="Freeform 16">
              <a:extLst>
                <a:ext uri="{FF2B5EF4-FFF2-40B4-BE49-F238E27FC236}">
                  <a16:creationId xmlns:a16="http://schemas.microsoft.com/office/drawing/2014/main" id="{A8B8B50D-F148-9D24-4BF0-2DCA022D3A53}"/>
                </a:ext>
              </a:extLst>
            </p:cNvPr>
            <p:cNvSpPr/>
            <p:nvPr/>
          </p:nvSpPr>
          <p:spPr>
            <a:xfrm>
              <a:off x="1292338" y="9656538"/>
              <a:ext cx="225180" cy="225180"/>
            </a:xfrm>
            <a:custGeom>
              <a:avLst/>
              <a:gdLst/>
              <a:ahLst/>
              <a:cxnLst/>
              <a:rect l="l" t="t" r="r" b="b"/>
              <a:pathLst>
                <a:path w="225180" h="225180">
                  <a:moveTo>
                    <a:pt x="0" y="0"/>
                  </a:moveTo>
                  <a:lnTo>
                    <a:pt x="225180" y="0"/>
                  </a:lnTo>
                  <a:lnTo>
                    <a:pt x="225180" y="225180"/>
                  </a:lnTo>
                  <a:lnTo>
                    <a:pt x="0" y="2251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5" name="Freeform 13">
              <a:extLst>
                <a:ext uri="{FF2B5EF4-FFF2-40B4-BE49-F238E27FC236}">
                  <a16:creationId xmlns:a16="http://schemas.microsoft.com/office/drawing/2014/main" id="{7E635482-940E-EBC5-2240-DC3B7415F725}"/>
                </a:ext>
              </a:extLst>
            </p:cNvPr>
            <p:cNvSpPr/>
            <p:nvPr/>
          </p:nvSpPr>
          <p:spPr>
            <a:xfrm rot="18447662">
              <a:off x="14453176" y="10443033"/>
              <a:ext cx="268702" cy="262072"/>
            </a:xfrm>
            <a:custGeom>
              <a:avLst/>
              <a:gdLst/>
              <a:ahLst/>
              <a:cxnLst/>
              <a:rect l="l" t="t" r="r" b="b"/>
              <a:pathLst>
                <a:path w="290824" h="290824">
                  <a:moveTo>
                    <a:pt x="0" y="0"/>
                  </a:moveTo>
                  <a:lnTo>
                    <a:pt x="290824" y="0"/>
                  </a:lnTo>
                  <a:lnTo>
                    <a:pt x="290824" y="290824"/>
                  </a:lnTo>
                  <a:lnTo>
                    <a:pt x="0" y="290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56000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6" name="Freeform 13">
              <a:extLst>
                <a:ext uri="{FF2B5EF4-FFF2-40B4-BE49-F238E27FC236}">
                  <a16:creationId xmlns:a16="http://schemas.microsoft.com/office/drawing/2014/main" id="{ABAE587D-7AAA-0E42-A498-F1D4896C9256}"/>
                </a:ext>
              </a:extLst>
            </p:cNvPr>
            <p:cNvSpPr/>
            <p:nvPr/>
          </p:nvSpPr>
          <p:spPr>
            <a:xfrm rot="18447662">
              <a:off x="15430156" y="9952535"/>
              <a:ext cx="268702" cy="262072"/>
            </a:xfrm>
            <a:custGeom>
              <a:avLst/>
              <a:gdLst/>
              <a:ahLst/>
              <a:cxnLst/>
              <a:rect l="l" t="t" r="r" b="b"/>
              <a:pathLst>
                <a:path w="290824" h="290824">
                  <a:moveTo>
                    <a:pt x="0" y="0"/>
                  </a:moveTo>
                  <a:lnTo>
                    <a:pt x="290824" y="0"/>
                  </a:lnTo>
                  <a:lnTo>
                    <a:pt x="290824" y="290824"/>
                  </a:lnTo>
                  <a:lnTo>
                    <a:pt x="0" y="290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56000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27" name="Group 8">
            <a:extLst>
              <a:ext uri="{FF2B5EF4-FFF2-40B4-BE49-F238E27FC236}">
                <a16:creationId xmlns:a16="http://schemas.microsoft.com/office/drawing/2014/main" id="{80652573-D011-0830-29A9-513FC8E44E3A}"/>
              </a:ext>
            </a:extLst>
          </p:cNvPr>
          <p:cNvGrpSpPr/>
          <p:nvPr/>
        </p:nvGrpSpPr>
        <p:grpSpPr>
          <a:xfrm>
            <a:off x="223352" y="0"/>
            <a:ext cx="5399517" cy="1254770"/>
            <a:chOff x="0" y="0"/>
            <a:chExt cx="7199356" cy="1673027"/>
          </a:xfrm>
        </p:grpSpPr>
        <p:sp>
          <p:nvSpPr>
            <p:cNvPr id="28" name="Freeform 9">
              <a:extLst>
                <a:ext uri="{FF2B5EF4-FFF2-40B4-BE49-F238E27FC236}">
                  <a16:creationId xmlns:a16="http://schemas.microsoft.com/office/drawing/2014/main" id="{E65013BC-7071-4BA6-B29F-DC5D10613DC7}"/>
                </a:ext>
              </a:extLst>
            </p:cNvPr>
            <p:cNvSpPr/>
            <p:nvPr/>
          </p:nvSpPr>
          <p:spPr>
            <a:xfrm>
              <a:off x="0" y="345364"/>
              <a:ext cx="982299" cy="982299"/>
            </a:xfrm>
            <a:custGeom>
              <a:avLst/>
              <a:gdLst/>
              <a:ahLst/>
              <a:cxnLst/>
              <a:rect l="l" t="t" r="r" b="b"/>
              <a:pathLst>
                <a:path w="982299" h="982299">
                  <a:moveTo>
                    <a:pt x="0" y="0"/>
                  </a:moveTo>
                  <a:lnTo>
                    <a:pt x="982299" y="0"/>
                  </a:lnTo>
                  <a:lnTo>
                    <a:pt x="982299" y="982299"/>
                  </a:lnTo>
                  <a:lnTo>
                    <a:pt x="0" y="9822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</p:sp>
        <p:sp>
          <p:nvSpPr>
            <p:cNvPr id="29" name="Freeform 10">
              <a:extLst>
                <a:ext uri="{FF2B5EF4-FFF2-40B4-BE49-F238E27FC236}">
                  <a16:creationId xmlns:a16="http://schemas.microsoft.com/office/drawing/2014/main" id="{D748BD8C-8C3A-CD76-5728-AC89BE39B61D}"/>
                </a:ext>
              </a:extLst>
            </p:cNvPr>
            <p:cNvSpPr/>
            <p:nvPr/>
          </p:nvSpPr>
          <p:spPr>
            <a:xfrm>
              <a:off x="1160488" y="345364"/>
              <a:ext cx="982299" cy="982299"/>
            </a:xfrm>
            <a:custGeom>
              <a:avLst/>
              <a:gdLst/>
              <a:ahLst/>
              <a:cxnLst/>
              <a:rect l="l" t="t" r="r" b="b"/>
              <a:pathLst>
                <a:path w="982299" h="982299">
                  <a:moveTo>
                    <a:pt x="0" y="0"/>
                  </a:moveTo>
                  <a:lnTo>
                    <a:pt x="982298" y="0"/>
                  </a:lnTo>
                  <a:lnTo>
                    <a:pt x="982298" y="982299"/>
                  </a:lnTo>
                  <a:lnTo>
                    <a:pt x="0" y="9822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</p:sp>
        <p:sp>
          <p:nvSpPr>
            <p:cNvPr id="30" name="Freeform 11">
              <a:extLst>
                <a:ext uri="{FF2B5EF4-FFF2-40B4-BE49-F238E27FC236}">
                  <a16:creationId xmlns:a16="http://schemas.microsoft.com/office/drawing/2014/main" id="{B51BA35D-BB90-04C8-5490-67E4F3346DBB}"/>
                </a:ext>
              </a:extLst>
            </p:cNvPr>
            <p:cNvSpPr/>
            <p:nvPr/>
          </p:nvSpPr>
          <p:spPr>
            <a:xfrm>
              <a:off x="3373560" y="345364"/>
              <a:ext cx="982299" cy="982299"/>
            </a:xfrm>
            <a:custGeom>
              <a:avLst/>
              <a:gdLst/>
              <a:ahLst/>
              <a:cxnLst/>
              <a:rect l="l" t="t" r="r" b="b"/>
              <a:pathLst>
                <a:path w="982299" h="982299">
                  <a:moveTo>
                    <a:pt x="0" y="0"/>
                  </a:moveTo>
                  <a:lnTo>
                    <a:pt x="982298" y="0"/>
                  </a:lnTo>
                  <a:lnTo>
                    <a:pt x="982298" y="982299"/>
                  </a:lnTo>
                  <a:lnTo>
                    <a:pt x="0" y="9822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</p:sp>
        <p:sp>
          <p:nvSpPr>
            <p:cNvPr id="31" name="Freeform 12">
              <a:extLst>
                <a:ext uri="{FF2B5EF4-FFF2-40B4-BE49-F238E27FC236}">
                  <a16:creationId xmlns:a16="http://schemas.microsoft.com/office/drawing/2014/main" id="{E62C17F2-125D-3F47-E6E5-B683A9D6D62A}"/>
                </a:ext>
              </a:extLst>
            </p:cNvPr>
            <p:cNvSpPr/>
            <p:nvPr/>
          </p:nvSpPr>
          <p:spPr>
            <a:xfrm>
              <a:off x="2324694" y="345364"/>
              <a:ext cx="866959" cy="982299"/>
            </a:xfrm>
            <a:custGeom>
              <a:avLst/>
              <a:gdLst/>
              <a:ahLst/>
              <a:cxnLst/>
              <a:rect l="l" t="t" r="r" b="b"/>
              <a:pathLst>
                <a:path w="866959" h="982299">
                  <a:moveTo>
                    <a:pt x="0" y="0"/>
                  </a:moveTo>
                  <a:lnTo>
                    <a:pt x="866959" y="0"/>
                  </a:lnTo>
                  <a:lnTo>
                    <a:pt x="866959" y="982299"/>
                  </a:lnTo>
                  <a:lnTo>
                    <a:pt x="0" y="9822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 l="-24839" r="-27501"/>
              </a:stretch>
            </a:blipFill>
          </p:spPr>
        </p:sp>
        <p:sp>
          <p:nvSpPr>
            <p:cNvPr id="32" name="Freeform 13">
              <a:extLst>
                <a:ext uri="{FF2B5EF4-FFF2-40B4-BE49-F238E27FC236}">
                  <a16:creationId xmlns:a16="http://schemas.microsoft.com/office/drawing/2014/main" id="{6FD1334F-BEE9-4999-43B2-CC3CC1C285A8}"/>
                </a:ext>
              </a:extLst>
            </p:cNvPr>
            <p:cNvSpPr/>
            <p:nvPr/>
          </p:nvSpPr>
          <p:spPr>
            <a:xfrm>
              <a:off x="4537766" y="0"/>
              <a:ext cx="2661590" cy="1673027"/>
            </a:xfrm>
            <a:custGeom>
              <a:avLst/>
              <a:gdLst/>
              <a:ahLst/>
              <a:cxnLst/>
              <a:rect l="l" t="t" r="r" b="b"/>
              <a:pathLst>
                <a:path w="2661590" h="1673027">
                  <a:moveTo>
                    <a:pt x="0" y="0"/>
                  </a:moveTo>
                  <a:lnTo>
                    <a:pt x="2661590" y="0"/>
                  </a:lnTo>
                  <a:lnTo>
                    <a:pt x="2661590" y="1673027"/>
                  </a:lnTo>
                  <a:lnTo>
                    <a:pt x="0" y="16730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 l="-5873" r="-5873"/>
              </a:stretch>
            </a:blipFill>
          </p:spPr>
        </p:sp>
      </p:grp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13663" y="1111977"/>
            <a:ext cx="17903390" cy="4501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360"/>
              </a:lnSpc>
            </a:pPr>
            <a:r>
              <a:rPr lang="en-US" sz="3200" dirty="0" err="1">
                <a:solidFill>
                  <a:srgbClr val="000000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การบริหารจัดการหนี้กองทุนพัฒนาบทบาทสตรี</a:t>
            </a:r>
            <a:r>
              <a:rPr lang="en-US" sz="3200" dirty="0">
                <a:solidFill>
                  <a:srgbClr val="000000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 : </a:t>
            </a:r>
            <a:r>
              <a:rPr lang="en-US" sz="3200" dirty="0" err="1">
                <a:solidFill>
                  <a:srgbClr val="D01716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หนี้เกินกำหนดชำระ</a:t>
            </a:r>
            <a:r>
              <a:rPr lang="en-US" sz="3200" dirty="0">
                <a:solidFill>
                  <a:srgbClr val="000000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ข้อมูล</a:t>
            </a:r>
            <a:r>
              <a:rPr lang="en-US" sz="3200" dirty="0">
                <a:solidFill>
                  <a:srgbClr val="000000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 ณ </a:t>
            </a:r>
            <a:r>
              <a:rPr lang="en-US" sz="3200" dirty="0" err="1">
                <a:solidFill>
                  <a:srgbClr val="000000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วันที่</a:t>
            </a:r>
            <a:r>
              <a:rPr lang="en-US" sz="3200" dirty="0">
                <a:solidFill>
                  <a:srgbClr val="000000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 1</a:t>
            </a:r>
            <a:r>
              <a:rPr lang="th-TH" sz="3200" dirty="0">
                <a:solidFill>
                  <a:srgbClr val="000000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7</a:t>
            </a:r>
            <a:r>
              <a:rPr lang="en-US" sz="3200" dirty="0">
                <a:solidFill>
                  <a:srgbClr val="000000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 </a:t>
            </a:r>
            <a:r>
              <a:rPr lang="th-TH" sz="3200" dirty="0">
                <a:solidFill>
                  <a:srgbClr val="000000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เมษายน</a:t>
            </a:r>
            <a:r>
              <a:rPr lang="en-US" sz="3200" dirty="0">
                <a:solidFill>
                  <a:srgbClr val="000000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 2567</a:t>
            </a:r>
          </a:p>
        </p:txBody>
      </p:sp>
      <p:graphicFrame>
        <p:nvGraphicFramePr>
          <p:cNvPr id="9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7948594"/>
              </p:ext>
            </p:extLst>
          </p:nvPr>
        </p:nvGraphicFramePr>
        <p:xfrm>
          <a:off x="188263" y="1681463"/>
          <a:ext cx="17928790" cy="7881637"/>
        </p:xfrm>
        <a:graphic>
          <a:graphicData uri="http://schemas.openxmlformats.org/drawingml/2006/table">
            <a:tbl>
              <a:tblPr/>
              <a:tblGrid>
                <a:gridCol w="8023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731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9962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2497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8001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72565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55574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523227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4478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1917122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1327124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852007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744149">
                <a:tc rowSpan="2">
                  <a:txBody>
                    <a:bodyPr/>
                    <a:lstStyle/>
                    <a:p>
                      <a:pPr algn="ctr">
                        <a:lnSpc>
                          <a:spcPts val="2399"/>
                        </a:lnSpc>
                        <a:defRPr/>
                      </a:pPr>
                      <a:r>
                        <a:rPr lang="en-US" sz="2000" dirty="0" err="1">
                          <a:solidFill>
                            <a:srgbClr val="FFFFFF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ลำดับ</a:t>
                      </a:r>
                      <a:endParaRPr lang="en-US" sz="2000" dirty="0">
                        <a:latin typeface="Chulabhorn Likit Text Light๙" panose="00000400000000000000" pitchFamily="2" charset="-34"/>
                        <a:cs typeface="Chulabhorn Likit Text Light๙" panose="00000400000000000000" pitchFamily="2" charset="-34"/>
                      </a:endParaRP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65486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ts val="2399"/>
                        </a:lnSpc>
                        <a:defRPr/>
                      </a:pPr>
                      <a:r>
                        <a:rPr lang="en-US" sz="2000" dirty="0" err="1">
                          <a:solidFill>
                            <a:srgbClr val="FFFFFF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จังหวัด</a:t>
                      </a:r>
                      <a:endParaRPr lang="en-US" sz="2000" dirty="0">
                        <a:latin typeface="Chulabhorn Likit Text Light๙" panose="00000400000000000000" pitchFamily="2" charset="-34"/>
                        <a:cs typeface="Chulabhorn Likit Text Light๙" panose="00000400000000000000" pitchFamily="2" charset="-34"/>
                      </a:endParaRP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65486"/>
                    </a:solidFill>
                  </a:tcPr>
                </a:tc>
                <a:tc gridSpan="7">
                  <a:txBody>
                    <a:bodyPr/>
                    <a:lstStyle/>
                    <a:p>
                      <a:pPr algn="ctr">
                        <a:lnSpc>
                          <a:spcPts val="2399"/>
                        </a:lnSpc>
                        <a:defRPr/>
                      </a:pPr>
                      <a:r>
                        <a:rPr lang="en-US" sz="2000" dirty="0">
                          <a:solidFill>
                            <a:srgbClr val="FFFFFF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FFFFFF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รวมทั้งหมด</a:t>
                      </a:r>
                      <a:r>
                        <a:rPr lang="en-US" sz="2000" dirty="0">
                          <a:solidFill>
                            <a:srgbClr val="FFFFFF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 2556 – 2566 (</a:t>
                      </a:r>
                      <a:r>
                        <a:rPr lang="en-US" sz="2000" dirty="0" err="1">
                          <a:solidFill>
                            <a:srgbClr val="FFFFFF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ข้อมูล</a:t>
                      </a:r>
                      <a:r>
                        <a:rPr lang="en-US" sz="2000" dirty="0">
                          <a:solidFill>
                            <a:srgbClr val="FFFFFF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 ณ </a:t>
                      </a:r>
                      <a:r>
                        <a:rPr lang="en-US" sz="2000" dirty="0" err="1">
                          <a:solidFill>
                            <a:srgbClr val="FFFFFF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วันที่</a:t>
                      </a:r>
                      <a:r>
                        <a:rPr lang="en-US" sz="2000" dirty="0">
                          <a:solidFill>
                            <a:srgbClr val="FFFFFF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 1</a:t>
                      </a:r>
                      <a:r>
                        <a:rPr lang="th-TH" sz="2000" dirty="0">
                          <a:solidFill>
                            <a:srgbClr val="FFFFFF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7</a:t>
                      </a:r>
                      <a:r>
                        <a:rPr lang="en-US" sz="2000" dirty="0">
                          <a:solidFill>
                            <a:srgbClr val="FFFFFF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 </a:t>
                      </a:r>
                      <a:r>
                        <a:rPr lang="th-TH" sz="2000" dirty="0">
                          <a:solidFill>
                            <a:srgbClr val="FFFFFF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เมษายน</a:t>
                      </a:r>
                      <a:r>
                        <a:rPr lang="en-US" sz="2000" dirty="0">
                          <a:solidFill>
                            <a:srgbClr val="FFFFFF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 2567) </a:t>
                      </a:r>
                      <a:endParaRPr lang="en-US" sz="2000" dirty="0">
                        <a:latin typeface="Chulabhorn Likit Text Light๙" panose="00000400000000000000" pitchFamily="2" charset="-34"/>
                        <a:cs typeface="Chulabhorn Likit Text Light๙" panose="00000400000000000000" pitchFamily="2" charset="-34"/>
                      </a:endParaRP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65486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2399"/>
                        </a:lnSpc>
                        <a:defRPr/>
                      </a:pPr>
                      <a:r>
                        <a:rPr lang="en-US" sz="1499">
                          <a:solidFill>
                            <a:srgbClr val="FFFFFF"/>
                          </a:solidFill>
                          <a:latin typeface="Chulabhorn Likit Text 2"/>
                          <a:cs typeface="Chulabhorn Likit Text 2"/>
                        </a:rPr>
                        <a:t> รวมทั้งหมด 2556 – 2566 (ข้อมูล ณ วันที่ 18 มีนาคม 2567) </a:t>
                      </a:r>
                      <a:endParaRPr lang="en-US" sz="1100"/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65486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2399"/>
                        </a:lnSpc>
                        <a:defRPr/>
                      </a:pPr>
                      <a:r>
                        <a:rPr lang="en-US" sz="1499">
                          <a:solidFill>
                            <a:srgbClr val="FFFFFF"/>
                          </a:solidFill>
                          <a:latin typeface="Chulabhorn Likit Text 2"/>
                          <a:cs typeface="Chulabhorn Likit Text 2"/>
                        </a:rPr>
                        <a:t> รวมทั้งหมด 2556 – 2566 (ข้อมูล ณ วันที่ 18 มีนาคม 2567) </a:t>
                      </a:r>
                      <a:endParaRPr lang="en-US" sz="1100"/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65486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2399"/>
                        </a:lnSpc>
                        <a:defRPr/>
                      </a:pPr>
                      <a:r>
                        <a:rPr lang="en-US" sz="1499">
                          <a:solidFill>
                            <a:srgbClr val="FFFFFF"/>
                          </a:solidFill>
                          <a:latin typeface="Chulabhorn Likit Text 2"/>
                          <a:cs typeface="Chulabhorn Likit Text 2"/>
                        </a:rPr>
                        <a:t> รวมทั้งหมด 2556 – 2566 (ข้อมูล ณ วันที่ 18 มีนาคม 2567) </a:t>
                      </a:r>
                      <a:endParaRPr lang="en-US" sz="1100"/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65486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2399"/>
                        </a:lnSpc>
                        <a:defRPr/>
                      </a:pPr>
                      <a:r>
                        <a:rPr lang="en-US" sz="1499">
                          <a:solidFill>
                            <a:srgbClr val="FFFFFF"/>
                          </a:solidFill>
                          <a:latin typeface="Chulabhorn Likit Text 2"/>
                          <a:cs typeface="Chulabhorn Likit Text 2"/>
                        </a:rPr>
                        <a:t> รวมทั้งหมด 2556 – 2566 (ข้อมูล ณ วันที่ 18 มีนาคม 2567) </a:t>
                      </a:r>
                      <a:endParaRPr lang="en-US" sz="1100"/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65486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2399"/>
                        </a:lnSpc>
                        <a:defRPr/>
                      </a:pPr>
                      <a:r>
                        <a:rPr lang="en-US" sz="1499">
                          <a:solidFill>
                            <a:srgbClr val="FFFFFF"/>
                          </a:solidFill>
                          <a:latin typeface="Chulabhorn Likit Text 2"/>
                          <a:cs typeface="Chulabhorn Likit Text 2"/>
                        </a:rPr>
                        <a:t> รวมทั้งหมด 2556 – 2566 (ข้อมูล ณ วันที่ 18 มีนาคม 2567) </a:t>
                      </a:r>
                      <a:endParaRPr lang="en-US" sz="1100"/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65486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2399"/>
                        </a:lnSpc>
                        <a:defRPr/>
                      </a:pPr>
                      <a:r>
                        <a:rPr lang="en-US" sz="1499">
                          <a:solidFill>
                            <a:srgbClr val="FFFFFF"/>
                          </a:solidFill>
                          <a:latin typeface="Chulabhorn Likit Text 2"/>
                          <a:cs typeface="Chulabhorn Likit Text 2"/>
                        </a:rPr>
                        <a:t> รวมทั้งหมด 2556 – 2566 (ข้อมูล ณ วันที่ 18 มีนาคม 2567) </a:t>
                      </a:r>
                      <a:endParaRPr lang="en-US" sz="1100"/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65486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ts val="2399"/>
                        </a:lnSpc>
                        <a:defRPr/>
                      </a:pPr>
                      <a:r>
                        <a:rPr lang="en-US" sz="2000" dirty="0" err="1">
                          <a:solidFill>
                            <a:srgbClr val="FFFFFF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ร้อยละของหนี้เกินกำหนดชำระ</a:t>
                      </a:r>
                      <a:r>
                        <a:rPr lang="en-US" sz="2000" dirty="0">
                          <a:solidFill>
                            <a:srgbClr val="FFFFFF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 </a:t>
                      </a:r>
                      <a:endParaRPr lang="en-US" sz="2000" dirty="0">
                        <a:latin typeface="Chulabhorn Likit Text Light๙" panose="00000400000000000000" pitchFamily="2" charset="-34"/>
                        <a:cs typeface="Chulabhorn Likit Text Light๙" panose="00000400000000000000" pitchFamily="2" charset="-34"/>
                      </a:endParaRPr>
                    </a:p>
                    <a:p>
                      <a:pPr algn="ctr">
                        <a:lnSpc>
                          <a:spcPts val="2399"/>
                        </a:lnSpc>
                      </a:pPr>
                      <a:r>
                        <a:rPr lang="en-US" sz="2000" dirty="0">
                          <a:solidFill>
                            <a:srgbClr val="FFFFFF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(</a:t>
                      </a:r>
                      <a:r>
                        <a:rPr lang="en-US" sz="2000" dirty="0" err="1">
                          <a:solidFill>
                            <a:srgbClr val="FFFFFF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ฐานจากลูกหนี้คงเหลือ</a:t>
                      </a:r>
                      <a:r>
                        <a:rPr lang="en-US" sz="2000" dirty="0">
                          <a:solidFill>
                            <a:srgbClr val="FFFFFF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)</a:t>
                      </a:r>
                    </a:p>
                  </a:txBody>
                  <a:tcPr marL="47625" marR="47625" marT="47625" marB="47625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65486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2399"/>
                        </a:lnSpc>
                        <a:defRPr/>
                      </a:pPr>
                      <a:r>
                        <a:rPr lang="en-US" sz="1499">
                          <a:solidFill>
                            <a:srgbClr val="FFFFFF"/>
                          </a:solidFill>
                          <a:cs typeface="Chulabhorn Likit Text 2"/>
                        </a:rPr>
                        <a:t>ร้อยละของหนี้เกินกำหนดชำระ </a:t>
                      </a:r>
                      <a:endParaRPr lang="en-US" sz="1100"/>
                    </a:p>
                    <a:p>
                      <a:pPr algn="ctr">
                        <a:lnSpc>
                          <a:spcPts val="2399"/>
                        </a:lnSpc>
                      </a:pPr>
                      <a:r>
                        <a:rPr lang="en-US" sz="1499">
                          <a:solidFill>
                            <a:srgbClr val="FFFFFF"/>
                          </a:solidFill>
                          <a:latin typeface="Chulabhorn Likit Text 2"/>
                          <a:cs typeface="Chulabhorn Likit Text 2"/>
                        </a:rPr>
                        <a:t>(ฐานจากลูกหนี้คงเหลือ)</a:t>
                      </a:r>
                    </a:p>
                  </a:txBody>
                  <a:tcPr marL="47625" marR="47625" marT="47625" marB="47625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65486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ts val="2399"/>
                        </a:lnSpc>
                        <a:defRPr/>
                      </a:pPr>
                      <a:r>
                        <a:rPr lang="en-US" sz="2000" dirty="0" err="1">
                          <a:solidFill>
                            <a:srgbClr val="FFFFFF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ผลต่าง</a:t>
                      </a:r>
                      <a:endParaRPr lang="en-US" sz="2000" dirty="0">
                        <a:latin typeface="Chulabhorn Likit Text Light๙" panose="00000400000000000000" pitchFamily="2" charset="-34"/>
                        <a:cs typeface="Chulabhorn Likit Text Light๙" panose="00000400000000000000" pitchFamily="2" charset="-34"/>
                      </a:endParaRPr>
                    </a:p>
                  </a:txBody>
                  <a:tcPr marL="47625" marR="47625" marT="47625" marB="47625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6548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39871">
                <a:tc vMerge="1">
                  <a:txBody>
                    <a:bodyPr/>
                    <a:lstStyle/>
                    <a:p>
                      <a:pPr algn="ctr">
                        <a:lnSpc>
                          <a:spcPts val="2399"/>
                        </a:lnSpc>
                        <a:defRPr/>
                      </a:pPr>
                      <a:r>
                        <a:rPr lang="en-US" sz="1499">
                          <a:solidFill>
                            <a:srgbClr val="FFFFFF"/>
                          </a:solidFill>
                          <a:cs typeface="Chulabhorn Likit Text 2"/>
                        </a:rPr>
                        <a:t>ลำดับ</a:t>
                      </a:r>
                      <a:endParaRPr lang="en-US" sz="1100"/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65486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ts val="2399"/>
                        </a:lnSpc>
                        <a:defRPr/>
                      </a:pPr>
                      <a:r>
                        <a:rPr lang="en-US" sz="1499">
                          <a:solidFill>
                            <a:srgbClr val="FFFFFF"/>
                          </a:solidFill>
                          <a:cs typeface="Chulabhorn Likit Text 2"/>
                        </a:rPr>
                        <a:t>จังหวัด</a:t>
                      </a:r>
                      <a:endParaRPr lang="en-US" sz="1100"/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6548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99"/>
                        </a:lnSpc>
                        <a:defRPr/>
                      </a:pPr>
                      <a:r>
                        <a:rPr lang="en-US" sz="2000" dirty="0" err="1">
                          <a:solidFill>
                            <a:srgbClr val="FFFFFF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เงินที่อนุมัติ</a:t>
                      </a:r>
                      <a:r>
                        <a:rPr lang="en-US" sz="2000" dirty="0">
                          <a:solidFill>
                            <a:srgbClr val="FFFFFF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 </a:t>
                      </a:r>
                      <a:endParaRPr lang="en-US" sz="2000" dirty="0">
                        <a:latin typeface="Chulabhorn Likit Text Light๙" panose="00000400000000000000" pitchFamily="2" charset="-34"/>
                        <a:cs typeface="Chulabhorn Likit Text Light๙" panose="00000400000000000000" pitchFamily="2" charset="-34"/>
                      </a:endParaRPr>
                    </a:p>
                    <a:p>
                      <a:pPr algn="ctr">
                        <a:lnSpc>
                          <a:spcPts val="2399"/>
                        </a:lnSpc>
                      </a:pPr>
                      <a:r>
                        <a:rPr lang="en-US" sz="2000" dirty="0">
                          <a:solidFill>
                            <a:srgbClr val="FFFFFF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2556 - 2566</a:t>
                      </a:r>
                    </a:p>
                    <a:p>
                      <a:pPr algn="ctr">
                        <a:lnSpc>
                          <a:spcPts val="2399"/>
                        </a:lnSpc>
                      </a:pPr>
                      <a:r>
                        <a:rPr lang="en-US" sz="2000" dirty="0">
                          <a:solidFill>
                            <a:srgbClr val="FFFFFF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(</a:t>
                      </a:r>
                      <a:r>
                        <a:rPr lang="en-US" sz="2000" dirty="0" err="1">
                          <a:solidFill>
                            <a:srgbClr val="FFFFFF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บาท</a:t>
                      </a:r>
                      <a:r>
                        <a:rPr lang="en-US" sz="2000" dirty="0">
                          <a:solidFill>
                            <a:srgbClr val="FFFFFF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)</a:t>
                      </a: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6548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99"/>
                        </a:lnSpc>
                        <a:defRPr/>
                      </a:pPr>
                      <a:r>
                        <a:rPr lang="en-US" sz="2000" dirty="0" err="1">
                          <a:solidFill>
                            <a:srgbClr val="FFFFFF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ลูกหนี้คงเหลือ</a:t>
                      </a:r>
                      <a:endParaRPr lang="en-US" sz="2000" dirty="0">
                        <a:latin typeface="Chulabhorn Likit Text Light๙" panose="00000400000000000000" pitchFamily="2" charset="-34"/>
                        <a:cs typeface="Chulabhorn Likit Text Light๙" panose="00000400000000000000" pitchFamily="2" charset="-34"/>
                      </a:endParaRPr>
                    </a:p>
                    <a:p>
                      <a:pPr algn="ctr">
                        <a:lnSpc>
                          <a:spcPts val="2399"/>
                        </a:lnSpc>
                      </a:pPr>
                      <a:r>
                        <a:rPr lang="en-US" sz="2000" dirty="0">
                          <a:solidFill>
                            <a:srgbClr val="FFFFFF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ณ 1 </a:t>
                      </a:r>
                      <a:r>
                        <a:rPr lang="en-US" sz="2000" dirty="0" err="1">
                          <a:solidFill>
                            <a:srgbClr val="FFFFFF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ต.ค</a:t>
                      </a:r>
                      <a:r>
                        <a:rPr lang="en-US" sz="2000" dirty="0">
                          <a:solidFill>
                            <a:srgbClr val="FFFFFF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. 66</a:t>
                      </a:r>
                    </a:p>
                    <a:p>
                      <a:pPr algn="ctr">
                        <a:lnSpc>
                          <a:spcPts val="2399"/>
                        </a:lnSpc>
                      </a:pPr>
                      <a:r>
                        <a:rPr lang="en-US" sz="2000" dirty="0">
                          <a:solidFill>
                            <a:srgbClr val="FFFFFF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(</a:t>
                      </a:r>
                      <a:r>
                        <a:rPr lang="en-US" sz="2000" dirty="0" err="1">
                          <a:solidFill>
                            <a:srgbClr val="FFFFFF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บาท</a:t>
                      </a:r>
                      <a:r>
                        <a:rPr lang="en-US" sz="2000" dirty="0">
                          <a:solidFill>
                            <a:srgbClr val="FFFFFF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)</a:t>
                      </a: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6548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99"/>
                        </a:lnSpc>
                        <a:defRPr/>
                      </a:pPr>
                      <a:r>
                        <a:rPr lang="en-US" sz="2000" dirty="0" err="1">
                          <a:solidFill>
                            <a:srgbClr val="FFFFFF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ลูกหนี้คงเหลือ</a:t>
                      </a:r>
                      <a:endParaRPr lang="en-US" sz="2000" dirty="0">
                        <a:latin typeface="Chulabhorn Likit Text Light๙" panose="00000400000000000000" pitchFamily="2" charset="-34"/>
                        <a:cs typeface="Chulabhorn Likit Text Light๙" panose="00000400000000000000" pitchFamily="2" charset="-34"/>
                      </a:endParaRPr>
                    </a:p>
                    <a:p>
                      <a:pPr algn="ctr">
                        <a:lnSpc>
                          <a:spcPts val="2399"/>
                        </a:lnSpc>
                      </a:pPr>
                      <a:r>
                        <a:rPr lang="en-US" sz="2000" dirty="0">
                          <a:solidFill>
                            <a:srgbClr val="FFFFFF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ณ </a:t>
                      </a:r>
                      <a:r>
                        <a:rPr lang="en-US" sz="2000" dirty="0" err="1">
                          <a:solidFill>
                            <a:srgbClr val="FFFFFF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ปัจจุบัน</a:t>
                      </a:r>
                      <a:endParaRPr lang="en-US" sz="2000" dirty="0">
                        <a:solidFill>
                          <a:srgbClr val="FFFFFF"/>
                        </a:solidFill>
                        <a:latin typeface="Chulabhorn Likit Text Light๙" panose="00000400000000000000" pitchFamily="2" charset="-34"/>
                        <a:cs typeface="Chulabhorn Likit Text Light๙" panose="00000400000000000000" pitchFamily="2" charset="-34"/>
                      </a:endParaRP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6548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99"/>
                        </a:lnSpc>
                        <a:defRPr/>
                      </a:pPr>
                      <a:r>
                        <a:rPr lang="en-US" sz="2000" dirty="0" err="1">
                          <a:solidFill>
                            <a:srgbClr val="FFFFFF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หนี้ยังไม่ถึง</a:t>
                      </a:r>
                      <a:endParaRPr lang="en-US" sz="2000" dirty="0">
                        <a:latin typeface="Chulabhorn Likit Text Light๙" panose="00000400000000000000" pitchFamily="2" charset="-34"/>
                        <a:cs typeface="Chulabhorn Likit Text Light๙" panose="00000400000000000000" pitchFamily="2" charset="-34"/>
                      </a:endParaRPr>
                    </a:p>
                    <a:p>
                      <a:pPr algn="ctr">
                        <a:lnSpc>
                          <a:spcPts val="2399"/>
                        </a:lnSpc>
                      </a:pPr>
                      <a:r>
                        <a:rPr lang="en-US" sz="2000" dirty="0" err="1">
                          <a:solidFill>
                            <a:srgbClr val="FFFFFF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กำหนดชำระ</a:t>
                      </a:r>
                      <a:endParaRPr lang="en-US" sz="2000" dirty="0">
                        <a:solidFill>
                          <a:srgbClr val="FFFFFF"/>
                        </a:solidFill>
                        <a:latin typeface="Chulabhorn Likit Text Light๙" panose="00000400000000000000" pitchFamily="2" charset="-34"/>
                        <a:cs typeface="Chulabhorn Likit Text Light๙" panose="00000400000000000000" pitchFamily="2" charset="-34"/>
                      </a:endParaRPr>
                    </a:p>
                    <a:p>
                      <a:pPr algn="ctr">
                        <a:lnSpc>
                          <a:spcPts val="2399"/>
                        </a:lnSpc>
                      </a:pPr>
                      <a:r>
                        <a:rPr lang="en-US" sz="2000" dirty="0">
                          <a:solidFill>
                            <a:srgbClr val="FFFFFF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(</a:t>
                      </a:r>
                      <a:r>
                        <a:rPr lang="en-US" sz="2000" dirty="0" err="1">
                          <a:solidFill>
                            <a:srgbClr val="FFFFFF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บาท</a:t>
                      </a:r>
                      <a:r>
                        <a:rPr lang="en-US" sz="2000" dirty="0">
                          <a:solidFill>
                            <a:srgbClr val="FFFFFF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)</a:t>
                      </a: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6548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99"/>
                        </a:lnSpc>
                        <a:defRPr/>
                      </a:pPr>
                      <a:r>
                        <a:rPr lang="en-US" sz="2000" dirty="0" err="1">
                          <a:solidFill>
                            <a:srgbClr val="FFFFFF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ชำระคืนเงินต้น</a:t>
                      </a:r>
                      <a:endParaRPr lang="en-US" sz="2000" dirty="0">
                        <a:latin typeface="Chulabhorn Likit Text Light๙" panose="00000400000000000000" pitchFamily="2" charset="-34"/>
                        <a:cs typeface="Chulabhorn Likit Text Light๙" panose="00000400000000000000" pitchFamily="2" charset="-34"/>
                      </a:endParaRPr>
                    </a:p>
                    <a:p>
                      <a:pPr algn="ctr">
                        <a:lnSpc>
                          <a:spcPts val="2399"/>
                        </a:lnSpc>
                      </a:pPr>
                      <a:r>
                        <a:rPr lang="en-US" sz="2000" dirty="0" err="1">
                          <a:solidFill>
                            <a:srgbClr val="FFFFFF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ปีบัญชี</a:t>
                      </a:r>
                      <a:r>
                        <a:rPr lang="en-US" sz="2000" dirty="0">
                          <a:solidFill>
                            <a:srgbClr val="FFFFFF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 2567</a:t>
                      </a:r>
                    </a:p>
                    <a:p>
                      <a:pPr algn="ctr">
                        <a:lnSpc>
                          <a:spcPts val="2399"/>
                        </a:lnSpc>
                      </a:pPr>
                      <a:r>
                        <a:rPr lang="en-US" sz="2000" dirty="0">
                          <a:solidFill>
                            <a:srgbClr val="FFFFFF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(</a:t>
                      </a:r>
                      <a:r>
                        <a:rPr lang="en-US" sz="2000" dirty="0" err="1">
                          <a:solidFill>
                            <a:srgbClr val="FFFFFF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บาท</a:t>
                      </a:r>
                      <a:r>
                        <a:rPr lang="en-US" sz="2000" dirty="0">
                          <a:solidFill>
                            <a:srgbClr val="FFFFFF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)</a:t>
                      </a: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6548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99"/>
                        </a:lnSpc>
                        <a:defRPr/>
                      </a:pPr>
                      <a:r>
                        <a:rPr lang="en-US" sz="2000" dirty="0" err="1">
                          <a:solidFill>
                            <a:srgbClr val="FFFFFF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ดำเนินคดี</a:t>
                      </a:r>
                      <a:endParaRPr lang="en-US" sz="2000" dirty="0">
                        <a:latin typeface="Chulabhorn Likit Text Light๙" panose="00000400000000000000" pitchFamily="2" charset="-34"/>
                        <a:cs typeface="Chulabhorn Likit Text Light๙" panose="00000400000000000000" pitchFamily="2" charset="-34"/>
                      </a:endParaRPr>
                    </a:p>
                    <a:p>
                      <a:pPr algn="ctr">
                        <a:lnSpc>
                          <a:spcPts val="2399"/>
                        </a:lnSpc>
                      </a:pPr>
                      <a:r>
                        <a:rPr lang="en-US" sz="2000" dirty="0">
                          <a:solidFill>
                            <a:srgbClr val="FFFFFF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(</a:t>
                      </a:r>
                      <a:r>
                        <a:rPr lang="en-US" sz="2000" dirty="0" err="1">
                          <a:solidFill>
                            <a:srgbClr val="FFFFFF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บาท</a:t>
                      </a:r>
                      <a:r>
                        <a:rPr lang="en-US" sz="2000" dirty="0">
                          <a:solidFill>
                            <a:srgbClr val="FFFFFF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)</a:t>
                      </a: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6548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99"/>
                        </a:lnSpc>
                        <a:defRPr/>
                      </a:pPr>
                      <a:r>
                        <a:rPr lang="en-US" sz="2000" dirty="0" err="1">
                          <a:solidFill>
                            <a:srgbClr val="FFFFFF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หนี้เกิน</a:t>
                      </a:r>
                      <a:endParaRPr lang="en-US" sz="2000" dirty="0">
                        <a:latin typeface="Chulabhorn Likit Text Light๙" panose="00000400000000000000" pitchFamily="2" charset="-34"/>
                        <a:cs typeface="Chulabhorn Likit Text Light๙" panose="00000400000000000000" pitchFamily="2" charset="-34"/>
                      </a:endParaRPr>
                    </a:p>
                    <a:p>
                      <a:pPr algn="ctr">
                        <a:lnSpc>
                          <a:spcPts val="2399"/>
                        </a:lnSpc>
                      </a:pPr>
                      <a:r>
                        <a:rPr lang="en-US" sz="2000" dirty="0" err="1">
                          <a:solidFill>
                            <a:srgbClr val="FFFFFF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กำหนดชำระ</a:t>
                      </a:r>
                      <a:endParaRPr lang="en-US" sz="2000" dirty="0">
                        <a:solidFill>
                          <a:srgbClr val="FFFFFF"/>
                        </a:solidFill>
                        <a:latin typeface="Chulabhorn Likit Text Light๙" panose="00000400000000000000" pitchFamily="2" charset="-34"/>
                        <a:cs typeface="Chulabhorn Likit Text Light๙" panose="00000400000000000000" pitchFamily="2" charset="-34"/>
                      </a:endParaRPr>
                    </a:p>
                    <a:p>
                      <a:pPr algn="ctr">
                        <a:lnSpc>
                          <a:spcPts val="2399"/>
                        </a:lnSpc>
                      </a:pPr>
                      <a:r>
                        <a:rPr lang="en-US" sz="2000" dirty="0">
                          <a:solidFill>
                            <a:srgbClr val="FFFFFF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(</a:t>
                      </a:r>
                      <a:r>
                        <a:rPr lang="en-US" sz="2000" dirty="0" err="1">
                          <a:solidFill>
                            <a:srgbClr val="FFFFFF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บาท</a:t>
                      </a:r>
                      <a:r>
                        <a:rPr lang="en-US" sz="2000" dirty="0">
                          <a:solidFill>
                            <a:srgbClr val="FFFFFF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)</a:t>
                      </a: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6548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99"/>
                        </a:lnSpc>
                        <a:defRPr/>
                      </a:pPr>
                      <a:r>
                        <a:rPr lang="en-US" sz="2000" dirty="0">
                          <a:solidFill>
                            <a:srgbClr val="FFFFFF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ณ </a:t>
                      </a:r>
                      <a:r>
                        <a:rPr lang="en-US" sz="2000" dirty="0" err="1">
                          <a:solidFill>
                            <a:srgbClr val="FFFFFF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วันที่</a:t>
                      </a:r>
                      <a:endParaRPr lang="en-US" sz="2000" dirty="0">
                        <a:latin typeface="Chulabhorn Likit Text Light๙" panose="00000400000000000000" pitchFamily="2" charset="-34"/>
                        <a:cs typeface="Chulabhorn Likit Text Light๙" panose="00000400000000000000" pitchFamily="2" charset="-34"/>
                      </a:endParaRPr>
                    </a:p>
                    <a:p>
                      <a:pPr algn="ctr">
                        <a:lnSpc>
                          <a:spcPts val="2399"/>
                        </a:lnSpc>
                      </a:pPr>
                      <a:r>
                        <a:rPr lang="th-TH" sz="2000" dirty="0">
                          <a:solidFill>
                            <a:srgbClr val="FFFFFF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22</a:t>
                      </a:r>
                      <a:r>
                        <a:rPr lang="en-US" sz="2000" dirty="0">
                          <a:solidFill>
                            <a:srgbClr val="FFFFFF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 </a:t>
                      </a:r>
                      <a:r>
                        <a:rPr lang="th-TH" sz="2000" dirty="0">
                          <a:solidFill>
                            <a:srgbClr val="FFFFFF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มีนาคม</a:t>
                      </a:r>
                      <a:r>
                        <a:rPr lang="en-US" sz="2000" dirty="0">
                          <a:solidFill>
                            <a:srgbClr val="FFFFFF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 2567</a:t>
                      </a: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964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99"/>
                        </a:lnSpc>
                        <a:defRPr/>
                      </a:pPr>
                      <a:r>
                        <a:rPr lang="en-US" sz="2000" dirty="0">
                          <a:solidFill>
                            <a:srgbClr val="FFFFFF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ณ </a:t>
                      </a:r>
                      <a:r>
                        <a:rPr lang="en-US" sz="2000" dirty="0" err="1">
                          <a:solidFill>
                            <a:srgbClr val="FFFFFF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วันที่</a:t>
                      </a:r>
                      <a:endParaRPr lang="en-US" sz="2000" dirty="0">
                        <a:latin typeface="Chulabhorn Likit Text Light๙" panose="00000400000000000000" pitchFamily="2" charset="-34"/>
                        <a:cs typeface="Chulabhorn Likit Text Light๙" panose="00000400000000000000" pitchFamily="2" charset="-34"/>
                      </a:endParaRPr>
                    </a:p>
                    <a:p>
                      <a:pPr algn="ctr">
                        <a:lnSpc>
                          <a:spcPts val="2399"/>
                        </a:lnSpc>
                      </a:pPr>
                      <a:r>
                        <a:rPr lang="en-US" sz="2000" dirty="0">
                          <a:solidFill>
                            <a:srgbClr val="FFFFFF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1</a:t>
                      </a:r>
                      <a:r>
                        <a:rPr lang="th-TH" sz="2000" dirty="0">
                          <a:solidFill>
                            <a:srgbClr val="FFFFFF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7</a:t>
                      </a:r>
                      <a:r>
                        <a:rPr lang="en-US" sz="2000" dirty="0">
                          <a:solidFill>
                            <a:srgbClr val="FFFFFF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 </a:t>
                      </a:r>
                      <a:r>
                        <a:rPr lang="th-TH" sz="2000" dirty="0">
                          <a:solidFill>
                            <a:srgbClr val="FFFFFF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เมษายน</a:t>
                      </a:r>
                      <a:r>
                        <a:rPr lang="en-US" sz="2000" dirty="0">
                          <a:solidFill>
                            <a:srgbClr val="FFFFFF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 </a:t>
                      </a:r>
                    </a:p>
                    <a:p>
                      <a:pPr algn="ctr">
                        <a:lnSpc>
                          <a:spcPts val="2399"/>
                        </a:lnSpc>
                      </a:pPr>
                      <a:r>
                        <a:rPr lang="en-US" sz="2000" dirty="0">
                          <a:solidFill>
                            <a:srgbClr val="FFFFFF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2567</a:t>
                      </a: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C5552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ts val="2399"/>
                        </a:lnSpc>
                        <a:defRPr/>
                      </a:pPr>
                      <a:r>
                        <a:rPr lang="en-US" sz="1499">
                          <a:solidFill>
                            <a:srgbClr val="FFFFFF"/>
                          </a:solidFill>
                          <a:cs typeface="Chulabhorn Likit Text 2"/>
                        </a:rPr>
                        <a:t>ผลต่าง</a:t>
                      </a:r>
                      <a:endParaRPr lang="en-US" sz="1100"/>
                    </a:p>
                  </a:txBody>
                  <a:tcPr marL="47625" marR="47625" marT="47625" marB="47625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6548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79105">
                <a:tc>
                  <a:txBody>
                    <a:bodyPr/>
                    <a:lstStyle/>
                    <a:p>
                      <a:pPr algn="ctr">
                        <a:lnSpc>
                          <a:spcPts val="2399"/>
                        </a:lnSpc>
                        <a:defRPr/>
                      </a:pPr>
                      <a:r>
                        <a:rPr lang="en-US" sz="1499" b="1" dirty="0">
                          <a:solidFill>
                            <a:srgbClr val="000000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53</a:t>
                      </a:r>
                      <a:endParaRPr lang="en-US" sz="1100" b="1" dirty="0">
                        <a:latin typeface="Chulabhorn Likit Text Light๙" panose="00000400000000000000" pitchFamily="2" charset="-34"/>
                        <a:cs typeface="Chulabhorn Likit Text Light๙" panose="00000400000000000000" pitchFamily="2" charset="-34"/>
                      </a:endParaRP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ร้อยเอ็ด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F0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357,092,600.00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24,785,831.94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F0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7,560,377.97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F0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17,225,453.97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9,767,980.48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1,765,078.96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5,692,394.53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F0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21.95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AB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22.97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EE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▲1.02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47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8398">
                <a:tc>
                  <a:txBody>
                    <a:bodyPr/>
                    <a:lstStyle/>
                    <a:p>
                      <a:pPr algn="ctr">
                        <a:lnSpc>
                          <a:spcPts val="2399"/>
                        </a:lnSpc>
                        <a:defRPr/>
                      </a:pPr>
                      <a:r>
                        <a:rPr lang="en-US" sz="1499" b="1" dirty="0">
                          <a:solidFill>
                            <a:srgbClr val="000000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54</a:t>
                      </a:r>
                      <a:endParaRPr lang="en-US" sz="1100" b="1" dirty="0">
                        <a:latin typeface="Chulabhorn Likit Text Light๙" panose="00000400000000000000" pitchFamily="2" charset="-34"/>
                        <a:cs typeface="Chulabhorn Likit Text Light๙" panose="00000400000000000000" pitchFamily="2" charset="-34"/>
                      </a:endParaRP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สมุทรสงคราม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F0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92,071,422.00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26,419,451.07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F0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3,608,649.39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F0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22,810,801.68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11,216,760.62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8,744,210.76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2,849,830.30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F0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9.71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AB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10.79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EE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▲1.08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47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79105">
                <a:tc>
                  <a:txBody>
                    <a:bodyPr/>
                    <a:lstStyle/>
                    <a:p>
                      <a:pPr algn="ctr">
                        <a:lnSpc>
                          <a:spcPts val="2399"/>
                        </a:lnSpc>
                        <a:defRPr/>
                      </a:pPr>
                      <a:r>
                        <a:rPr lang="en-US" sz="1499" b="1" dirty="0">
                          <a:solidFill>
                            <a:srgbClr val="000000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55</a:t>
                      </a:r>
                      <a:endParaRPr lang="en-US" sz="1100" b="1" dirty="0">
                        <a:latin typeface="Chulabhorn Likit Text Light๙" panose="00000400000000000000" pitchFamily="2" charset="-34"/>
                        <a:cs typeface="Chulabhorn Likit Text Light๙" panose="00000400000000000000" pitchFamily="2" charset="-34"/>
                      </a:endParaRP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สระบุรี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F0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211,223,380.00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57,570,036.86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F0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6,810,517.41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F0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50,759,519.45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37,107,777.52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423,782.44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11,477,700.98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F0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18.85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AB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19.94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EE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▲1.09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47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48398">
                <a:tc>
                  <a:txBody>
                    <a:bodyPr/>
                    <a:lstStyle/>
                    <a:p>
                      <a:pPr algn="ctr">
                        <a:lnSpc>
                          <a:spcPts val="2399"/>
                        </a:lnSpc>
                        <a:defRPr/>
                      </a:pPr>
                      <a:r>
                        <a:rPr lang="en-US" sz="1499" b="1">
                          <a:solidFill>
                            <a:srgbClr val="000000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56</a:t>
                      </a:r>
                      <a:endParaRPr lang="en-US" sz="1100" b="1">
                        <a:latin typeface="Chulabhorn Likit Text Light๙" panose="00000400000000000000" pitchFamily="2" charset="-34"/>
                        <a:cs typeface="Chulabhorn Likit Text Light๙" panose="00000400000000000000" pitchFamily="2" charset="-34"/>
                      </a:endParaRP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อุตรดิตถ์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F0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237,789,690.00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29,134,704.95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F0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8,151,388.77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F0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20,983,316.18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13,929,147.28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364,290.59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6,607,647.38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F0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21.59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AB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22.68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EE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▲1.09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47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79105">
                <a:tc>
                  <a:txBody>
                    <a:bodyPr/>
                    <a:lstStyle/>
                    <a:p>
                      <a:pPr algn="ctr">
                        <a:lnSpc>
                          <a:spcPts val="2399"/>
                        </a:lnSpc>
                        <a:defRPr/>
                      </a:pPr>
                      <a:r>
                        <a:rPr lang="en-US" sz="1499" b="1" dirty="0">
                          <a:solidFill>
                            <a:srgbClr val="000000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57</a:t>
                      </a:r>
                      <a:endParaRPr lang="en-US" sz="1100" b="1" dirty="0">
                        <a:latin typeface="Chulabhorn Likit Text Light๙" panose="00000400000000000000" pitchFamily="2" charset="-34"/>
                        <a:cs typeface="Chulabhorn Likit Text Light๙" panose="00000400000000000000" pitchFamily="2" charset="-34"/>
                      </a:endParaRP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หนองคาย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F0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255,893,040.00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68,564,770.95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F0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7,727,709.48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F0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60,837,061.47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39,166,400.12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0.00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21,670,661.35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F0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30.51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AB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31.61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EE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▲1.10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47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94013">
                <a:tc>
                  <a:txBody>
                    <a:bodyPr/>
                    <a:lstStyle/>
                    <a:p>
                      <a:pPr algn="ctr">
                        <a:lnSpc>
                          <a:spcPts val="2399"/>
                        </a:lnSpc>
                        <a:defRPr/>
                      </a:pPr>
                      <a:r>
                        <a:rPr lang="en-US" sz="1499" b="1">
                          <a:solidFill>
                            <a:srgbClr val="000000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58</a:t>
                      </a:r>
                      <a:endParaRPr lang="en-US" sz="1100" b="1">
                        <a:latin typeface="Chulabhorn Likit Text Light๙" panose="00000400000000000000" pitchFamily="2" charset="-34"/>
                        <a:cs typeface="Chulabhorn Likit Text Light๙" panose="00000400000000000000" pitchFamily="2" charset="-34"/>
                      </a:endParaRP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นครราชสีมา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F0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447,112,310.00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47,457,611.55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F0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10,461,365.90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F0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36,996,245.65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22,385,090.92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3,478,528.40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11,132,626.33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F0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22.25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AB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23.46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EE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▲1.21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47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79105">
                <a:tc>
                  <a:txBody>
                    <a:bodyPr/>
                    <a:lstStyle/>
                    <a:p>
                      <a:pPr algn="ctr">
                        <a:lnSpc>
                          <a:spcPts val="2399"/>
                        </a:lnSpc>
                        <a:defRPr/>
                      </a:pPr>
                      <a:r>
                        <a:rPr lang="en-US" sz="1499" b="1">
                          <a:solidFill>
                            <a:srgbClr val="000000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59</a:t>
                      </a:r>
                      <a:endParaRPr lang="en-US" sz="1100" b="1">
                        <a:latin typeface="Chulabhorn Likit Text Light๙" panose="00000400000000000000" pitchFamily="2" charset="-34"/>
                        <a:cs typeface="Chulabhorn Likit Text Light๙" panose="00000400000000000000" pitchFamily="2" charset="-34"/>
                      </a:endParaRP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ราชบุรี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F0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229,999,056.00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36,716,943.74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F0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7,866,587.88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F0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28,850,355.86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20,888,429.13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1,236,477.00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6,725,449.73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F0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17.06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AB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18.32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EE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▲1.26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47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48398">
                <a:tc>
                  <a:txBody>
                    <a:bodyPr/>
                    <a:lstStyle/>
                    <a:p>
                      <a:pPr algn="ctr">
                        <a:lnSpc>
                          <a:spcPts val="2399"/>
                        </a:lnSpc>
                        <a:defRPr/>
                      </a:pPr>
                      <a:r>
                        <a:rPr lang="en-US" sz="1499" b="1">
                          <a:solidFill>
                            <a:srgbClr val="000000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60</a:t>
                      </a:r>
                      <a:endParaRPr lang="en-US" sz="1100" b="1">
                        <a:latin typeface="Chulabhorn Likit Text Light๙" panose="00000400000000000000" pitchFamily="2" charset="-34"/>
                        <a:cs typeface="Chulabhorn Likit Text Light๙" panose="00000400000000000000" pitchFamily="2" charset="-34"/>
                      </a:endParaRP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ลพบุรี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F0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178,159,197.00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48,060,293.26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F0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8,523,500.54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F0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39,536,792.72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27,522,513.60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0.00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5,728,090.57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F0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10.64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AB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11.92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EE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▲1.28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47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48398">
                <a:tc>
                  <a:txBody>
                    <a:bodyPr/>
                    <a:lstStyle/>
                    <a:p>
                      <a:pPr algn="ctr">
                        <a:lnSpc>
                          <a:spcPts val="2399"/>
                        </a:lnSpc>
                        <a:defRPr/>
                      </a:pPr>
                      <a:r>
                        <a:rPr lang="en-US" sz="1499" b="1">
                          <a:solidFill>
                            <a:srgbClr val="000000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61</a:t>
                      </a:r>
                      <a:endParaRPr lang="en-US" sz="1100" b="1">
                        <a:latin typeface="Chulabhorn Likit Text Light๙" panose="00000400000000000000" pitchFamily="2" charset="-34"/>
                        <a:cs typeface="Chulabhorn Likit Text Light๙" panose="00000400000000000000" pitchFamily="2" charset="-34"/>
                      </a:endParaRP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ชุมพร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F0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170,603,670.00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31,029,351.57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F0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5,205,534.78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F0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25,823,816.79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16,837,198.61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896,124.63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8,090,493.55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F0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24.76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AB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26.07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EE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▲1.31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47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48398">
                <a:tc>
                  <a:txBody>
                    <a:bodyPr/>
                    <a:lstStyle/>
                    <a:p>
                      <a:pPr algn="ctr">
                        <a:lnSpc>
                          <a:spcPts val="2399"/>
                        </a:lnSpc>
                        <a:defRPr/>
                      </a:pPr>
                      <a:r>
                        <a:rPr lang="en-US" sz="1499" b="1">
                          <a:solidFill>
                            <a:srgbClr val="000000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62</a:t>
                      </a:r>
                      <a:endParaRPr lang="en-US" sz="1100" b="1">
                        <a:latin typeface="Chulabhorn Likit Text Light๙" panose="00000400000000000000" pitchFamily="2" charset="-34"/>
                        <a:cs typeface="Chulabhorn Likit Text Light๙" panose="00000400000000000000" pitchFamily="2" charset="-34"/>
                      </a:endParaRP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กาฬสินธุ์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F0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282,948,330.00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56,617,667.37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F0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10,335,244.33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F0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46,282,423.04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34,971,495.41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1,008,860.00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8,404,778.63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F0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13.49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AB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14.84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EE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▲1.35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47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448398">
                <a:tc>
                  <a:txBody>
                    <a:bodyPr/>
                    <a:lstStyle/>
                    <a:p>
                      <a:pPr algn="ctr">
                        <a:lnSpc>
                          <a:spcPts val="1799"/>
                        </a:lnSpc>
                        <a:defRPr/>
                      </a:pPr>
                      <a:r>
                        <a:rPr lang="en-US" sz="1499" b="1">
                          <a:solidFill>
                            <a:srgbClr val="000000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63</a:t>
                      </a:r>
                      <a:endParaRPr lang="en-US" sz="1100" b="1">
                        <a:latin typeface="Chulabhorn Likit Text Light๙" panose="00000400000000000000" pitchFamily="2" charset="-34"/>
                        <a:cs typeface="Chulabhorn Likit Text Light๙" panose="00000400000000000000" pitchFamily="2" charset="-34"/>
                      </a:endParaRP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เชียงราย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F0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290,401,303.00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33,109,323.18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F0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12,957,905.51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F0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20,151,417.67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14,986,717.25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1,824,927.00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3,339,773.42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F0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8.72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AB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10.09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EE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▲1.37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47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448398">
                <a:tc>
                  <a:txBody>
                    <a:bodyPr/>
                    <a:lstStyle/>
                    <a:p>
                      <a:pPr algn="ctr">
                        <a:lnSpc>
                          <a:spcPts val="1799"/>
                        </a:lnSpc>
                        <a:defRPr/>
                      </a:pPr>
                      <a:r>
                        <a:rPr lang="en-US" sz="1499" b="1">
                          <a:solidFill>
                            <a:srgbClr val="000000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64</a:t>
                      </a:r>
                      <a:endParaRPr lang="en-US" sz="1100" b="1">
                        <a:latin typeface="Chulabhorn Likit Text Light๙" panose="00000400000000000000" pitchFamily="2" charset="-34"/>
                        <a:cs typeface="Chulabhorn Likit Text Light๙" panose="00000400000000000000" pitchFamily="2" charset="-34"/>
                      </a:endParaRP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ปราจีนบุรี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F0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189,511,725.00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42,223,355.43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F0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4,720,931.77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F0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37,502,423.66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19,512,818.20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4,837,098.85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9,119,366.52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F0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20.20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AB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21.60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EE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▲1.40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47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448398">
                <a:tc>
                  <a:txBody>
                    <a:bodyPr/>
                    <a:lstStyle/>
                    <a:p>
                      <a:pPr algn="ctr">
                        <a:lnSpc>
                          <a:spcPts val="1799"/>
                        </a:lnSpc>
                        <a:defRPr/>
                      </a:pPr>
                      <a:r>
                        <a:rPr lang="en-US" sz="1499" b="1" dirty="0">
                          <a:solidFill>
                            <a:srgbClr val="000000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65</a:t>
                      </a:r>
                      <a:endParaRPr lang="en-US" sz="1100" b="1" dirty="0">
                        <a:latin typeface="Chulabhorn Likit Text Light๙" panose="00000400000000000000" pitchFamily="2" charset="-34"/>
                        <a:cs typeface="Chulabhorn Likit Text Light๙" panose="00000400000000000000" pitchFamily="2" charset="-34"/>
                      </a:endParaRP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ปทุมธานี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F0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144,479,218.00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32,201,014.57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F0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2,911,556.14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F0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29,289,458.43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19,662,402.14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1,010,937.35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8,155,180.60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F0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23.77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AB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25.33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EE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▲1.56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47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</a:tbl>
          </a:graphicData>
        </a:graphic>
      </p:graphicFrame>
      <p:grpSp>
        <p:nvGrpSpPr>
          <p:cNvPr id="10" name="กลุ่ม 9">
            <a:extLst>
              <a:ext uri="{FF2B5EF4-FFF2-40B4-BE49-F238E27FC236}">
                <a16:creationId xmlns:a16="http://schemas.microsoft.com/office/drawing/2014/main" id="{DF62ADC7-5B96-3D86-24B6-8A0CD38500B0}"/>
              </a:ext>
            </a:extLst>
          </p:cNvPr>
          <p:cNvGrpSpPr/>
          <p:nvPr/>
        </p:nvGrpSpPr>
        <p:grpSpPr>
          <a:xfrm>
            <a:off x="-322135" y="5943268"/>
            <a:ext cx="20941658" cy="5143832"/>
            <a:chOff x="-322135" y="5943268"/>
            <a:chExt cx="20941658" cy="5143832"/>
          </a:xfrm>
        </p:grpSpPr>
        <p:sp>
          <p:nvSpPr>
            <p:cNvPr id="11" name="Freeform 2">
              <a:extLst>
                <a:ext uri="{FF2B5EF4-FFF2-40B4-BE49-F238E27FC236}">
                  <a16:creationId xmlns:a16="http://schemas.microsoft.com/office/drawing/2014/main" id="{DE0897E4-D3E5-6444-5D30-2F2C1A7ADB9B}"/>
                </a:ext>
              </a:extLst>
            </p:cNvPr>
            <p:cNvSpPr/>
            <p:nvPr/>
          </p:nvSpPr>
          <p:spPr>
            <a:xfrm>
              <a:off x="-322135" y="9635249"/>
              <a:ext cx="19404854" cy="1451851"/>
            </a:xfrm>
            <a:custGeom>
              <a:avLst/>
              <a:gdLst/>
              <a:ahLst/>
              <a:cxnLst/>
              <a:rect l="l" t="t" r="r" b="b"/>
              <a:pathLst>
                <a:path w="19404854" h="9702427">
                  <a:moveTo>
                    <a:pt x="0" y="0"/>
                  </a:moveTo>
                  <a:lnTo>
                    <a:pt x="19404855" y="0"/>
                  </a:lnTo>
                  <a:lnTo>
                    <a:pt x="19404855" y="9702428"/>
                  </a:lnTo>
                  <a:lnTo>
                    <a:pt x="0" y="97024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rcRect/>
              <a:stretch>
                <a:fillRect b="-568280"/>
              </a:stretch>
            </a:blipFill>
          </p:spPr>
        </p:sp>
        <p:sp>
          <p:nvSpPr>
            <p:cNvPr id="12" name="Freeform 3">
              <a:extLst>
                <a:ext uri="{FF2B5EF4-FFF2-40B4-BE49-F238E27FC236}">
                  <a16:creationId xmlns:a16="http://schemas.microsoft.com/office/drawing/2014/main" id="{AB67754F-C5D4-5508-D4C7-8CD427744E7B}"/>
                </a:ext>
              </a:extLst>
            </p:cNvPr>
            <p:cNvSpPr/>
            <p:nvPr/>
          </p:nvSpPr>
          <p:spPr>
            <a:xfrm rot="10800000" flipH="1">
              <a:off x="-126913" y="6672817"/>
              <a:ext cx="4261510" cy="4172163"/>
            </a:xfrm>
            <a:custGeom>
              <a:avLst/>
              <a:gdLst/>
              <a:ahLst/>
              <a:cxnLst/>
              <a:rect l="l" t="t" r="r" b="b"/>
              <a:pathLst>
                <a:path w="4261510" h="4172163">
                  <a:moveTo>
                    <a:pt x="4261510" y="0"/>
                  </a:moveTo>
                  <a:lnTo>
                    <a:pt x="0" y="0"/>
                  </a:lnTo>
                  <a:lnTo>
                    <a:pt x="0" y="4172163"/>
                  </a:lnTo>
                  <a:lnTo>
                    <a:pt x="4261510" y="4172163"/>
                  </a:lnTo>
                  <a:lnTo>
                    <a:pt x="4261510" y="0"/>
                  </a:lnTo>
                  <a:close/>
                </a:path>
              </a:pathLst>
            </a:custGeom>
            <a:blipFill>
              <a:blip r:embed="rId4">
                <a:alphaModFix amt="37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3" name="Freeform 4">
              <a:extLst>
                <a:ext uri="{FF2B5EF4-FFF2-40B4-BE49-F238E27FC236}">
                  <a16:creationId xmlns:a16="http://schemas.microsoft.com/office/drawing/2014/main" id="{A17CE1F4-27E6-47C1-9AD3-698745E1C9CF}"/>
                </a:ext>
              </a:extLst>
            </p:cNvPr>
            <p:cNvSpPr/>
            <p:nvPr/>
          </p:nvSpPr>
          <p:spPr>
            <a:xfrm rot="10800000">
              <a:off x="16716853" y="5943268"/>
              <a:ext cx="3902670" cy="4366592"/>
            </a:xfrm>
            <a:custGeom>
              <a:avLst/>
              <a:gdLst/>
              <a:ahLst/>
              <a:cxnLst/>
              <a:rect l="l" t="t" r="r" b="b"/>
              <a:pathLst>
                <a:path w="4261510" h="4172163">
                  <a:moveTo>
                    <a:pt x="0" y="0"/>
                  </a:moveTo>
                  <a:lnTo>
                    <a:pt x="4261510" y="0"/>
                  </a:lnTo>
                  <a:lnTo>
                    <a:pt x="4261510" y="4172163"/>
                  </a:lnTo>
                  <a:lnTo>
                    <a:pt x="0" y="41721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31999"/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BD0DA745-5B58-2A54-3926-DFF2B8F51470}"/>
                </a:ext>
              </a:extLst>
            </p:cNvPr>
            <p:cNvSpPr/>
            <p:nvPr/>
          </p:nvSpPr>
          <p:spPr>
            <a:xfrm>
              <a:off x="17183859" y="9649284"/>
              <a:ext cx="352548" cy="352548"/>
            </a:xfrm>
            <a:custGeom>
              <a:avLst/>
              <a:gdLst/>
              <a:ahLst/>
              <a:cxnLst/>
              <a:rect l="l" t="t" r="r" b="b"/>
              <a:pathLst>
                <a:path w="352548" h="352548">
                  <a:moveTo>
                    <a:pt x="0" y="0"/>
                  </a:moveTo>
                  <a:lnTo>
                    <a:pt x="352547" y="0"/>
                  </a:lnTo>
                  <a:lnTo>
                    <a:pt x="352547" y="352548"/>
                  </a:lnTo>
                  <a:lnTo>
                    <a:pt x="0" y="35254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47000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5" name="Freeform 6">
              <a:extLst>
                <a:ext uri="{FF2B5EF4-FFF2-40B4-BE49-F238E27FC236}">
                  <a16:creationId xmlns:a16="http://schemas.microsoft.com/office/drawing/2014/main" id="{C53EFB78-CB1C-C74B-5D81-EED81165C030}"/>
                </a:ext>
              </a:extLst>
            </p:cNvPr>
            <p:cNvSpPr/>
            <p:nvPr/>
          </p:nvSpPr>
          <p:spPr>
            <a:xfrm>
              <a:off x="16855283" y="9924104"/>
              <a:ext cx="270304" cy="270304"/>
            </a:xfrm>
            <a:custGeom>
              <a:avLst/>
              <a:gdLst/>
              <a:ahLst/>
              <a:cxnLst/>
              <a:rect l="l" t="t" r="r" b="b"/>
              <a:pathLst>
                <a:path w="270304" h="270304">
                  <a:moveTo>
                    <a:pt x="0" y="0"/>
                  </a:moveTo>
                  <a:lnTo>
                    <a:pt x="270304" y="0"/>
                  </a:lnTo>
                  <a:lnTo>
                    <a:pt x="270304" y="270304"/>
                  </a:lnTo>
                  <a:lnTo>
                    <a:pt x="0" y="2703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55000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6" name="Freeform 7">
              <a:extLst>
                <a:ext uri="{FF2B5EF4-FFF2-40B4-BE49-F238E27FC236}">
                  <a16:creationId xmlns:a16="http://schemas.microsoft.com/office/drawing/2014/main" id="{DF9A0273-96D6-C095-B96A-673B619B4B11}"/>
                </a:ext>
              </a:extLst>
            </p:cNvPr>
            <p:cNvSpPr/>
            <p:nvPr/>
          </p:nvSpPr>
          <p:spPr>
            <a:xfrm>
              <a:off x="0" y="9641564"/>
              <a:ext cx="625082" cy="625082"/>
            </a:xfrm>
            <a:custGeom>
              <a:avLst/>
              <a:gdLst/>
              <a:ahLst/>
              <a:cxnLst/>
              <a:rect l="l" t="t" r="r" b="b"/>
              <a:pathLst>
                <a:path w="625082" h="625082">
                  <a:moveTo>
                    <a:pt x="0" y="0"/>
                  </a:moveTo>
                  <a:lnTo>
                    <a:pt x="625082" y="0"/>
                  </a:lnTo>
                  <a:lnTo>
                    <a:pt x="625082" y="625082"/>
                  </a:lnTo>
                  <a:lnTo>
                    <a:pt x="0" y="62508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7" name="Freeform 8">
              <a:extLst>
                <a:ext uri="{FF2B5EF4-FFF2-40B4-BE49-F238E27FC236}">
                  <a16:creationId xmlns:a16="http://schemas.microsoft.com/office/drawing/2014/main" id="{4CFC698A-C33B-A6F6-5F7F-F1E5F94B9208}"/>
                </a:ext>
              </a:extLst>
            </p:cNvPr>
            <p:cNvSpPr/>
            <p:nvPr/>
          </p:nvSpPr>
          <p:spPr>
            <a:xfrm>
              <a:off x="660458" y="9631111"/>
              <a:ext cx="294691" cy="294691"/>
            </a:xfrm>
            <a:custGeom>
              <a:avLst/>
              <a:gdLst/>
              <a:ahLst/>
              <a:cxnLst/>
              <a:rect l="l" t="t" r="r" b="b"/>
              <a:pathLst>
                <a:path w="294691" h="294691">
                  <a:moveTo>
                    <a:pt x="0" y="0"/>
                  </a:moveTo>
                  <a:lnTo>
                    <a:pt x="294691" y="0"/>
                  </a:lnTo>
                  <a:lnTo>
                    <a:pt x="294691" y="294691"/>
                  </a:lnTo>
                  <a:lnTo>
                    <a:pt x="0" y="2946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8" name="Freeform 9">
              <a:extLst>
                <a:ext uri="{FF2B5EF4-FFF2-40B4-BE49-F238E27FC236}">
                  <a16:creationId xmlns:a16="http://schemas.microsoft.com/office/drawing/2014/main" id="{F91A3FE4-32AA-F42A-2087-1D27DFF5CC1A}"/>
                </a:ext>
              </a:extLst>
            </p:cNvPr>
            <p:cNvSpPr/>
            <p:nvPr/>
          </p:nvSpPr>
          <p:spPr>
            <a:xfrm rot="834738">
              <a:off x="4269232" y="9833364"/>
              <a:ext cx="298411" cy="298411"/>
            </a:xfrm>
            <a:custGeom>
              <a:avLst/>
              <a:gdLst/>
              <a:ahLst/>
              <a:cxnLst/>
              <a:rect l="l" t="t" r="r" b="b"/>
              <a:pathLst>
                <a:path w="298411" h="298411">
                  <a:moveTo>
                    <a:pt x="0" y="0"/>
                  </a:moveTo>
                  <a:lnTo>
                    <a:pt x="298410" y="0"/>
                  </a:lnTo>
                  <a:lnTo>
                    <a:pt x="298410" y="298410"/>
                  </a:lnTo>
                  <a:lnTo>
                    <a:pt x="0" y="2984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56000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9" name="TextBox 10">
              <a:extLst>
                <a:ext uri="{FF2B5EF4-FFF2-40B4-BE49-F238E27FC236}">
                  <a16:creationId xmlns:a16="http://schemas.microsoft.com/office/drawing/2014/main" id="{F98BD907-8DD0-8A7B-2801-472B873DDB61}"/>
                </a:ext>
              </a:extLst>
            </p:cNvPr>
            <p:cNvSpPr txBox="1"/>
            <p:nvPr/>
          </p:nvSpPr>
          <p:spPr>
            <a:xfrm>
              <a:off x="5418052" y="9897227"/>
              <a:ext cx="13784348" cy="4289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679"/>
                </a:lnSpc>
              </a:pPr>
              <a:r>
                <a:rPr lang="en-US" sz="1600" dirty="0" err="1">
                  <a:solidFill>
                    <a:srgbClr val="EA9F1B"/>
                  </a:solidFill>
                  <a:latin typeface="Chulabhorn Likit Text Light" panose="00000400000000000000" pitchFamily="2" charset="-34"/>
                  <a:cs typeface="Chulabhorn Likit Text Light" panose="00000400000000000000" pitchFamily="2" charset="-34"/>
                </a:rPr>
                <a:t>เศรษฐกิจฐานรากมั่นคง</a:t>
              </a:r>
              <a:r>
                <a:rPr lang="en-US" sz="1600" dirty="0">
                  <a:solidFill>
                    <a:srgbClr val="EA9F1B"/>
                  </a:solidFill>
                  <a:latin typeface="Chulabhorn Likit Text Light" panose="00000400000000000000" pitchFamily="2" charset="-34"/>
                  <a:cs typeface="Chulabhorn Likit Text Light" panose="00000400000000000000" pitchFamily="2" charset="-34"/>
                </a:rPr>
                <a:t> </a:t>
              </a:r>
              <a:r>
                <a:rPr lang="en-US" sz="1600" dirty="0" err="1">
                  <a:solidFill>
                    <a:srgbClr val="EA9F1B"/>
                  </a:solidFill>
                  <a:latin typeface="Chulabhorn Likit Text Light" panose="00000400000000000000" pitchFamily="2" charset="-34"/>
                  <a:cs typeface="Chulabhorn Likit Text Light" panose="00000400000000000000" pitchFamily="2" charset="-34"/>
                </a:rPr>
                <a:t>ชุมชนเข้มแข็งอย่างยั่งยืน</a:t>
              </a:r>
              <a:r>
                <a:rPr lang="en-US" sz="1600" dirty="0">
                  <a:solidFill>
                    <a:srgbClr val="EA9F1B"/>
                  </a:solidFill>
                  <a:latin typeface="Chulabhorn Likit Text Light" panose="00000400000000000000" pitchFamily="2" charset="-34"/>
                  <a:cs typeface="Chulabhorn Likit Text Light" panose="00000400000000000000" pitchFamily="2" charset="-34"/>
                </a:rPr>
                <a:t> </a:t>
              </a:r>
              <a:r>
                <a:rPr lang="en-US" sz="1600" dirty="0" err="1">
                  <a:solidFill>
                    <a:srgbClr val="EA9F1B"/>
                  </a:solidFill>
                  <a:latin typeface="Chulabhorn Likit Text Light" panose="00000400000000000000" pitchFamily="2" charset="-34"/>
                  <a:cs typeface="Chulabhorn Likit Text Light" panose="00000400000000000000" pitchFamily="2" charset="-34"/>
                </a:rPr>
                <a:t>ด้วยหลักปรัชญาของเศรษฐกิจพอเพียง</a:t>
              </a:r>
              <a:r>
                <a:rPr lang="en-US" sz="1600" dirty="0">
                  <a:solidFill>
                    <a:srgbClr val="EA9F1B"/>
                  </a:solidFill>
                  <a:latin typeface="Chulabhorn Likit Text Light" panose="00000400000000000000" pitchFamily="2" charset="-34"/>
                  <a:cs typeface="Chulabhorn Likit Text Light" panose="00000400000000000000" pitchFamily="2" charset="-34"/>
                </a:rPr>
                <a:t> </a:t>
              </a:r>
            </a:p>
            <a:p>
              <a:pPr>
                <a:lnSpc>
                  <a:spcPts val="1679"/>
                </a:lnSpc>
              </a:pPr>
              <a:endParaRPr lang="en-US" sz="1400" spc="253" dirty="0">
                <a:solidFill>
                  <a:srgbClr val="EA9F1B"/>
                </a:solidFill>
                <a:cs typeface="Opun Mai Bold"/>
              </a:endParaRPr>
            </a:p>
          </p:txBody>
        </p:sp>
        <p:sp>
          <p:nvSpPr>
            <p:cNvPr id="20" name="Freeform 12">
              <a:extLst>
                <a:ext uri="{FF2B5EF4-FFF2-40B4-BE49-F238E27FC236}">
                  <a16:creationId xmlns:a16="http://schemas.microsoft.com/office/drawing/2014/main" id="{0963D6F0-AE64-D47C-F90A-9ADDC533E216}"/>
                </a:ext>
              </a:extLst>
            </p:cNvPr>
            <p:cNvSpPr/>
            <p:nvPr/>
          </p:nvSpPr>
          <p:spPr>
            <a:xfrm rot="2055878">
              <a:off x="9189152" y="9608252"/>
              <a:ext cx="231865" cy="231865"/>
            </a:xfrm>
            <a:custGeom>
              <a:avLst/>
              <a:gdLst/>
              <a:ahLst/>
              <a:cxnLst/>
              <a:rect l="l" t="t" r="r" b="b"/>
              <a:pathLst>
                <a:path w="231865" h="231865">
                  <a:moveTo>
                    <a:pt x="0" y="0"/>
                  </a:moveTo>
                  <a:lnTo>
                    <a:pt x="231865" y="0"/>
                  </a:lnTo>
                  <a:lnTo>
                    <a:pt x="231865" y="231865"/>
                  </a:lnTo>
                  <a:lnTo>
                    <a:pt x="0" y="2318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56000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1" name="Freeform 13">
              <a:extLst>
                <a:ext uri="{FF2B5EF4-FFF2-40B4-BE49-F238E27FC236}">
                  <a16:creationId xmlns:a16="http://schemas.microsoft.com/office/drawing/2014/main" id="{6B2C9F5B-1A24-9EDC-8DB9-14F141CEF840}"/>
                </a:ext>
              </a:extLst>
            </p:cNvPr>
            <p:cNvSpPr/>
            <p:nvPr/>
          </p:nvSpPr>
          <p:spPr>
            <a:xfrm rot="18447662">
              <a:off x="13217140" y="9859751"/>
              <a:ext cx="290824" cy="290824"/>
            </a:xfrm>
            <a:custGeom>
              <a:avLst/>
              <a:gdLst/>
              <a:ahLst/>
              <a:cxnLst/>
              <a:rect l="l" t="t" r="r" b="b"/>
              <a:pathLst>
                <a:path w="290824" h="290824">
                  <a:moveTo>
                    <a:pt x="0" y="0"/>
                  </a:moveTo>
                  <a:lnTo>
                    <a:pt x="290824" y="0"/>
                  </a:lnTo>
                  <a:lnTo>
                    <a:pt x="290824" y="290824"/>
                  </a:lnTo>
                  <a:lnTo>
                    <a:pt x="0" y="290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56000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2" name="Freeform 14">
              <a:extLst>
                <a:ext uri="{FF2B5EF4-FFF2-40B4-BE49-F238E27FC236}">
                  <a16:creationId xmlns:a16="http://schemas.microsoft.com/office/drawing/2014/main" id="{26F3FABD-7EE5-5A44-B70C-F6BBF4E00FD1}"/>
                </a:ext>
              </a:extLst>
            </p:cNvPr>
            <p:cNvSpPr/>
            <p:nvPr/>
          </p:nvSpPr>
          <p:spPr>
            <a:xfrm>
              <a:off x="16577689" y="9762124"/>
              <a:ext cx="220444" cy="220444"/>
            </a:xfrm>
            <a:custGeom>
              <a:avLst/>
              <a:gdLst/>
              <a:ahLst/>
              <a:cxnLst/>
              <a:rect l="l" t="t" r="r" b="b"/>
              <a:pathLst>
                <a:path w="220444" h="220444">
                  <a:moveTo>
                    <a:pt x="0" y="0"/>
                  </a:moveTo>
                  <a:lnTo>
                    <a:pt x="220444" y="0"/>
                  </a:lnTo>
                  <a:lnTo>
                    <a:pt x="220444" y="220445"/>
                  </a:lnTo>
                  <a:lnTo>
                    <a:pt x="0" y="2204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65000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3" name="Freeform 15">
              <a:extLst>
                <a:ext uri="{FF2B5EF4-FFF2-40B4-BE49-F238E27FC236}">
                  <a16:creationId xmlns:a16="http://schemas.microsoft.com/office/drawing/2014/main" id="{AA06482B-3788-A7C1-9ABD-A9C3344F8699}"/>
                </a:ext>
              </a:extLst>
            </p:cNvPr>
            <p:cNvSpPr/>
            <p:nvPr/>
          </p:nvSpPr>
          <p:spPr>
            <a:xfrm>
              <a:off x="836293" y="9842337"/>
              <a:ext cx="384815" cy="384815"/>
            </a:xfrm>
            <a:custGeom>
              <a:avLst/>
              <a:gdLst/>
              <a:ahLst/>
              <a:cxnLst/>
              <a:rect l="l" t="t" r="r" b="b"/>
              <a:pathLst>
                <a:path w="384815" h="384815">
                  <a:moveTo>
                    <a:pt x="0" y="0"/>
                  </a:moveTo>
                  <a:lnTo>
                    <a:pt x="384814" y="0"/>
                  </a:lnTo>
                  <a:lnTo>
                    <a:pt x="384814" y="384814"/>
                  </a:lnTo>
                  <a:lnTo>
                    <a:pt x="0" y="3848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4" name="Freeform 16">
              <a:extLst>
                <a:ext uri="{FF2B5EF4-FFF2-40B4-BE49-F238E27FC236}">
                  <a16:creationId xmlns:a16="http://schemas.microsoft.com/office/drawing/2014/main" id="{BDE75C70-3610-5AB1-9985-FD40D6BB95D2}"/>
                </a:ext>
              </a:extLst>
            </p:cNvPr>
            <p:cNvSpPr/>
            <p:nvPr/>
          </p:nvSpPr>
          <p:spPr>
            <a:xfrm>
              <a:off x="1292338" y="9656538"/>
              <a:ext cx="225180" cy="225180"/>
            </a:xfrm>
            <a:custGeom>
              <a:avLst/>
              <a:gdLst/>
              <a:ahLst/>
              <a:cxnLst/>
              <a:rect l="l" t="t" r="r" b="b"/>
              <a:pathLst>
                <a:path w="225180" h="225180">
                  <a:moveTo>
                    <a:pt x="0" y="0"/>
                  </a:moveTo>
                  <a:lnTo>
                    <a:pt x="225180" y="0"/>
                  </a:lnTo>
                  <a:lnTo>
                    <a:pt x="225180" y="225180"/>
                  </a:lnTo>
                  <a:lnTo>
                    <a:pt x="0" y="2251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5" name="Freeform 13">
              <a:extLst>
                <a:ext uri="{FF2B5EF4-FFF2-40B4-BE49-F238E27FC236}">
                  <a16:creationId xmlns:a16="http://schemas.microsoft.com/office/drawing/2014/main" id="{85F07385-F783-551B-5435-F78DB5E41EB1}"/>
                </a:ext>
              </a:extLst>
            </p:cNvPr>
            <p:cNvSpPr/>
            <p:nvPr/>
          </p:nvSpPr>
          <p:spPr>
            <a:xfrm rot="18447662">
              <a:off x="14453176" y="10443033"/>
              <a:ext cx="268702" cy="262072"/>
            </a:xfrm>
            <a:custGeom>
              <a:avLst/>
              <a:gdLst/>
              <a:ahLst/>
              <a:cxnLst/>
              <a:rect l="l" t="t" r="r" b="b"/>
              <a:pathLst>
                <a:path w="290824" h="290824">
                  <a:moveTo>
                    <a:pt x="0" y="0"/>
                  </a:moveTo>
                  <a:lnTo>
                    <a:pt x="290824" y="0"/>
                  </a:lnTo>
                  <a:lnTo>
                    <a:pt x="290824" y="290824"/>
                  </a:lnTo>
                  <a:lnTo>
                    <a:pt x="0" y="290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56000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6" name="Freeform 13">
              <a:extLst>
                <a:ext uri="{FF2B5EF4-FFF2-40B4-BE49-F238E27FC236}">
                  <a16:creationId xmlns:a16="http://schemas.microsoft.com/office/drawing/2014/main" id="{165FF096-D346-A7ED-9E77-B8409B772BA3}"/>
                </a:ext>
              </a:extLst>
            </p:cNvPr>
            <p:cNvSpPr/>
            <p:nvPr/>
          </p:nvSpPr>
          <p:spPr>
            <a:xfrm rot="18447662">
              <a:off x="15430156" y="9952535"/>
              <a:ext cx="268702" cy="262072"/>
            </a:xfrm>
            <a:custGeom>
              <a:avLst/>
              <a:gdLst/>
              <a:ahLst/>
              <a:cxnLst/>
              <a:rect l="l" t="t" r="r" b="b"/>
              <a:pathLst>
                <a:path w="290824" h="290824">
                  <a:moveTo>
                    <a:pt x="0" y="0"/>
                  </a:moveTo>
                  <a:lnTo>
                    <a:pt x="290824" y="0"/>
                  </a:lnTo>
                  <a:lnTo>
                    <a:pt x="290824" y="290824"/>
                  </a:lnTo>
                  <a:lnTo>
                    <a:pt x="0" y="290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56000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27" name="Group 8">
            <a:extLst>
              <a:ext uri="{FF2B5EF4-FFF2-40B4-BE49-F238E27FC236}">
                <a16:creationId xmlns:a16="http://schemas.microsoft.com/office/drawing/2014/main" id="{99A63B57-3EEC-411D-0A42-67499FC6ED4D}"/>
              </a:ext>
            </a:extLst>
          </p:cNvPr>
          <p:cNvGrpSpPr/>
          <p:nvPr/>
        </p:nvGrpSpPr>
        <p:grpSpPr>
          <a:xfrm>
            <a:off x="223352" y="0"/>
            <a:ext cx="5399517" cy="1254770"/>
            <a:chOff x="0" y="0"/>
            <a:chExt cx="7199356" cy="1673027"/>
          </a:xfrm>
        </p:grpSpPr>
        <p:sp>
          <p:nvSpPr>
            <p:cNvPr id="28" name="Freeform 9">
              <a:extLst>
                <a:ext uri="{FF2B5EF4-FFF2-40B4-BE49-F238E27FC236}">
                  <a16:creationId xmlns:a16="http://schemas.microsoft.com/office/drawing/2014/main" id="{646F6E8A-2464-26AD-D664-145FA7AB5C4B}"/>
                </a:ext>
              </a:extLst>
            </p:cNvPr>
            <p:cNvSpPr/>
            <p:nvPr/>
          </p:nvSpPr>
          <p:spPr>
            <a:xfrm>
              <a:off x="0" y="345364"/>
              <a:ext cx="982299" cy="982299"/>
            </a:xfrm>
            <a:custGeom>
              <a:avLst/>
              <a:gdLst/>
              <a:ahLst/>
              <a:cxnLst/>
              <a:rect l="l" t="t" r="r" b="b"/>
              <a:pathLst>
                <a:path w="982299" h="982299">
                  <a:moveTo>
                    <a:pt x="0" y="0"/>
                  </a:moveTo>
                  <a:lnTo>
                    <a:pt x="982299" y="0"/>
                  </a:lnTo>
                  <a:lnTo>
                    <a:pt x="982299" y="982299"/>
                  </a:lnTo>
                  <a:lnTo>
                    <a:pt x="0" y="9822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</p:sp>
        <p:sp>
          <p:nvSpPr>
            <p:cNvPr id="29" name="Freeform 10">
              <a:extLst>
                <a:ext uri="{FF2B5EF4-FFF2-40B4-BE49-F238E27FC236}">
                  <a16:creationId xmlns:a16="http://schemas.microsoft.com/office/drawing/2014/main" id="{A92206DF-728B-5478-9AD4-F88DADCA41D8}"/>
                </a:ext>
              </a:extLst>
            </p:cNvPr>
            <p:cNvSpPr/>
            <p:nvPr/>
          </p:nvSpPr>
          <p:spPr>
            <a:xfrm>
              <a:off x="1160488" y="345364"/>
              <a:ext cx="982299" cy="982299"/>
            </a:xfrm>
            <a:custGeom>
              <a:avLst/>
              <a:gdLst/>
              <a:ahLst/>
              <a:cxnLst/>
              <a:rect l="l" t="t" r="r" b="b"/>
              <a:pathLst>
                <a:path w="982299" h="982299">
                  <a:moveTo>
                    <a:pt x="0" y="0"/>
                  </a:moveTo>
                  <a:lnTo>
                    <a:pt x="982298" y="0"/>
                  </a:lnTo>
                  <a:lnTo>
                    <a:pt x="982298" y="982299"/>
                  </a:lnTo>
                  <a:lnTo>
                    <a:pt x="0" y="9822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</p:sp>
        <p:sp>
          <p:nvSpPr>
            <p:cNvPr id="30" name="Freeform 11">
              <a:extLst>
                <a:ext uri="{FF2B5EF4-FFF2-40B4-BE49-F238E27FC236}">
                  <a16:creationId xmlns:a16="http://schemas.microsoft.com/office/drawing/2014/main" id="{24D4513E-C487-8693-CE93-C91794393D5C}"/>
                </a:ext>
              </a:extLst>
            </p:cNvPr>
            <p:cNvSpPr/>
            <p:nvPr/>
          </p:nvSpPr>
          <p:spPr>
            <a:xfrm>
              <a:off x="3373560" y="345364"/>
              <a:ext cx="982299" cy="982299"/>
            </a:xfrm>
            <a:custGeom>
              <a:avLst/>
              <a:gdLst/>
              <a:ahLst/>
              <a:cxnLst/>
              <a:rect l="l" t="t" r="r" b="b"/>
              <a:pathLst>
                <a:path w="982299" h="982299">
                  <a:moveTo>
                    <a:pt x="0" y="0"/>
                  </a:moveTo>
                  <a:lnTo>
                    <a:pt x="982298" y="0"/>
                  </a:lnTo>
                  <a:lnTo>
                    <a:pt x="982298" y="982299"/>
                  </a:lnTo>
                  <a:lnTo>
                    <a:pt x="0" y="9822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</p:sp>
        <p:sp>
          <p:nvSpPr>
            <p:cNvPr id="31" name="Freeform 12">
              <a:extLst>
                <a:ext uri="{FF2B5EF4-FFF2-40B4-BE49-F238E27FC236}">
                  <a16:creationId xmlns:a16="http://schemas.microsoft.com/office/drawing/2014/main" id="{E931FC40-D7F8-3436-04E2-E13169E88AA2}"/>
                </a:ext>
              </a:extLst>
            </p:cNvPr>
            <p:cNvSpPr/>
            <p:nvPr/>
          </p:nvSpPr>
          <p:spPr>
            <a:xfrm>
              <a:off x="2324694" y="345364"/>
              <a:ext cx="866959" cy="982299"/>
            </a:xfrm>
            <a:custGeom>
              <a:avLst/>
              <a:gdLst/>
              <a:ahLst/>
              <a:cxnLst/>
              <a:rect l="l" t="t" r="r" b="b"/>
              <a:pathLst>
                <a:path w="866959" h="982299">
                  <a:moveTo>
                    <a:pt x="0" y="0"/>
                  </a:moveTo>
                  <a:lnTo>
                    <a:pt x="866959" y="0"/>
                  </a:lnTo>
                  <a:lnTo>
                    <a:pt x="866959" y="982299"/>
                  </a:lnTo>
                  <a:lnTo>
                    <a:pt x="0" y="9822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 l="-24839" r="-27501"/>
              </a:stretch>
            </a:blipFill>
          </p:spPr>
        </p:sp>
        <p:sp>
          <p:nvSpPr>
            <p:cNvPr id="32" name="Freeform 13">
              <a:extLst>
                <a:ext uri="{FF2B5EF4-FFF2-40B4-BE49-F238E27FC236}">
                  <a16:creationId xmlns:a16="http://schemas.microsoft.com/office/drawing/2014/main" id="{9EC724CD-547A-9F5E-0597-F80A0E5EFBAB}"/>
                </a:ext>
              </a:extLst>
            </p:cNvPr>
            <p:cNvSpPr/>
            <p:nvPr/>
          </p:nvSpPr>
          <p:spPr>
            <a:xfrm>
              <a:off x="4537766" y="0"/>
              <a:ext cx="2661590" cy="1673027"/>
            </a:xfrm>
            <a:custGeom>
              <a:avLst/>
              <a:gdLst/>
              <a:ahLst/>
              <a:cxnLst/>
              <a:rect l="l" t="t" r="r" b="b"/>
              <a:pathLst>
                <a:path w="2661590" h="1673027">
                  <a:moveTo>
                    <a:pt x="0" y="0"/>
                  </a:moveTo>
                  <a:lnTo>
                    <a:pt x="2661590" y="0"/>
                  </a:lnTo>
                  <a:lnTo>
                    <a:pt x="2661590" y="1673027"/>
                  </a:lnTo>
                  <a:lnTo>
                    <a:pt x="0" y="16730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 l="-5873" r="-5873"/>
              </a:stretch>
            </a:blipFill>
          </p:spPr>
        </p:sp>
      </p:grp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333351" y="1111977"/>
            <a:ext cx="17775044" cy="4501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360"/>
              </a:lnSpc>
            </a:pPr>
            <a:r>
              <a:rPr lang="en-US" sz="3200" dirty="0" err="1">
                <a:solidFill>
                  <a:srgbClr val="000000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การบริหารจัดการหนี้กองทุนพัฒนาบทบาทสตรี</a:t>
            </a:r>
            <a:r>
              <a:rPr lang="en-US" sz="3200" dirty="0">
                <a:solidFill>
                  <a:srgbClr val="000000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 : </a:t>
            </a:r>
            <a:r>
              <a:rPr lang="en-US" sz="3200" dirty="0" err="1">
                <a:solidFill>
                  <a:srgbClr val="D01716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หนี้เกินกำหนดชำระ</a:t>
            </a:r>
            <a:r>
              <a:rPr lang="en-US" sz="3200" dirty="0">
                <a:solidFill>
                  <a:srgbClr val="000000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ข้อมูล</a:t>
            </a:r>
            <a:r>
              <a:rPr lang="en-US" sz="3200" dirty="0">
                <a:solidFill>
                  <a:srgbClr val="000000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 ณ </a:t>
            </a:r>
            <a:r>
              <a:rPr lang="en-US" sz="3200" dirty="0" err="1">
                <a:solidFill>
                  <a:srgbClr val="000000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วันที่</a:t>
            </a:r>
            <a:r>
              <a:rPr lang="en-US" sz="3200" dirty="0">
                <a:solidFill>
                  <a:srgbClr val="000000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 1</a:t>
            </a:r>
            <a:r>
              <a:rPr lang="th-TH" sz="3200" dirty="0">
                <a:solidFill>
                  <a:srgbClr val="000000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7</a:t>
            </a:r>
            <a:r>
              <a:rPr lang="en-US" sz="3200" dirty="0">
                <a:solidFill>
                  <a:srgbClr val="000000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 </a:t>
            </a:r>
            <a:r>
              <a:rPr lang="th-TH" sz="3200" dirty="0">
                <a:solidFill>
                  <a:srgbClr val="000000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เมษายน</a:t>
            </a:r>
            <a:r>
              <a:rPr lang="en-US" sz="3200" dirty="0">
                <a:solidFill>
                  <a:srgbClr val="000000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 2567</a:t>
            </a:r>
          </a:p>
        </p:txBody>
      </p:sp>
      <p:graphicFrame>
        <p:nvGraphicFramePr>
          <p:cNvPr id="9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48577998"/>
              </p:ext>
            </p:extLst>
          </p:nvPr>
        </p:nvGraphicFramePr>
        <p:xfrm>
          <a:off x="179605" y="1665190"/>
          <a:ext cx="17928790" cy="7897910"/>
        </p:xfrm>
        <a:graphic>
          <a:graphicData uri="http://schemas.openxmlformats.org/drawingml/2006/table">
            <a:tbl>
              <a:tblPr/>
              <a:tblGrid>
                <a:gridCol w="7347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070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9962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2497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8001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72565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70737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547093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43336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1756064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1327124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852007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803737">
                <a:tc rowSpan="2">
                  <a:txBody>
                    <a:bodyPr/>
                    <a:lstStyle/>
                    <a:p>
                      <a:pPr algn="ctr">
                        <a:lnSpc>
                          <a:spcPts val="2399"/>
                        </a:lnSpc>
                        <a:defRPr/>
                      </a:pPr>
                      <a:r>
                        <a:rPr lang="en-US" sz="2000" dirty="0" err="1">
                          <a:solidFill>
                            <a:srgbClr val="FFFFFF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ลำดับ</a:t>
                      </a:r>
                      <a:endParaRPr lang="en-US" sz="2000" dirty="0">
                        <a:latin typeface="Chulabhorn Likit Text Light๙" panose="00000400000000000000" pitchFamily="2" charset="-34"/>
                        <a:cs typeface="Chulabhorn Likit Text Light๙" panose="00000400000000000000" pitchFamily="2" charset="-34"/>
                      </a:endParaRP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65486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ts val="2399"/>
                        </a:lnSpc>
                        <a:defRPr/>
                      </a:pPr>
                      <a:r>
                        <a:rPr lang="en-US" sz="2000" dirty="0" err="1">
                          <a:solidFill>
                            <a:srgbClr val="FFFFFF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จังหวัด</a:t>
                      </a:r>
                      <a:endParaRPr lang="en-US" sz="2000" dirty="0">
                        <a:latin typeface="Chulabhorn Likit Text Light๙" panose="00000400000000000000" pitchFamily="2" charset="-34"/>
                        <a:cs typeface="Chulabhorn Likit Text Light๙" panose="00000400000000000000" pitchFamily="2" charset="-34"/>
                      </a:endParaRP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65486"/>
                    </a:solidFill>
                  </a:tcPr>
                </a:tc>
                <a:tc gridSpan="7">
                  <a:txBody>
                    <a:bodyPr/>
                    <a:lstStyle/>
                    <a:p>
                      <a:pPr algn="ctr">
                        <a:lnSpc>
                          <a:spcPts val="2399"/>
                        </a:lnSpc>
                        <a:defRPr/>
                      </a:pPr>
                      <a:r>
                        <a:rPr lang="en-US" sz="2000" dirty="0">
                          <a:solidFill>
                            <a:srgbClr val="FFFFFF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FFFFFF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รวมทั้งหมด</a:t>
                      </a:r>
                      <a:r>
                        <a:rPr lang="en-US" sz="2000" dirty="0">
                          <a:solidFill>
                            <a:srgbClr val="FFFFFF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 2556 – 2566 (</a:t>
                      </a:r>
                      <a:r>
                        <a:rPr lang="en-US" sz="2000" dirty="0" err="1">
                          <a:solidFill>
                            <a:srgbClr val="FFFFFF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ข้อมูล</a:t>
                      </a:r>
                      <a:r>
                        <a:rPr lang="en-US" sz="2000" dirty="0">
                          <a:solidFill>
                            <a:srgbClr val="FFFFFF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 ณ </a:t>
                      </a:r>
                      <a:r>
                        <a:rPr lang="en-US" sz="2000" dirty="0" err="1">
                          <a:solidFill>
                            <a:srgbClr val="FFFFFF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วันที่</a:t>
                      </a:r>
                      <a:r>
                        <a:rPr lang="en-US" sz="2000" dirty="0">
                          <a:solidFill>
                            <a:srgbClr val="FFFFFF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 1</a:t>
                      </a:r>
                      <a:r>
                        <a:rPr lang="th-TH" sz="2000" dirty="0">
                          <a:solidFill>
                            <a:srgbClr val="FFFFFF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7</a:t>
                      </a:r>
                      <a:r>
                        <a:rPr lang="en-US" sz="2000" dirty="0">
                          <a:solidFill>
                            <a:srgbClr val="FFFFFF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 </a:t>
                      </a:r>
                      <a:r>
                        <a:rPr lang="th-TH" sz="2000" dirty="0">
                          <a:solidFill>
                            <a:srgbClr val="FFFFFF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เมษายน</a:t>
                      </a:r>
                      <a:r>
                        <a:rPr lang="en-US" sz="2000" dirty="0">
                          <a:solidFill>
                            <a:srgbClr val="FFFFFF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 2567) </a:t>
                      </a:r>
                      <a:endParaRPr lang="en-US" sz="2000" dirty="0">
                        <a:latin typeface="Chulabhorn Likit Text Light๙" panose="00000400000000000000" pitchFamily="2" charset="-34"/>
                        <a:cs typeface="Chulabhorn Likit Text Light๙" panose="00000400000000000000" pitchFamily="2" charset="-34"/>
                      </a:endParaRP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65486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2399"/>
                        </a:lnSpc>
                        <a:defRPr/>
                      </a:pPr>
                      <a:r>
                        <a:rPr lang="en-US" sz="1499">
                          <a:solidFill>
                            <a:srgbClr val="FFFFFF"/>
                          </a:solidFill>
                          <a:latin typeface="Chulabhorn Likit Text 2"/>
                          <a:cs typeface="Chulabhorn Likit Text 2"/>
                        </a:rPr>
                        <a:t> รวมทั้งหมด 2556 – 2566 (ข้อมูล ณ วันที่ 18 มีนาคม 2567) </a:t>
                      </a:r>
                      <a:endParaRPr lang="en-US" sz="1100"/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65486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2399"/>
                        </a:lnSpc>
                        <a:defRPr/>
                      </a:pPr>
                      <a:r>
                        <a:rPr lang="en-US" sz="1499">
                          <a:solidFill>
                            <a:srgbClr val="FFFFFF"/>
                          </a:solidFill>
                          <a:latin typeface="Chulabhorn Likit Text 2"/>
                          <a:cs typeface="Chulabhorn Likit Text 2"/>
                        </a:rPr>
                        <a:t> รวมทั้งหมด 2556 – 2566 (ข้อมูล ณ วันที่ 18 มีนาคม 2567) </a:t>
                      </a:r>
                      <a:endParaRPr lang="en-US" sz="1100"/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65486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2399"/>
                        </a:lnSpc>
                        <a:defRPr/>
                      </a:pPr>
                      <a:r>
                        <a:rPr lang="en-US" sz="1499">
                          <a:solidFill>
                            <a:srgbClr val="FFFFFF"/>
                          </a:solidFill>
                          <a:latin typeface="Chulabhorn Likit Text 2"/>
                          <a:cs typeface="Chulabhorn Likit Text 2"/>
                        </a:rPr>
                        <a:t> รวมทั้งหมด 2556 – 2566 (ข้อมูล ณ วันที่ 18 มีนาคม 2567) </a:t>
                      </a:r>
                      <a:endParaRPr lang="en-US" sz="1100"/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65486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2399"/>
                        </a:lnSpc>
                        <a:defRPr/>
                      </a:pPr>
                      <a:r>
                        <a:rPr lang="en-US" sz="1499">
                          <a:solidFill>
                            <a:srgbClr val="FFFFFF"/>
                          </a:solidFill>
                          <a:latin typeface="Chulabhorn Likit Text 2"/>
                          <a:cs typeface="Chulabhorn Likit Text 2"/>
                        </a:rPr>
                        <a:t> รวมทั้งหมด 2556 – 2566 (ข้อมูล ณ วันที่ 18 มีนาคม 2567) </a:t>
                      </a:r>
                      <a:endParaRPr lang="en-US" sz="1100"/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65486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2399"/>
                        </a:lnSpc>
                        <a:defRPr/>
                      </a:pPr>
                      <a:r>
                        <a:rPr lang="en-US" sz="1499">
                          <a:solidFill>
                            <a:srgbClr val="FFFFFF"/>
                          </a:solidFill>
                          <a:latin typeface="Chulabhorn Likit Text 2"/>
                          <a:cs typeface="Chulabhorn Likit Text 2"/>
                        </a:rPr>
                        <a:t> รวมทั้งหมด 2556 – 2566 (ข้อมูล ณ วันที่ 18 มีนาคม 2567) </a:t>
                      </a:r>
                      <a:endParaRPr lang="en-US" sz="1100"/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65486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2399"/>
                        </a:lnSpc>
                        <a:defRPr/>
                      </a:pPr>
                      <a:r>
                        <a:rPr lang="en-US" sz="1499">
                          <a:solidFill>
                            <a:srgbClr val="FFFFFF"/>
                          </a:solidFill>
                          <a:latin typeface="Chulabhorn Likit Text 2"/>
                          <a:cs typeface="Chulabhorn Likit Text 2"/>
                        </a:rPr>
                        <a:t> รวมทั้งหมด 2556 – 2566 (ข้อมูล ณ วันที่ 18 มีนาคม 2567) </a:t>
                      </a:r>
                      <a:endParaRPr lang="en-US" sz="1100"/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65486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ts val="2399"/>
                        </a:lnSpc>
                        <a:defRPr/>
                      </a:pPr>
                      <a:r>
                        <a:rPr lang="en-US" sz="2000" dirty="0" err="1">
                          <a:solidFill>
                            <a:srgbClr val="FFFFFF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ร้อยละของหนี้เกินกำหนดชำระ</a:t>
                      </a:r>
                      <a:r>
                        <a:rPr lang="en-US" sz="2000" dirty="0">
                          <a:solidFill>
                            <a:srgbClr val="FFFFFF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 </a:t>
                      </a:r>
                      <a:endParaRPr lang="en-US" sz="2000" dirty="0">
                        <a:latin typeface="Chulabhorn Likit Text Light๙" panose="00000400000000000000" pitchFamily="2" charset="-34"/>
                        <a:cs typeface="Chulabhorn Likit Text Light๙" panose="00000400000000000000" pitchFamily="2" charset="-34"/>
                      </a:endParaRPr>
                    </a:p>
                    <a:p>
                      <a:pPr algn="ctr">
                        <a:lnSpc>
                          <a:spcPts val="2399"/>
                        </a:lnSpc>
                      </a:pPr>
                      <a:r>
                        <a:rPr lang="en-US" sz="2000" dirty="0">
                          <a:solidFill>
                            <a:srgbClr val="FFFFFF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(</a:t>
                      </a:r>
                      <a:r>
                        <a:rPr lang="en-US" sz="2000" dirty="0" err="1">
                          <a:solidFill>
                            <a:srgbClr val="FFFFFF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ฐานจากลูกหนี้คงเหลือ</a:t>
                      </a:r>
                      <a:r>
                        <a:rPr lang="en-US" sz="2000" dirty="0">
                          <a:solidFill>
                            <a:srgbClr val="FFFFFF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)</a:t>
                      </a:r>
                    </a:p>
                  </a:txBody>
                  <a:tcPr marL="47625" marR="47625" marT="47625" marB="47625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65486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2399"/>
                        </a:lnSpc>
                        <a:defRPr/>
                      </a:pPr>
                      <a:r>
                        <a:rPr lang="en-US" sz="1499">
                          <a:solidFill>
                            <a:srgbClr val="FFFFFF"/>
                          </a:solidFill>
                          <a:cs typeface="Chulabhorn Likit Text 2"/>
                        </a:rPr>
                        <a:t>ร้อยละของหนี้เกินกำหนดชำระ </a:t>
                      </a:r>
                      <a:endParaRPr lang="en-US" sz="1100"/>
                    </a:p>
                    <a:p>
                      <a:pPr algn="ctr">
                        <a:lnSpc>
                          <a:spcPts val="2399"/>
                        </a:lnSpc>
                      </a:pPr>
                      <a:r>
                        <a:rPr lang="en-US" sz="1499">
                          <a:solidFill>
                            <a:srgbClr val="FFFFFF"/>
                          </a:solidFill>
                          <a:latin typeface="Chulabhorn Likit Text 2"/>
                          <a:cs typeface="Chulabhorn Likit Text 2"/>
                        </a:rPr>
                        <a:t>(ฐานจากลูกหนี้คงเหลือ)</a:t>
                      </a:r>
                    </a:p>
                  </a:txBody>
                  <a:tcPr marL="47625" marR="47625" marT="47625" marB="47625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65486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ts val="2399"/>
                        </a:lnSpc>
                        <a:defRPr/>
                      </a:pPr>
                      <a:r>
                        <a:rPr lang="en-US" sz="2000" dirty="0" err="1">
                          <a:solidFill>
                            <a:srgbClr val="FFFFFF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ผลต่าง</a:t>
                      </a:r>
                      <a:endParaRPr lang="en-US" sz="2000" dirty="0">
                        <a:latin typeface="Chulabhorn Likit Text Light๙" panose="00000400000000000000" pitchFamily="2" charset="-34"/>
                        <a:cs typeface="Chulabhorn Likit Text Light๙" panose="00000400000000000000" pitchFamily="2" charset="-34"/>
                      </a:endParaRPr>
                    </a:p>
                  </a:txBody>
                  <a:tcPr marL="47625" marR="47625" marT="47625" marB="47625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6548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31147">
                <a:tc vMerge="1">
                  <a:txBody>
                    <a:bodyPr/>
                    <a:lstStyle/>
                    <a:p>
                      <a:pPr algn="ctr">
                        <a:lnSpc>
                          <a:spcPts val="2399"/>
                        </a:lnSpc>
                        <a:defRPr/>
                      </a:pPr>
                      <a:r>
                        <a:rPr lang="en-US" sz="1499">
                          <a:solidFill>
                            <a:srgbClr val="FFFFFF"/>
                          </a:solidFill>
                          <a:cs typeface="Chulabhorn Likit Text 2"/>
                        </a:rPr>
                        <a:t>ลำดับ</a:t>
                      </a:r>
                      <a:endParaRPr lang="en-US" sz="1100"/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65486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ts val="2399"/>
                        </a:lnSpc>
                        <a:defRPr/>
                      </a:pPr>
                      <a:r>
                        <a:rPr lang="en-US" sz="1499">
                          <a:solidFill>
                            <a:srgbClr val="FFFFFF"/>
                          </a:solidFill>
                          <a:cs typeface="Chulabhorn Likit Text 2"/>
                        </a:rPr>
                        <a:t>จังหวัด</a:t>
                      </a:r>
                      <a:endParaRPr lang="en-US" sz="1100"/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6548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99"/>
                        </a:lnSpc>
                        <a:defRPr/>
                      </a:pPr>
                      <a:r>
                        <a:rPr lang="en-US" sz="2000" dirty="0" err="1">
                          <a:solidFill>
                            <a:srgbClr val="FFFFFF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เงินที่อนุมัติ</a:t>
                      </a:r>
                      <a:r>
                        <a:rPr lang="en-US" sz="2000" dirty="0">
                          <a:solidFill>
                            <a:srgbClr val="FFFFFF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 </a:t>
                      </a:r>
                      <a:endParaRPr lang="en-US" sz="2000" dirty="0">
                        <a:latin typeface="Chulabhorn Likit Text Light๙" panose="00000400000000000000" pitchFamily="2" charset="-34"/>
                        <a:cs typeface="Chulabhorn Likit Text Light๙" panose="00000400000000000000" pitchFamily="2" charset="-34"/>
                      </a:endParaRPr>
                    </a:p>
                    <a:p>
                      <a:pPr algn="ctr">
                        <a:lnSpc>
                          <a:spcPts val="2399"/>
                        </a:lnSpc>
                      </a:pPr>
                      <a:r>
                        <a:rPr lang="en-US" sz="2000" dirty="0">
                          <a:solidFill>
                            <a:srgbClr val="FFFFFF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2556 - 2566</a:t>
                      </a:r>
                    </a:p>
                    <a:p>
                      <a:pPr algn="ctr">
                        <a:lnSpc>
                          <a:spcPts val="2399"/>
                        </a:lnSpc>
                      </a:pPr>
                      <a:r>
                        <a:rPr lang="en-US" sz="2000" dirty="0">
                          <a:solidFill>
                            <a:srgbClr val="FFFFFF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(</a:t>
                      </a:r>
                      <a:r>
                        <a:rPr lang="en-US" sz="2000" dirty="0" err="1">
                          <a:solidFill>
                            <a:srgbClr val="FFFFFF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บาท</a:t>
                      </a:r>
                      <a:r>
                        <a:rPr lang="en-US" sz="2000" dirty="0">
                          <a:solidFill>
                            <a:srgbClr val="FFFFFF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)</a:t>
                      </a: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6548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99"/>
                        </a:lnSpc>
                        <a:defRPr/>
                      </a:pPr>
                      <a:r>
                        <a:rPr lang="en-US" sz="2000" dirty="0" err="1">
                          <a:solidFill>
                            <a:srgbClr val="FFFFFF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ลูกหนี้คงเหลือ</a:t>
                      </a:r>
                      <a:endParaRPr lang="en-US" sz="2000" dirty="0">
                        <a:latin typeface="Chulabhorn Likit Text Light๙" panose="00000400000000000000" pitchFamily="2" charset="-34"/>
                        <a:cs typeface="Chulabhorn Likit Text Light๙" panose="00000400000000000000" pitchFamily="2" charset="-34"/>
                      </a:endParaRPr>
                    </a:p>
                    <a:p>
                      <a:pPr algn="ctr">
                        <a:lnSpc>
                          <a:spcPts val="2399"/>
                        </a:lnSpc>
                      </a:pPr>
                      <a:r>
                        <a:rPr lang="en-US" sz="2000" dirty="0">
                          <a:solidFill>
                            <a:srgbClr val="FFFFFF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ณ 1 </a:t>
                      </a:r>
                      <a:r>
                        <a:rPr lang="en-US" sz="2000" dirty="0" err="1">
                          <a:solidFill>
                            <a:srgbClr val="FFFFFF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ต.ค</a:t>
                      </a:r>
                      <a:r>
                        <a:rPr lang="en-US" sz="2000" dirty="0">
                          <a:solidFill>
                            <a:srgbClr val="FFFFFF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. 66</a:t>
                      </a:r>
                    </a:p>
                    <a:p>
                      <a:pPr algn="ctr">
                        <a:lnSpc>
                          <a:spcPts val="2399"/>
                        </a:lnSpc>
                      </a:pPr>
                      <a:r>
                        <a:rPr lang="en-US" sz="2000" dirty="0">
                          <a:solidFill>
                            <a:srgbClr val="FFFFFF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(</a:t>
                      </a:r>
                      <a:r>
                        <a:rPr lang="en-US" sz="2000" dirty="0" err="1">
                          <a:solidFill>
                            <a:srgbClr val="FFFFFF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บาท</a:t>
                      </a:r>
                      <a:r>
                        <a:rPr lang="en-US" sz="2000" dirty="0">
                          <a:solidFill>
                            <a:srgbClr val="FFFFFF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)</a:t>
                      </a: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6548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99"/>
                        </a:lnSpc>
                        <a:defRPr/>
                      </a:pPr>
                      <a:r>
                        <a:rPr lang="en-US" sz="2000" dirty="0" err="1">
                          <a:solidFill>
                            <a:srgbClr val="FFFFFF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ลูกหนี้คงเหลือ</a:t>
                      </a:r>
                      <a:endParaRPr lang="en-US" sz="2000" dirty="0">
                        <a:latin typeface="Chulabhorn Likit Text Light๙" panose="00000400000000000000" pitchFamily="2" charset="-34"/>
                        <a:cs typeface="Chulabhorn Likit Text Light๙" panose="00000400000000000000" pitchFamily="2" charset="-34"/>
                      </a:endParaRPr>
                    </a:p>
                    <a:p>
                      <a:pPr algn="ctr">
                        <a:lnSpc>
                          <a:spcPts val="2399"/>
                        </a:lnSpc>
                      </a:pPr>
                      <a:r>
                        <a:rPr lang="en-US" sz="2000" dirty="0">
                          <a:solidFill>
                            <a:srgbClr val="FFFFFF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ณ </a:t>
                      </a:r>
                      <a:r>
                        <a:rPr lang="en-US" sz="2000" dirty="0" err="1">
                          <a:solidFill>
                            <a:srgbClr val="FFFFFF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ปัจจุบัน</a:t>
                      </a:r>
                      <a:endParaRPr lang="en-US" sz="2000" dirty="0">
                        <a:solidFill>
                          <a:srgbClr val="FFFFFF"/>
                        </a:solidFill>
                        <a:latin typeface="Chulabhorn Likit Text Light๙" panose="00000400000000000000" pitchFamily="2" charset="-34"/>
                        <a:cs typeface="Chulabhorn Likit Text Light๙" panose="00000400000000000000" pitchFamily="2" charset="-34"/>
                      </a:endParaRP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6548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99"/>
                        </a:lnSpc>
                        <a:defRPr/>
                      </a:pPr>
                      <a:r>
                        <a:rPr lang="en-US" sz="2000" dirty="0" err="1">
                          <a:solidFill>
                            <a:srgbClr val="FFFFFF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หนี้ยังไม่ถึง</a:t>
                      </a:r>
                      <a:endParaRPr lang="en-US" sz="2000" dirty="0">
                        <a:latin typeface="Chulabhorn Likit Text Light๙" panose="00000400000000000000" pitchFamily="2" charset="-34"/>
                        <a:cs typeface="Chulabhorn Likit Text Light๙" panose="00000400000000000000" pitchFamily="2" charset="-34"/>
                      </a:endParaRPr>
                    </a:p>
                    <a:p>
                      <a:pPr algn="ctr">
                        <a:lnSpc>
                          <a:spcPts val="2399"/>
                        </a:lnSpc>
                      </a:pPr>
                      <a:r>
                        <a:rPr lang="en-US" sz="2000" dirty="0" err="1">
                          <a:solidFill>
                            <a:srgbClr val="FFFFFF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กำหนดชำระ</a:t>
                      </a:r>
                      <a:endParaRPr lang="en-US" sz="2000" dirty="0">
                        <a:solidFill>
                          <a:srgbClr val="FFFFFF"/>
                        </a:solidFill>
                        <a:latin typeface="Chulabhorn Likit Text Light๙" panose="00000400000000000000" pitchFamily="2" charset="-34"/>
                        <a:cs typeface="Chulabhorn Likit Text Light๙" panose="00000400000000000000" pitchFamily="2" charset="-34"/>
                      </a:endParaRPr>
                    </a:p>
                    <a:p>
                      <a:pPr algn="ctr">
                        <a:lnSpc>
                          <a:spcPts val="2399"/>
                        </a:lnSpc>
                      </a:pPr>
                      <a:r>
                        <a:rPr lang="en-US" sz="2000" dirty="0">
                          <a:solidFill>
                            <a:srgbClr val="FFFFFF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(</a:t>
                      </a:r>
                      <a:r>
                        <a:rPr lang="en-US" sz="2000" dirty="0" err="1">
                          <a:solidFill>
                            <a:srgbClr val="FFFFFF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บาท</a:t>
                      </a:r>
                      <a:r>
                        <a:rPr lang="en-US" sz="2000" dirty="0">
                          <a:solidFill>
                            <a:srgbClr val="FFFFFF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)</a:t>
                      </a: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6548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99"/>
                        </a:lnSpc>
                        <a:defRPr/>
                      </a:pPr>
                      <a:r>
                        <a:rPr lang="en-US" sz="2000" dirty="0" err="1">
                          <a:solidFill>
                            <a:srgbClr val="FFFFFF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ชำระคืนเงินต้น</a:t>
                      </a:r>
                      <a:endParaRPr lang="en-US" sz="2000" dirty="0">
                        <a:latin typeface="Chulabhorn Likit Text Light๙" panose="00000400000000000000" pitchFamily="2" charset="-34"/>
                        <a:cs typeface="Chulabhorn Likit Text Light๙" panose="00000400000000000000" pitchFamily="2" charset="-34"/>
                      </a:endParaRPr>
                    </a:p>
                    <a:p>
                      <a:pPr algn="ctr">
                        <a:lnSpc>
                          <a:spcPts val="2399"/>
                        </a:lnSpc>
                      </a:pPr>
                      <a:r>
                        <a:rPr lang="en-US" sz="2000" dirty="0" err="1">
                          <a:solidFill>
                            <a:srgbClr val="FFFFFF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ปีบัญชี</a:t>
                      </a:r>
                      <a:r>
                        <a:rPr lang="en-US" sz="2000" dirty="0">
                          <a:solidFill>
                            <a:srgbClr val="FFFFFF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 2567</a:t>
                      </a:r>
                    </a:p>
                    <a:p>
                      <a:pPr algn="ctr">
                        <a:lnSpc>
                          <a:spcPts val="2399"/>
                        </a:lnSpc>
                      </a:pPr>
                      <a:r>
                        <a:rPr lang="en-US" sz="2000" dirty="0">
                          <a:solidFill>
                            <a:srgbClr val="FFFFFF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(</a:t>
                      </a:r>
                      <a:r>
                        <a:rPr lang="en-US" sz="2000" dirty="0" err="1">
                          <a:solidFill>
                            <a:srgbClr val="FFFFFF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บาท</a:t>
                      </a:r>
                      <a:r>
                        <a:rPr lang="en-US" sz="2000" dirty="0">
                          <a:solidFill>
                            <a:srgbClr val="FFFFFF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)</a:t>
                      </a: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6548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99"/>
                        </a:lnSpc>
                        <a:defRPr/>
                      </a:pPr>
                      <a:r>
                        <a:rPr lang="en-US" sz="2000" dirty="0" err="1">
                          <a:solidFill>
                            <a:srgbClr val="FFFFFF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ดำเนินคดี</a:t>
                      </a:r>
                      <a:endParaRPr lang="en-US" sz="2000" dirty="0">
                        <a:latin typeface="Chulabhorn Likit Text Light๙" panose="00000400000000000000" pitchFamily="2" charset="-34"/>
                        <a:cs typeface="Chulabhorn Likit Text Light๙" panose="00000400000000000000" pitchFamily="2" charset="-34"/>
                      </a:endParaRPr>
                    </a:p>
                    <a:p>
                      <a:pPr algn="ctr">
                        <a:lnSpc>
                          <a:spcPts val="2399"/>
                        </a:lnSpc>
                      </a:pPr>
                      <a:r>
                        <a:rPr lang="en-US" sz="2000" dirty="0">
                          <a:solidFill>
                            <a:srgbClr val="FFFFFF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(</a:t>
                      </a:r>
                      <a:r>
                        <a:rPr lang="en-US" sz="2000" dirty="0" err="1">
                          <a:solidFill>
                            <a:srgbClr val="FFFFFF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บาท</a:t>
                      </a:r>
                      <a:r>
                        <a:rPr lang="en-US" sz="2000" dirty="0">
                          <a:solidFill>
                            <a:srgbClr val="FFFFFF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)</a:t>
                      </a: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6548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99"/>
                        </a:lnSpc>
                        <a:defRPr/>
                      </a:pPr>
                      <a:r>
                        <a:rPr lang="en-US" sz="2000" dirty="0" err="1">
                          <a:solidFill>
                            <a:srgbClr val="FFFFFF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หนี้เกิน</a:t>
                      </a:r>
                      <a:endParaRPr lang="en-US" sz="2000" dirty="0">
                        <a:latin typeface="Chulabhorn Likit Text Light๙" panose="00000400000000000000" pitchFamily="2" charset="-34"/>
                        <a:cs typeface="Chulabhorn Likit Text Light๙" panose="00000400000000000000" pitchFamily="2" charset="-34"/>
                      </a:endParaRPr>
                    </a:p>
                    <a:p>
                      <a:pPr algn="ctr">
                        <a:lnSpc>
                          <a:spcPts val="2399"/>
                        </a:lnSpc>
                      </a:pPr>
                      <a:r>
                        <a:rPr lang="en-US" sz="2000" dirty="0" err="1">
                          <a:solidFill>
                            <a:srgbClr val="FFFFFF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กำหนดชำระ</a:t>
                      </a:r>
                      <a:endParaRPr lang="en-US" sz="2000" dirty="0">
                        <a:solidFill>
                          <a:srgbClr val="FFFFFF"/>
                        </a:solidFill>
                        <a:latin typeface="Chulabhorn Likit Text Light๙" panose="00000400000000000000" pitchFamily="2" charset="-34"/>
                        <a:cs typeface="Chulabhorn Likit Text Light๙" panose="00000400000000000000" pitchFamily="2" charset="-34"/>
                      </a:endParaRPr>
                    </a:p>
                    <a:p>
                      <a:pPr algn="ctr">
                        <a:lnSpc>
                          <a:spcPts val="2399"/>
                        </a:lnSpc>
                      </a:pPr>
                      <a:r>
                        <a:rPr lang="en-US" sz="2000" dirty="0">
                          <a:solidFill>
                            <a:srgbClr val="FFFFFF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(</a:t>
                      </a:r>
                      <a:r>
                        <a:rPr lang="en-US" sz="2000" dirty="0" err="1">
                          <a:solidFill>
                            <a:srgbClr val="FFFFFF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บาท</a:t>
                      </a:r>
                      <a:r>
                        <a:rPr lang="en-US" sz="2000" dirty="0">
                          <a:solidFill>
                            <a:srgbClr val="FFFFFF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)</a:t>
                      </a: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6548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99"/>
                        </a:lnSpc>
                        <a:defRPr/>
                      </a:pPr>
                      <a:r>
                        <a:rPr lang="en-US" sz="2000" dirty="0">
                          <a:solidFill>
                            <a:srgbClr val="FFFFFF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ณ </a:t>
                      </a:r>
                      <a:r>
                        <a:rPr lang="en-US" sz="2000" dirty="0" err="1">
                          <a:solidFill>
                            <a:srgbClr val="FFFFFF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วันที่</a:t>
                      </a:r>
                      <a:endParaRPr lang="en-US" sz="2000" dirty="0">
                        <a:latin typeface="Chulabhorn Likit Text Light๙" panose="00000400000000000000" pitchFamily="2" charset="-34"/>
                        <a:cs typeface="Chulabhorn Likit Text Light๙" panose="00000400000000000000" pitchFamily="2" charset="-34"/>
                      </a:endParaRPr>
                    </a:p>
                    <a:p>
                      <a:pPr algn="ctr">
                        <a:lnSpc>
                          <a:spcPts val="2399"/>
                        </a:lnSpc>
                      </a:pPr>
                      <a:r>
                        <a:rPr lang="th-TH" sz="2000" dirty="0">
                          <a:solidFill>
                            <a:srgbClr val="FFFFFF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22</a:t>
                      </a:r>
                      <a:r>
                        <a:rPr lang="en-US" sz="2000" dirty="0">
                          <a:solidFill>
                            <a:srgbClr val="FFFFFF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 </a:t>
                      </a:r>
                      <a:r>
                        <a:rPr lang="th-TH" sz="2000" dirty="0">
                          <a:solidFill>
                            <a:srgbClr val="FFFFFF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มีนาคม</a:t>
                      </a:r>
                      <a:r>
                        <a:rPr lang="en-US" sz="2000" dirty="0">
                          <a:solidFill>
                            <a:srgbClr val="FFFFFF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 2567</a:t>
                      </a: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964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99"/>
                        </a:lnSpc>
                        <a:defRPr/>
                      </a:pPr>
                      <a:r>
                        <a:rPr lang="en-US" sz="2000" dirty="0">
                          <a:solidFill>
                            <a:srgbClr val="FFFFFF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ณ </a:t>
                      </a:r>
                      <a:r>
                        <a:rPr lang="en-US" sz="2000" dirty="0" err="1">
                          <a:solidFill>
                            <a:srgbClr val="FFFFFF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วันที่</a:t>
                      </a:r>
                      <a:endParaRPr lang="en-US" sz="2000" dirty="0">
                        <a:latin typeface="Chulabhorn Likit Text Light๙" panose="00000400000000000000" pitchFamily="2" charset="-34"/>
                        <a:cs typeface="Chulabhorn Likit Text Light๙" panose="00000400000000000000" pitchFamily="2" charset="-34"/>
                      </a:endParaRPr>
                    </a:p>
                    <a:p>
                      <a:pPr algn="ctr">
                        <a:lnSpc>
                          <a:spcPts val="2399"/>
                        </a:lnSpc>
                      </a:pPr>
                      <a:r>
                        <a:rPr lang="en-US" sz="2000" dirty="0">
                          <a:solidFill>
                            <a:srgbClr val="FFFFFF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1</a:t>
                      </a:r>
                      <a:r>
                        <a:rPr lang="th-TH" sz="2000" dirty="0">
                          <a:solidFill>
                            <a:srgbClr val="FFFFFF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7</a:t>
                      </a:r>
                      <a:r>
                        <a:rPr lang="en-US" sz="2000" dirty="0">
                          <a:solidFill>
                            <a:srgbClr val="FFFFFF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 </a:t>
                      </a:r>
                      <a:r>
                        <a:rPr lang="th-TH" sz="2000" dirty="0">
                          <a:solidFill>
                            <a:srgbClr val="FFFFFF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เมษายน</a:t>
                      </a:r>
                      <a:r>
                        <a:rPr lang="en-US" sz="2000" dirty="0">
                          <a:solidFill>
                            <a:srgbClr val="FFFFFF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 </a:t>
                      </a:r>
                    </a:p>
                    <a:p>
                      <a:pPr algn="ctr">
                        <a:lnSpc>
                          <a:spcPts val="2399"/>
                        </a:lnSpc>
                      </a:pPr>
                      <a:r>
                        <a:rPr lang="en-US" sz="2000" dirty="0">
                          <a:solidFill>
                            <a:srgbClr val="FFFFFF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2567</a:t>
                      </a: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C5552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ts val="2399"/>
                        </a:lnSpc>
                        <a:defRPr/>
                      </a:pPr>
                      <a:r>
                        <a:rPr lang="en-US" sz="1499">
                          <a:solidFill>
                            <a:srgbClr val="FFFFFF"/>
                          </a:solidFill>
                          <a:cs typeface="Chulabhorn Likit Text 2"/>
                        </a:rPr>
                        <a:t>ผลต่าง</a:t>
                      </a:r>
                      <a:endParaRPr lang="en-US" sz="1100"/>
                    </a:p>
                  </a:txBody>
                  <a:tcPr marL="47625" marR="47625" marT="47625" marB="47625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6548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7470">
                <a:tc>
                  <a:txBody>
                    <a:bodyPr/>
                    <a:lstStyle/>
                    <a:p>
                      <a:pPr algn="ctr">
                        <a:lnSpc>
                          <a:spcPts val="2399"/>
                        </a:lnSpc>
                        <a:defRPr/>
                      </a:pPr>
                      <a:r>
                        <a:rPr lang="th-TH" sz="1499" b="1" kern="1200" dirty="0">
                          <a:solidFill>
                            <a:srgbClr val="00000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66</a:t>
                      </a:r>
                      <a:endParaRPr lang="en-US" sz="1499" b="1" kern="1200" dirty="0">
                        <a:solidFill>
                          <a:srgbClr val="000000"/>
                        </a:solidFill>
                        <a:latin typeface="Chulabhorn Likit Text Light๙" panose="00000400000000000000" pitchFamily="2" charset="-34"/>
                        <a:ea typeface="+mn-ea"/>
                        <a:cs typeface="Chulabhorn Likit Text Light๙" panose="00000400000000000000" pitchFamily="2" charset="-34"/>
                      </a:endParaRP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>
                        <a:lnSpc>
                          <a:spcPts val="2399"/>
                        </a:lnSpc>
                        <a:defRPr/>
                      </a:pPr>
                      <a:r>
                        <a:rPr lang="th-TH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สุราษฎร์ธานี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F0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ts val="2399"/>
                        </a:lnSpc>
                        <a:defRPr/>
                      </a:pPr>
                      <a:r>
                        <a:rPr lang="en-GB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229,679,653.00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ts val="2399"/>
                        </a:lnSpc>
                        <a:defRPr/>
                      </a:pPr>
                      <a:r>
                        <a:rPr lang="en-GB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69,140,330.63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F0F8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ts val="2399"/>
                        </a:lnSpc>
                        <a:defRPr/>
                      </a:pPr>
                      <a:r>
                        <a:rPr lang="en-GB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9,296,554.46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F0F8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ts val="2399"/>
                        </a:lnSpc>
                        <a:defRPr/>
                      </a:pPr>
                      <a:r>
                        <a:rPr lang="en-GB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59,843,776.17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ts val="2399"/>
                        </a:lnSpc>
                        <a:defRPr/>
                      </a:pPr>
                      <a:r>
                        <a:rPr lang="en-GB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26,882,729.35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ts val="2399"/>
                        </a:lnSpc>
                        <a:defRPr/>
                      </a:pPr>
                      <a:r>
                        <a:rPr lang="en-GB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11,954,838.90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ts val="2399"/>
                        </a:lnSpc>
                        <a:defRPr/>
                      </a:pPr>
                      <a:r>
                        <a:rPr lang="en-GB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21,006,207.92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F0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ts val="2399"/>
                        </a:lnSpc>
                        <a:defRPr/>
                      </a:pPr>
                      <a:r>
                        <a:rPr lang="en-GB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28.80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ABB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ts val="2399"/>
                        </a:lnSpc>
                        <a:defRPr/>
                      </a:pPr>
                      <a:r>
                        <a:rPr lang="en-GB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30.38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EEE6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ts val="2399"/>
                        </a:lnSpc>
                        <a:defRPr/>
                      </a:pPr>
                      <a:r>
                        <a:rPr lang="en-GB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▲1.58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47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84304">
                <a:tc>
                  <a:txBody>
                    <a:bodyPr/>
                    <a:lstStyle/>
                    <a:p>
                      <a:pPr algn="ctr">
                        <a:lnSpc>
                          <a:spcPts val="2399"/>
                        </a:lnSpc>
                        <a:defRPr/>
                      </a:pPr>
                      <a:r>
                        <a:rPr lang="th-TH" sz="1499" b="1" kern="1200" dirty="0">
                          <a:solidFill>
                            <a:srgbClr val="00000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67</a:t>
                      </a:r>
                      <a:endParaRPr lang="en-US" sz="1499" b="1" kern="1200" dirty="0">
                        <a:solidFill>
                          <a:srgbClr val="000000"/>
                        </a:solidFill>
                        <a:latin typeface="Chulabhorn Likit Text Light๙" panose="00000400000000000000" pitchFamily="2" charset="-34"/>
                        <a:ea typeface="+mn-ea"/>
                        <a:cs typeface="Chulabhorn Likit Text Light๙" panose="00000400000000000000" pitchFamily="2" charset="-34"/>
                      </a:endParaRP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>
                        <a:lnSpc>
                          <a:spcPts val="2399"/>
                        </a:lnSpc>
                        <a:defRPr/>
                      </a:pPr>
                      <a:r>
                        <a:rPr lang="th-TH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เพชรบุรี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F0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ts val="2399"/>
                        </a:lnSpc>
                        <a:defRPr/>
                      </a:pPr>
                      <a:r>
                        <a:rPr lang="en-GB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123,744,085.00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ts val="2399"/>
                        </a:lnSpc>
                        <a:defRPr/>
                      </a:pPr>
                      <a:r>
                        <a:rPr lang="en-GB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35,441,246.39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F0F8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ts val="2399"/>
                        </a:lnSpc>
                        <a:defRPr/>
                      </a:pPr>
                      <a:r>
                        <a:rPr lang="en-GB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5,920,026.40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F0F8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ts val="2399"/>
                        </a:lnSpc>
                        <a:defRPr/>
                      </a:pPr>
                      <a:r>
                        <a:rPr lang="en-GB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29,521,219.99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ts val="2399"/>
                        </a:lnSpc>
                        <a:defRPr/>
                      </a:pPr>
                      <a:r>
                        <a:rPr lang="en-GB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20,487,149.10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ts val="2399"/>
                        </a:lnSpc>
                        <a:defRPr/>
                      </a:pPr>
                      <a:r>
                        <a:rPr lang="en-GB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251,084.88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ts val="2399"/>
                        </a:lnSpc>
                        <a:defRPr/>
                      </a:pPr>
                      <a:r>
                        <a:rPr lang="en-GB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8,782,986.01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F0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ts val="2399"/>
                        </a:lnSpc>
                        <a:defRPr/>
                      </a:pPr>
                      <a:r>
                        <a:rPr lang="en-GB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23.09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ABB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ts val="2399"/>
                        </a:lnSpc>
                        <a:defRPr/>
                      </a:pPr>
                      <a:r>
                        <a:rPr lang="en-GB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24.78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EEE6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ts val="2399"/>
                        </a:lnSpc>
                        <a:defRPr/>
                      </a:pPr>
                      <a:r>
                        <a:rPr lang="en-GB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▲1.69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47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17470">
                <a:tc>
                  <a:txBody>
                    <a:bodyPr/>
                    <a:lstStyle/>
                    <a:p>
                      <a:pPr algn="ctr">
                        <a:lnSpc>
                          <a:spcPts val="2399"/>
                        </a:lnSpc>
                        <a:defRPr/>
                      </a:pPr>
                      <a:r>
                        <a:rPr lang="th-TH" sz="1499" b="1" kern="1200" dirty="0">
                          <a:solidFill>
                            <a:srgbClr val="00000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68</a:t>
                      </a:r>
                      <a:endParaRPr lang="en-US" sz="1499" b="1" kern="1200" dirty="0">
                        <a:solidFill>
                          <a:srgbClr val="000000"/>
                        </a:solidFill>
                        <a:latin typeface="Chulabhorn Likit Text Light๙" panose="00000400000000000000" pitchFamily="2" charset="-34"/>
                        <a:ea typeface="+mn-ea"/>
                        <a:cs typeface="Chulabhorn Likit Text Light๙" panose="00000400000000000000" pitchFamily="2" charset="-34"/>
                      </a:endParaRP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>
                        <a:lnSpc>
                          <a:spcPts val="2399"/>
                        </a:lnSpc>
                        <a:defRPr/>
                      </a:pPr>
                      <a:r>
                        <a:rPr lang="th-TH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พะเยา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F0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ts val="2399"/>
                        </a:lnSpc>
                        <a:defRPr/>
                      </a:pPr>
                      <a:r>
                        <a:rPr lang="en-GB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192,609,105.00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ts val="2399"/>
                        </a:lnSpc>
                        <a:defRPr/>
                      </a:pPr>
                      <a:r>
                        <a:rPr lang="en-GB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23,460,810.87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F0F8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ts val="2399"/>
                        </a:lnSpc>
                        <a:defRPr/>
                      </a:pPr>
                      <a:r>
                        <a:rPr lang="en-GB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5,514,848.29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F0F8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ts val="2399"/>
                        </a:lnSpc>
                        <a:defRPr/>
                      </a:pPr>
                      <a:r>
                        <a:rPr lang="en-GB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17,945,962.58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ts val="2399"/>
                        </a:lnSpc>
                        <a:defRPr/>
                      </a:pPr>
                      <a:r>
                        <a:rPr lang="en-GB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12,640,965.68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ts val="2399"/>
                        </a:lnSpc>
                        <a:defRPr/>
                      </a:pPr>
                      <a:r>
                        <a:rPr lang="en-GB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1,656,974.20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ts val="2399"/>
                        </a:lnSpc>
                        <a:defRPr/>
                      </a:pPr>
                      <a:r>
                        <a:rPr lang="en-GB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3,648,022.70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F0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ts val="2399"/>
                        </a:lnSpc>
                        <a:defRPr/>
                      </a:pPr>
                      <a:r>
                        <a:rPr lang="en-GB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13.84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ABB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ts val="2399"/>
                        </a:lnSpc>
                        <a:defRPr/>
                      </a:pPr>
                      <a:r>
                        <a:rPr lang="en-GB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15.55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EEE6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ts val="2399"/>
                        </a:lnSpc>
                        <a:defRPr/>
                      </a:pPr>
                      <a:r>
                        <a:rPr lang="en-GB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▲1.71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47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84304">
                <a:tc>
                  <a:txBody>
                    <a:bodyPr/>
                    <a:lstStyle/>
                    <a:p>
                      <a:pPr algn="ctr">
                        <a:lnSpc>
                          <a:spcPts val="2399"/>
                        </a:lnSpc>
                        <a:defRPr/>
                      </a:pPr>
                      <a:r>
                        <a:rPr lang="th-TH" sz="1499" b="1" kern="1200" dirty="0">
                          <a:solidFill>
                            <a:srgbClr val="00000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69</a:t>
                      </a:r>
                      <a:endParaRPr lang="en-US" sz="1499" b="1" kern="1200" dirty="0">
                        <a:solidFill>
                          <a:srgbClr val="000000"/>
                        </a:solidFill>
                        <a:latin typeface="Chulabhorn Likit Text Light๙" panose="00000400000000000000" pitchFamily="2" charset="-34"/>
                        <a:ea typeface="+mn-ea"/>
                        <a:cs typeface="Chulabhorn Likit Text Light๙" panose="00000400000000000000" pitchFamily="2" charset="-34"/>
                      </a:endParaRP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>
                        <a:lnSpc>
                          <a:spcPts val="2399"/>
                        </a:lnSpc>
                        <a:defRPr/>
                      </a:pPr>
                      <a:r>
                        <a:rPr lang="th-TH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กระบี่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F0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ts val="2399"/>
                        </a:lnSpc>
                        <a:defRPr/>
                      </a:pPr>
                      <a:r>
                        <a:rPr lang="en-GB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144,107,351.00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ts val="2399"/>
                        </a:lnSpc>
                        <a:defRPr/>
                      </a:pPr>
                      <a:r>
                        <a:rPr lang="en-GB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50,328,870.54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F0F8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ts val="2399"/>
                        </a:lnSpc>
                        <a:defRPr/>
                      </a:pPr>
                      <a:r>
                        <a:rPr lang="en-GB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3,918,601.03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F0F8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ts val="2399"/>
                        </a:lnSpc>
                        <a:defRPr/>
                      </a:pPr>
                      <a:r>
                        <a:rPr lang="en-GB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46,410,269.51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ts val="2399"/>
                        </a:lnSpc>
                        <a:defRPr/>
                      </a:pPr>
                      <a:r>
                        <a:rPr lang="en-GB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15,492,799.46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ts val="2399"/>
                        </a:lnSpc>
                        <a:defRPr/>
                      </a:pPr>
                      <a:r>
                        <a:rPr lang="en-GB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16,957,426.09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ts val="2399"/>
                        </a:lnSpc>
                        <a:defRPr/>
                      </a:pPr>
                      <a:r>
                        <a:rPr lang="en-GB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13,960,043.96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F0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ts val="2399"/>
                        </a:lnSpc>
                        <a:defRPr/>
                      </a:pPr>
                      <a:r>
                        <a:rPr lang="en-GB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25.91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ABB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ts val="2399"/>
                        </a:lnSpc>
                        <a:defRPr/>
                      </a:pPr>
                      <a:r>
                        <a:rPr lang="en-GB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27.74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EEE6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ts val="2399"/>
                        </a:lnSpc>
                        <a:defRPr/>
                      </a:pPr>
                      <a:r>
                        <a:rPr lang="en-GB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▲1.83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47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17470">
                <a:tc>
                  <a:txBody>
                    <a:bodyPr/>
                    <a:lstStyle/>
                    <a:p>
                      <a:pPr algn="ctr">
                        <a:lnSpc>
                          <a:spcPts val="2399"/>
                        </a:lnSpc>
                        <a:defRPr/>
                      </a:pPr>
                      <a:r>
                        <a:rPr lang="th-TH" sz="1499" b="1" kern="1200" dirty="0">
                          <a:solidFill>
                            <a:srgbClr val="00000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70</a:t>
                      </a:r>
                      <a:endParaRPr lang="en-US" sz="1499" b="1" kern="1200" dirty="0">
                        <a:solidFill>
                          <a:srgbClr val="000000"/>
                        </a:solidFill>
                        <a:latin typeface="Chulabhorn Likit Text Light๙" panose="00000400000000000000" pitchFamily="2" charset="-34"/>
                        <a:ea typeface="+mn-ea"/>
                        <a:cs typeface="Chulabhorn Likit Text Light๙" panose="00000400000000000000" pitchFamily="2" charset="-34"/>
                      </a:endParaRP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>
                        <a:lnSpc>
                          <a:spcPts val="2399"/>
                        </a:lnSpc>
                        <a:defRPr/>
                      </a:pPr>
                      <a:r>
                        <a:rPr lang="th-TH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เพชรบูรณ์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F0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ts val="2399"/>
                        </a:lnSpc>
                        <a:defRPr/>
                      </a:pPr>
                      <a:r>
                        <a:rPr lang="en-GB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321,525,371.00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ts val="2399"/>
                        </a:lnSpc>
                        <a:defRPr/>
                      </a:pPr>
                      <a:r>
                        <a:rPr lang="en-GB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27,921,390.87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F0F8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ts val="2399"/>
                        </a:lnSpc>
                        <a:defRPr/>
                      </a:pPr>
                      <a:r>
                        <a:rPr lang="en-GB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8,400,449.68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F0F8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ts val="2399"/>
                        </a:lnSpc>
                        <a:defRPr/>
                      </a:pPr>
                      <a:r>
                        <a:rPr lang="en-GB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19,520,941.19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ts val="2399"/>
                        </a:lnSpc>
                        <a:defRPr/>
                      </a:pPr>
                      <a:r>
                        <a:rPr lang="en-GB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14,796,860.14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ts val="2399"/>
                        </a:lnSpc>
                        <a:defRPr/>
                      </a:pPr>
                      <a:r>
                        <a:rPr lang="en-GB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931,140.13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ts val="2399"/>
                        </a:lnSpc>
                        <a:defRPr/>
                      </a:pPr>
                      <a:r>
                        <a:rPr lang="en-GB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3,792,940.92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F0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ts val="2399"/>
                        </a:lnSpc>
                        <a:defRPr/>
                      </a:pPr>
                      <a:r>
                        <a:rPr lang="en-GB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11.52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ABB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ts val="2399"/>
                        </a:lnSpc>
                        <a:defRPr/>
                      </a:pPr>
                      <a:r>
                        <a:rPr lang="en-GB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13.58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EEE6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ts val="2399"/>
                        </a:lnSpc>
                        <a:defRPr/>
                      </a:pPr>
                      <a:r>
                        <a:rPr lang="en-GB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▲2.06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47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33571">
                <a:tc>
                  <a:txBody>
                    <a:bodyPr/>
                    <a:lstStyle/>
                    <a:p>
                      <a:pPr algn="ctr">
                        <a:lnSpc>
                          <a:spcPts val="2399"/>
                        </a:lnSpc>
                        <a:defRPr/>
                      </a:pPr>
                      <a:r>
                        <a:rPr lang="th-TH" sz="1499" b="1" kern="1200" dirty="0">
                          <a:solidFill>
                            <a:srgbClr val="00000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71</a:t>
                      </a:r>
                      <a:endParaRPr lang="en-US" sz="1499" b="1" kern="1200" dirty="0">
                        <a:solidFill>
                          <a:srgbClr val="000000"/>
                        </a:solidFill>
                        <a:latin typeface="Chulabhorn Likit Text Light๙" panose="00000400000000000000" pitchFamily="2" charset="-34"/>
                        <a:ea typeface="+mn-ea"/>
                        <a:cs typeface="Chulabhorn Likit Text Light๙" panose="00000400000000000000" pitchFamily="2" charset="-34"/>
                      </a:endParaRP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>
                        <a:lnSpc>
                          <a:spcPts val="2399"/>
                        </a:lnSpc>
                        <a:defRPr/>
                      </a:pPr>
                      <a:r>
                        <a:rPr lang="th-TH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ลำปาง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F0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ts val="2399"/>
                        </a:lnSpc>
                        <a:defRPr/>
                      </a:pPr>
                      <a:r>
                        <a:rPr lang="en-GB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209,316,150.00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ts val="2399"/>
                        </a:lnSpc>
                        <a:defRPr/>
                      </a:pPr>
                      <a:r>
                        <a:rPr lang="en-GB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47,161,497.89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F0F8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ts val="2399"/>
                        </a:lnSpc>
                        <a:defRPr/>
                      </a:pPr>
                      <a:r>
                        <a:rPr lang="en-GB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8,678,253.49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F0F8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ts val="2399"/>
                        </a:lnSpc>
                        <a:defRPr/>
                      </a:pPr>
                      <a:r>
                        <a:rPr lang="en-GB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38,483,244.40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ts val="2399"/>
                        </a:lnSpc>
                        <a:defRPr/>
                      </a:pPr>
                      <a:r>
                        <a:rPr lang="en-GB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23,778,944.52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ts val="2399"/>
                        </a:lnSpc>
                        <a:defRPr/>
                      </a:pPr>
                      <a:r>
                        <a:rPr lang="en-GB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1,988,005.00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ts val="2399"/>
                        </a:lnSpc>
                        <a:defRPr/>
                      </a:pPr>
                      <a:r>
                        <a:rPr lang="en-GB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12,716,294.88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F0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ts val="2399"/>
                        </a:lnSpc>
                        <a:defRPr/>
                      </a:pPr>
                      <a:r>
                        <a:rPr lang="en-GB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24.87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ABB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ts val="2399"/>
                        </a:lnSpc>
                        <a:defRPr/>
                      </a:pPr>
                      <a:r>
                        <a:rPr lang="en-GB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26.96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EEE6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ts val="2399"/>
                        </a:lnSpc>
                        <a:defRPr/>
                      </a:pPr>
                      <a:r>
                        <a:rPr lang="en-GB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▲2.09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47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17470">
                <a:tc>
                  <a:txBody>
                    <a:bodyPr/>
                    <a:lstStyle/>
                    <a:p>
                      <a:pPr algn="ctr">
                        <a:lnSpc>
                          <a:spcPts val="2399"/>
                        </a:lnSpc>
                        <a:defRPr/>
                      </a:pPr>
                      <a:r>
                        <a:rPr lang="th-TH" sz="1499" b="1" kern="1200" dirty="0">
                          <a:solidFill>
                            <a:srgbClr val="00000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72</a:t>
                      </a:r>
                      <a:endParaRPr lang="en-US" sz="1499" b="1" kern="1200" dirty="0">
                        <a:solidFill>
                          <a:srgbClr val="000000"/>
                        </a:solidFill>
                        <a:latin typeface="Chulabhorn Likit Text Light๙" panose="00000400000000000000" pitchFamily="2" charset="-34"/>
                        <a:ea typeface="+mn-ea"/>
                        <a:cs typeface="Chulabhorn Likit Text Light๙" panose="00000400000000000000" pitchFamily="2" charset="-34"/>
                      </a:endParaRP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>
                        <a:lnSpc>
                          <a:spcPts val="2399"/>
                        </a:lnSpc>
                        <a:defRPr/>
                      </a:pPr>
                      <a:r>
                        <a:rPr lang="th-TH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อุดรธานี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F0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ts val="2399"/>
                        </a:lnSpc>
                        <a:defRPr/>
                      </a:pPr>
                      <a:r>
                        <a:rPr lang="en-GB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287,797,510.00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ts val="2399"/>
                        </a:lnSpc>
                        <a:defRPr/>
                      </a:pPr>
                      <a:r>
                        <a:rPr lang="en-GB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63,788,701.13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F0F8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ts val="2399"/>
                        </a:lnSpc>
                        <a:defRPr/>
                      </a:pPr>
                      <a:r>
                        <a:rPr lang="en-GB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8,769,747.90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F0F8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ts val="2399"/>
                        </a:lnSpc>
                        <a:defRPr/>
                      </a:pPr>
                      <a:r>
                        <a:rPr lang="en-GB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55,018,953.23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ts val="2399"/>
                        </a:lnSpc>
                        <a:defRPr/>
                      </a:pPr>
                      <a:r>
                        <a:rPr lang="en-GB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29,195,865.08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ts val="2399"/>
                        </a:lnSpc>
                        <a:defRPr/>
                      </a:pPr>
                      <a:r>
                        <a:rPr lang="en-GB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1,054,708.42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ts val="2399"/>
                        </a:lnSpc>
                        <a:defRPr/>
                      </a:pPr>
                      <a:r>
                        <a:rPr lang="en-GB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24,489,679.31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F0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ts val="2399"/>
                        </a:lnSpc>
                        <a:defRPr/>
                      </a:pPr>
                      <a:r>
                        <a:rPr lang="en-GB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36.23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ABB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ts val="2399"/>
                        </a:lnSpc>
                        <a:defRPr/>
                      </a:pPr>
                      <a:r>
                        <a:rPr lang="en-GB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38.39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EEE6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ts val="2399"/>
                        </a:lnSpc>
                        <a:defRPr/>
                      </a:pPr>
                      <a:r>
                        <a:rPr lang="en-GB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▲2.16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47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84304">
                <a:tc>
                  <a:txBody>
                    <a:bodyPr/>
                    <a:lstStyle/>
                    <a:p>
                      <a:pPr algn="ctr">
                        <a:lnSpc>
                          <a:spcPts val="2399"/>
                        </a:lnSpc>
                        <a:defRPr/>
                      </a:pPr>
                      <a:r>
                        <a:rPr lang="th-TH" sz="1499" b="1" kern="1200" dirty="0">
                          <a:solidFill>
                            <a:srgbClr val="00000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73</a:t>
                      </a:r>
                      <a:endParaRPr lang="en-US" sz="1499" b="1" kern="1200" dirty="0">
                        <a:solidFill>
                          <a:srgbClr val="000000"/>
                        </a:solidFill>
                        <a:latin typeface="Chulabhorn Likit Text Light๙" panose="00000400000000000000" pitchFamily="2" charset="-34"/>
                        <a:ea typeface="+mn-ea"/>
                        <a:cs typeface="Chulabhorn Likit Text Light๙" panose="00000400000000000000" pitchFamily="2" charset="-34"/>
                      </a:endParaRP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>
                        <a:lnSpc>
                          <a:spcPts val="2399"/>
                        </a:lnSpc>
                        <a:defRPr/>
                      </a:pPr>
                      <a:r>
                        <a:rPr lang="th-TH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สุโขทัย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F0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ts val="2399"/>
                        </a:lnSpc>
                        <a:defRPr/>
                      </a:pPr>
                      <a:r>
                        <a:rPr lang="en-GB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265,881,415.00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ts val="2399"/>
                        </a:lnSpc>
                        <a:defRPr/>
                      </a:pPr>
                      <a:r>
                        <a:rPr lang="en-GB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36,575,829.17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F0F8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ts val="2399"/>
                        </a:lnSpc>
                        <a:defRPr/>
                      </a:pPr>
                      <a:r>
                        <a:rPr lang="en-GB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10,363,757.08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F0F8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ts val="2399"/>
                        </a:lnSpc>
                        <a:defRPr/>
                      </a:pPr>
                      <a:r>
                        <a:rPr lang="en-GB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26,212,072.09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ts val="2399"/>
                        </a:lnSpc>
                        <a:defRPr/>
                      </a:pPr>
                      <a:r>
                        <a:rPr lang="en-GB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19,003,923.20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ts val="2399"/>
                        </a:lnSpc>
                        <a:defRPr/>
                      </a:pPr>
                      <a:r>
                        <a:rPr lang="en-GB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0.00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ts val="2399"/>
                        </a:lnSpc>
                        <a:defRPr/>
                      </a:pPr>
                      <a:r>
                        <a:rPr lang="en-GB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7,208,148.89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F0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ts val="2399"/>
                        </a:lnSpc>
                        <a:defRPr/>
                      </a:pPr>
                      <a:r>
                        <a:rPr lang="en-GB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17.54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ABB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ts val="2399"/>
                        </a:lnSpc>
                        <a:defRPr/>
                      </a:pPr>
                      <a:r>
                        <a:rPr lang="en-GB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19.71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EEE6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ts val="2399"/>
                        </a:lnSpc>
                        <a:defRPr/>
                      </a:pPr>
                      <a:r>
                        <a:rPr lang="en-GB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▲2.17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47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84304">
                <a:tc>
                  <a:txBody>
                    <a:bodyPr/>
                    <a:lstStyle/>
                    <a:p>
                      <a:pPr algn="ctr">
                        <a:lnSpc>
                          <a:spcPts val="2399"/>
                        </a:lnSpc>
                        <a:defRPr/>
                      </a:pPr>
                      <a:r>
                        <a:rPr lang="th-TH" sz="1499" b="1" kern="1200" dirty="0">
                          <a:solidFill>
                            <a:srgbClr val="00000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74</a:t>
                      </a:r>
                      <a:endParaRPr lang="en-US" sz="1499" b="1" kern="1200" dirty="0">
                        <a:solidFill>
                          <a:srgbClr val="000000"/>
                        </a:solidFill>
                        <a:latin typeface="Chulabhorn Likit Text Light๙" panose="00000400000000000000" pitchFamily="2" charset="-34"/>
                        <a:ea typeface="+mn-ea"/>
                        <a:cs typeface="Chulabhorn Likit Text Light๙" panose="00000400000000000000" pitchFamily="2" charset="-34"/>
                      </a:endParaRP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>
                        <a:lnSpc>
                          <a:spcPts val="2399"/>
                        </a:lnSpc>
                        <a:defRPr/>
                      </a:pPr>
                      <a:r>
                        <a:rPr lang="th-TH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บึงกาฬ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F0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ts val="2399"/>
                        </a:lnSpc>
                        <a:defRPr/>
                      </a:pPr>
                      <a:r>
                        <a:rPr lang="en-GB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173,986,580.00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ts val="2399"/>
                        </a:lnSpc>
                        <a:defRPr/>
                      </a:pPr>
                      <a:r>
                        <a:rPr lang="en-GB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48,152,661.82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F0F8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ts val="2399"/>
                        </a:lnSpc>
                        <a:defRPr/>
                      </a:pPr>
                      <a:r>
                        <a:rPr lang="en-GB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6,321,037.88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F0F8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ts val="2399"/>
                        </a:lnSpc>
                        <a:defRPr/>
                      </a:pPr>
                      <a:r>
                        <a:rPr lang="en-GB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41,831,623.94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ts val="2399"/>
                        </a:lnSpc>
                        <a:defRPr/>
                      </a:pPr>
                      <a:r>
                        <a:rPr lang="en-GB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23,804,231.94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ts val="2399"/>
                        </a:lnSpc>
                        <a:defRPr/>
                      </a:pPr>
                      <a:r>
                        <a:rPr lang="en-GB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337,231.69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ts val="2399"/>
                        </a:lnSpc>
                        <a:defRPr/>
                      </a:pPr>
                      <a:r>
                        <a:rPr lang="en-GB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17,690,160.31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F0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ts val="2399"/>
                        </a:lnSpc>
                        <a:defRPr/>
                      </a:pPr>
                      <a:r>
                        <a:rPr lang="en-GB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34.49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ABB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ts val="2399"/>
                        </a:lnSpc>
                        <a:defRPr/>
                      </a:pPr>
                      <a:r>
                        <a:rPr lang="en-GB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36.74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EEE6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ts val="2399"/>
                        </a:lnSpc>
                        <a:defRPr/>
                      </a:pPr>
                      <a:r>
                        <a:rPr lang="en-GB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▲2.25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47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84304">
                <a:tc>
                  <a:txBody>
                    <a:bodyPr/>
                    <a:lstStyle/>
                    <a:p>
                      <a:pPr algn="ctr">
                        <a:lnSpc>
                          <a:spcPts val="2399"/>
                        </a:lnSpc>
                        <a:defRPr/>
                      </a:pPr>
                      <a:r>
                        <a:rPr lang="th-TH" sz="1499" b="1" kern="1200" dirty="0">
                          <a:solidFill>
                            <a:srgbClr val="00000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75</a:t>
                      </a:r>
                      <a:endParaRPr lang="en-US" sz="1499" b="1" kern="1200" dirty="0">
                        <a:solidFill>
                          <a:srgbClr val="000000"/>
                        </a:solidFill>
                        <a:latin typeface="Chulabhorn Likit Text Light๙" panose="00000400000000000000" pitchFamily="2" charset="-34"/>
                        <a:ea typeface="+mn-ea"/>
                        <a:cs typeface="Chulabhorn Likit Text Light๙" panose="00000400000000000000" pitchFamily="2" charset="-34"/>
                      </a:endParaRP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>
                        <a:lnSpc>
                          <a:spcPts val="2399"/>
                        </a:lnSpc>
                        <a:defRPr/>
                      </a:pPr>
                      <a:r>
                        <a:rPr lang="th-TH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สตูล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F0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ts val="2399"/>
                        </a:lnSpc>
                        <a:defRPr/>
                      </a:pPr>
                      <a:r>
                        <a:rPr lang="en-GB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117,469,363.00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ts val="2399"/>
                        </a:lnSpc>
                        <a:defRPr/>
                      </a:pPr>
                      <a:r>
                        <a:rPr lang="en-GB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28,774,099.23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F0F8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ts val="2399"/>
                        </a:lnSpc>
                        <a:defRPr/>
                      </a:pPr>
                      <a:r>
                        <a:rPr lang="en-GB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2,575,627.64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F0F8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ts val="2399"/>
                        </a:lnSpc>
                        <a:defRPr/>
                      </a:pPr>
                      <a:r>
                        <a:rPr lang="en-GB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26,198,471.59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ts val="2399"/>
                        </a:lnSpc>
                        <a:defRPr/>
                      </a:pPr>
                      <a:r>
                        <a:rPr lang="en-GB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13,396,110.09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ts val="2399"/>
                        </a:lnSpc>
                        <a:defRPr/>
                      </a:pPr>
                      <a:r>
                        <a:rPr lang="en-GB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7,794,553.21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ts val="2399"/>
                        </a:lnSpc>
                        <a:defRPr/>
                      </a:pPr>
                      <a:r>
                        <a:rPr lang="en-GB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5,007,808.29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F0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ts val="2399"/>
                        </a:lnSpc>
                        <a:defRPr/>
                      </a:pPr>
                      <a:r>
                        <a:rPr lang="en-GB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14.86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ABB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ts val="2399"/>
                        </a:lnSpc>
                        <a:defRPr/>
                      </a:pPr>
                      <a:r>
                        <a:rPr lang="en-GB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17.40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EEE6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ts val="2399"/>
                        </a:lnSpc>
                        <a:defRPr/>
                      </a:pPr>
                      <a:r>
                        <a:rPr lang="en-GB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▲2.54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47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514205">
                <a:tc>
                  <a:txBody>
                    <a:bodyPr/>
                    <a:lstStyle/>
                    <a:p>
                      <a:pPr algn="ctr">
                        <a:lnSpc>
                          <a:spcPts val="1799"/>
                        </a:lnSpc>
                        <a:defRPr/>
                      </a:pPr>
                      <a:r>
                        <a:rPr lang="th-TH" sz="1499" b="1" kern="1200" dirty="0">
                          <a:solidFill>
                            <a:srgbClr val="00000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76</a:t>
                      </a:r>
                      <a:endParaRPr lang="en-US" sz="1499" b="1" kern="1200" dirty="0">
                        <a:solidFill>
                          <a:srgbClr val="000000"/>
                        </a:solidFill>
                        <a:latin typeface="Chulabhorn Likit Text Light๙" panose="00000400000000000000" pitchFamily="2" charset="-34"/>
                        <a:ea typeface="+mn-ea"/>
                        <a:cs typeface="Chulabhorn Likit Text Light๙" panose="00000400000000000000" pitchFamily="2" charset="-34"/>
                      </a:endParaRP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>
                        <a:lnSpc>
                          <a:spcPts val="2399"/>
                        </a:lnSpc>
                        <a:defRPr/>
                      </a:pPr>
                      <a:r>
                        <a:rPr lang="th-TH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ชัยนาท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F0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ts val="2399"/>
                        </a:lnSpc>
                        <a:defRPr/>
                      </a:pPr>
                      <a:r>
                        <a:rPr lang="en-GB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222,661,698.00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ts val="2399"/>
                        </a:lnSpc>
                        <a:defRPr/>
                      </a:pPr>
                      <a:r>
                        <a:rPr lang="en-GB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56,803,408.69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F0F8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ts val="2399"/>
                        </a:lnSpc>
                        <a:defRPr/>
                      </a:pPr>
                      <a:r>
                        <a:rPr lang="en-GB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5,781,060.63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F0F8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ts val="2399"/>
                        </a:lnSpc>
                        <a:defRPr/>
                      </a:pPr>
                      <a:r>
                        <a:rPr lang="en-GB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51,022,348.06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ts val="2399"/>
                        </a:lnSpc>
                        <a:defRPr/>
                      </a:pPr>
                      <a:r>
                        <a:rPr lang="en-GB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29,263,933.79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ts val="2399"/>
                        </a:lnSpc>
                        <a:defRPr/>
                      </a:pPr>
                      <a:r>
                        <a:rPr lang="en-GB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1,332,710.48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ts val="2399"/>
                        </a:lnSpc>
                        <a:defRPr/>
                      </a:pPr>
                      <a:r>
                        <a:rPr lang="en-GB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10,605,257.53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F0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ts val="2399"/>
                        </a:lnSpc>
                        <a:defRPr/>
                      </a:pPr>
                      <a:r>
                        <a:rPr lang="en-GB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14.40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ABB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ts val="2399"/>
                        </a:lnSpc>
                        <a:defRPr/>
                      </a:pPr>
                      <a:r>
                        <a:rPr lang="en-GB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18.67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EEE6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ts val="2399"/>
                        </a:lnSpc>
                        <a:defRPr/>
                      </a:pPr>
                      <a:r>
                        <a:rPr lang="en-GB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▲4.27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47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11930">
                <a:tc gridSpan="2">
                  <a:txBody>
                    <a:bodyPr/>
                    <a:lstStyle/>
                    <a:p>
                      <a:pPr algn="ctr">
                        <a:lnSpc>
                          <a:spcPts val="1799"/>
                        </a:lnSpc>
                        <a:defRPr/>
                      </a:pPr>
                      <a:r>
                        <a:rPr lang="th-TH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รวม</a:t>
                      </a:r>
                      <a:endParaRPr lang="en-US" sz="1400" b="1" i="0" u="none" strike="noStrike" kern="1200" dirty="0">
                        <a:solidFill>
                          <a:srgbClr val="000000"/>
                        </a:solidFill>
                        <a:effectLst/>
                        <a:latin typeface="Chulabhorn Likit Text Light๙" panose="00000400000000000000" pitchFamily="2" charset="-34"/>
                        <a:ea typeface="+mn-ea"/>
                        <a:cs typeface="Chulabhorn Likit Text Light๙" panose="00000400000000000000" pitchFamily="2" charset="-34"/>
                      </a:endParaRP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>
                        <a:lnSpc>
                          <a:spcPts val="1799"/>
                        </a:lnSpc>
                        <a:defRPr/>
                      </a:pPr>
                      <a:endParaRPr lang="en-US" sz="1100" dirty="0"/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F0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16,793,411,410.75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3,443,210,008.14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F0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571,184,189.17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F0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2,872,025,818.97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1,703,849,222.07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441,096,653.79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597,082,811.17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F0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18.16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AB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17.34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EE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▼0.82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  <p:grpSp>
        <p:nvGrpSpPr>
          <p:cNvPr id="10" name="กลุ่ม 9">
            <a:extLst>
              <a:ext uri="{FF2B5EF4-FFF2-40B4-BE49-F238E27FC236}">
                <a16:creationId xmlns:a16="http://schemas.microsoft.com/office/drawing/2014/main" id="{EDCD6ECD-5ADE-0AA1-0997-19B7149F4298}"/>
              </a:ext>
            </a:extLst>
          </p:cNvPr>
          <p:cNvGrpSpPr/>
          <p:nvPr/>
        </p:nvGrpSpPr>
        <p:grpSpPr>
          <a:xfrm>
            <a:off x="-322135" y="5943268"/>
            <a:ext cx="20941658" cy="5143832"/>
            <a:chOff x="-322135" y="5943268"/>
            <a:chExt cx="20941658" cy="5143832"/>
          </a:xfrm>
        </p:grpSpPr>
        <p:sp>
          <p:nvSpPr>
            <p:cNvPr id="11" name="Freeform 2">
              <a:extLst>
                <a:ext uri="{FF2B5EF4-FFF2-40B4-BE49-F238E27FC236}">
                  <a16:creationId xmlns:a16="http://schemas.microsoft.com/office/drawing/2014/main" id="{71DBE567-40C5-585B-EF75-5C606FB61755}"/>
                </a:ext>
              </a:extLst>
            </p:cNvPr>
            <p:cNvSpPr/>
            <p:nvPr/>
          </p:nvSpPr>
          <p:spPr>
            <a:xfrm>
              <a:off x="-322135" y="9635249"/>
              <a:ext cx="19404854" cy="1451851"/>
            </a:xfrm>
            <a:custGeom>
              <a:avLst/>
              <a:gdLst/>
              <a:ahLst/>
              <a:cxnLst/>
              <a:rect l="l" t="t" r="r" b="b"/>
              <a:pathLst>
                <a:path w="19404854" h="9702427">
                  <a:moveTo>
                    <a:pt x="0" y="0"/>
                  </a:moveTo>
                  <a:lnTo>
                    <a:pt x="19404855" y="0"/>
                  </a:lnTo>
                  <a:lnTo>
                    <a:pt x="19404855" y="9702428"/>
                  </a:lnTo>
                  <a:lnTo>
                    <a:pt x="0" y="97024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rcRect/>
              <a:stretch>
                <a:fillRect b="-568280"/>
              </a:stretch>
            </a:blipFill>
          </p:spPr>
        </p:sp>
        <p:sp>
          <p:nvSpPr>
            <p:cNvPr id="12" name="Freeform 3">
              <a:extLst>
                <a:ext uri="{FF2B5EF4-FFF2-40B4-BE49-F238E27FC236}">
                  <a16:creationId xmlns:a16="http://schemas.microsoft.com/office/drawing/2014/main" id="{9A397926-E810-C9C4-5E83-D2DA6A37FD0E}"/>
                </a:ext>
              </a:extLst>
            </p:cNvPr>
            <p:cNvSpPr/>
            <p:nvPr/>
          </p:nvSpPr>
          <p:spPr>
            <a:xfrm rot="10800000" flipH="1">
              <a:off x="-126913" y="6672817"/>
              <a:ext cx="4261510" cy="4172163"/>
            </a:xfrm>
            <a:custGeom>
              <a:avLst/>
              <a:gdLst/>
              <a:ahLst/>
              <a:cxnLst/>
              <a:rect l="l" t="t" r="r" b="b"/>
              <a:pathLst>
                <a:path w="4261510" h="4172163">
                  <a:moveTo>
                    <a:pt x="4261510" y="0"/>
                  </a:moveTo>
                  <a:lnTo>
                    <a:pt x="0" y="0"/>
                  </a:lnTo>
                  <a:lnTo>
                    <a:pt x="0" y="4172163"/>
                  </a:lnTo>
                  <a:lnTo>
                    <a:pt x="4261510" y="4172163"/>
                  </a:lnTo>
                  <a:lnTo>
                    <a:pt x="4261510" y="0"/>
                  </a:lnTo>
                  <a:close/>
                </a:path>
              </a:pathLst>
            </a:custGeom>
            <a:blipFill>
              <a:blip r:embed="rId4">
                <a:alphaModFix amt="37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3" name="Freeform 4">
              <a:extLst>
                <a:ext uri="{FF2B5EF4-FFF2-40B4-BE49-F238E27FC236}">
                  <a16:creationId xmlns:a16="http://schemas.microsoft.com/office/drawing/2014/main" id="{8CD9A322-64D7-BA47-EA7C-CF211D1C83BE}"/>
                </a:ext>
              </a:extLst>
            </p:cNvPr>
            <p:cNvSpPr/>
            <p:nvPr/>
          </p:nvSpPr>
          <p:spPr>
            <a:xfrm rot="10800000">
              <a:off x="16716853" y="5943268"/>
              <a:ext cx="3902670" cy="4366592"/>
            </a:xfrm>
            <a:custGeom>
              <a:avLst/>
              <a:gdLst/>
              <a:ahLst/>
              <a:cxnLst/>
              <a:rect l="l" t="t" r="r" b="b"/>
              <a:pathLst>
                <a:path w="4261510" h="4172163">
                  <a:moveTo>
                    <a:pt x="0" y="0"/>
                  </a:moveTo>
                  <a:lnTo>
                    <a:pt x="4261510" y="0"/>
                  </a:lnTo>
                  <a:lnTo>
                    <a:pt x="4261510" y="4172163"/>
                  </a:lnTo>
                  <a:lnTo>
                    <a:pt x="0" y="41721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31999"/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668736E6-2F41-653C-DD0C-5DA551800484}"/>
                </a:ext>
              </a:extLst>
            </p:cNvPr>
            <p:cNvSpPr/>
            <p:nvPr/>
          </p:nvSpPr>
          <p:spPr>
            <a:xfrm>
              <a:off x="17183859" y="9649284"/>
              <a:ext cx="352548" cy="352548"/>
            </a:xfrm>
            <a:custGeom>
              <a:avLst/>
              <a:gdLst/>
              <a:ahLst/>
              <a:cxnLst/>
              <a:rect l="l" t="t" r="r" b="b"/>
              <a:pathLst>
                <a:path w="352548" h="352548">
                  <a:moveTo>
                    <a:pt x="0" y="0"/>
                  </a:moveTo>
                  <a:lnTo>
                    <a:pt x="352547" y="0"/>
                  </a:lnTo>
                  <a:lnTo>
                    <a:pt x="352547" y="352548"/>
                  </a:lnTo>
                  <a:lnTo>
                    <a:pt x="0" y="35254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47000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5" name="Freeform 6">
              <a:extLst>
                <a:ext uri="{FF2B5EF4-FFF2-40B4-BE49-F238E27FC236}">
                  <a16:creationId xmlns:a16="http://schemas.microsoft.com/office/drawing/2014/main" id="{CA212491-8C89-6ED5-9A01-D13F781C6EB7}"/>
                </a:ext>
              </a:extLst>
            </p:cNvPr>
            <p:cNvSpPr/>
            <p:nvPr/>
          </p:nvSpPr>
          <p:spPr>
            <a:xfrm>
              <a:off x="16855283" y="9924104"/>
              <a:ext cx="270304" cy="270304"/>
            </a:xfrm>
            <a:custGeom>
              <a:avLst/>
              <a:gdLst/>
              <a:ahLst/>
              <a:cxnLst/>
              <a:rect l="l" t="t" r="r" b="b"/>
              <a:pathLst>
                <a:path w="270304" h="270304">
                  <a:moveTo>
                    <a:pt x="0" y="0"/>
                  </a:moveTo>
                  <a:lnTo>
                    <a:pt x="270304" y="0"/>
                  </a:lnTo>
                  <a:lnTo>
                    <a:pt x="270304" y="270304"/>
                  </a:lnTo>
                  <a:lnTo>
                    <a:pt x="0" y="2703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55000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6" name="Freeform 7">
              <a:extLst>
                <a:ext uri="{FF2B5EF4-FFF2-40B4-BE49-F238E27FC236}">
                  <a16:creationId xmlns:a16="http://schemas.microsoft.com/office/drawing/2014/main" id="{43648866-E0ED-8F8D-214E-0A0E9411B9BB}"/>
                </a:ext>
              </a:extLst>
            </p:cNvPr>
            <p:cNvSpPr/>
            <p:nvPr/>
          </p:nvSpPr>
          <p:spPr>
            <a:xfrm>
              <a:off x="0" y="9641564"/>
              <a:ext cx="625082" cy="625082"/>
            </a:xfrm>
            <a:custGeom>
              <a:avLst/>
              <a:gdLst/>
              <a:ahLst/>
              <a:cxnLst/>
              <a:rect l="l" t="t" r="r" b="b"/>
              <a:pathLst>
                <a:path w="625082" h="625082">
                  <a:moveTo>
                    <a:pt x="0" y="0"/>
                  </a:moveTo>
                  <a:lnTo>
                    <a:pt x="625082" y="0"/>
                  </a:lnTo>
                  <a:lnTo>
                    <a:pt x="625082" y="625082"/>
                  </a:lnTo>
                  <a:lnTo>
                    <a:pt x="0" y="62508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7" name="Freeform 8">
              <a:extLst>
                <a:ext uri="{FF2B5EF4-FFF2-40B4-BE49-F238E27FC236}">
                  <a16:creationId xmlns:a16="http://schemas.microsoft.com/office/drawing/2014/main" id="{C4DBC4AF-4DA6-2C95-4EB8-592349FA8DF8}"/>
                </a:ext>
              </a:extLst>
            </p:cNvPr>
            <p:cNvSpPr/>
            <p:nvPr/>
          </p:nvSpPr>
          <p:spPr>
            <a:xfrm>
              <a:off x="660458" y="9631111"/>
              <a:ext cx="294691" cy="294691"/>
            </a:xfrm>
            <a:custGeom>
              <a:avLst/>
              <a:gdLst/>
              <a:ahLst/>
              <a:cxnLst/>
              <a:rect l="l" t="t" r="r" b="b"/>
              <a:pathLst>
                <a:path w="294691" h="294691">
                  <a:moveTo>
                    <a:pt x="0" y="0"/>
                  </a:moveTo>
                  <a:lnTo>
                    <a:pt x="294691" y="0"/>
                  </a:lnTo>
                  <a:lnTo>
                    <a:pt x="294691" y="294691"/>
                  </a:lnTo>
                  <a:lnTo>
                    <a:pt x="0" y="2946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8" name="Freeform 9">
              <a:extLst>
                <a:ext uri="{FF2B5EF4-FFF2-40B4-BE49-F238E27FC236}">
                  <a16:creationId xmlns:a16="http://schemas.microsoft.com/office/drawing/2014/main" id="{0DA6812D-FAB2-E07A-9D08-CBC21D0C60EC}"/>
                </a:ext>
              </a:extLst>
            </p:cNvPr>
            <p:cNvSpPr/>
            <p:nvPr/>
          </p:nvSpPr>
          <p:spPr>
            <a:xfrm rot="834738">
              <a:off x="4269232" y="9833364"/>
              <a:ext cx="298411" cy="298411"/>
            </a:xfrm>
            <a:custGeom>
              <a:avLst/>
              <a:gdLst/>
              <a:ahLst/>
              <a:cxnLst/>
              <a:rect l="l" t="t" r="r" b="b"/>
              <a:pathLst>
                <a:path w="298411" h="298411">
                  <a:moveTo>
                    <a:pt x="0" y="0"/>
                  </a:moveTo>
                  <a:lnTo>
                    <a:pt x="298410" y="0"/>
                  </a:lnTo>
                  <a:lnTo>
                    <a:pt x="298410" y="298410"/>
                  </a:lnTo>
                  <a:lnTo>
                    <a:pt x="0" y="2984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56000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9" name="TextBox 10">
              <a:extLst>
                <a:ext uri="{FF2B5EF4-FFF2-40B4-BE49-F238E27FC236}">
                  <a16:creationId xmlns:a16="http://schemas.microsoft.com/office/drawing/2014/main" id="{23DC57B1-95D0-4DC8-E71D-EE3BF19FE40C}"/>
                </a:ext>
              </a:extLst>
            </p:cNvPr>
            <p:cNvSpPr txBox="1"/>
            <p:nvPr/>
          </p:nvSpPr>
          <p:spPr>
            <a:xfrm>
              <a:off x="5418052" y="9897227"/>
              <a:ext cx="13784348" cy="4289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679"/>
                </a:lnSpc>
              </a:pPr>
              <a:r>
                <a:rPr lang="en-US" sz="1600" dirty="0" err="1">
                  <a:solidFill>
                    <a:srgbClr val="EA9F1B"/>
                  </a:solidFill>
                  <a:latin typeface="Chulabhorn Likit Text Light" panose="00000400000000000000" pitchFamily="2" charset="-34"/>
                  <a:cs typeface="Chulabhorn Likit Text Light" panose="00000400000000000000" pitchFamily="2" charset="-34"/>
                </a:rPr>
                <a:t>เศรษฐกิจฐานรากมั่นคง</a:t>
              </a:r>
              <a:r>
                <a:rPr lang="en-US" sz="1600" dirty="0">
                  <a:solidFill>
                    <a:srgbClr val="EA9F1B"/>
                  </a:solidFill>
                  <a:latin typeface="Chulabhorn Likit Text Light" panose="00000400000000000000" pitchFamily="2" charset="-34"/>
                  <a:cs typeface="Chulabhorn Likit Text Light" panose="00000400000000000000" pitchFamily="2" charset="-34"/>
                </a:rPr>
                <a:t> </a:t>
              </a:r>
              <a:r>
                <a:rPr lang="en-US" sz="1600" dirty="0" err="1">
                  <a:solidFill>
                    <a:srgbClr val="EA9F1B"/>
                  </a:solidFill>
                  <a:latin typeface="Chulabhorn Likit Text Light" panose="00000400000000000000" pitchFamily="2" charset="-34"/>
                  <a:cs typeface="Chulabhorn Likit Text Light" panose="00000400000000000000" pitchFamily="2" charset="-34"/>
                </a:rPr>
                <a:t>ชุมชนเข้มแข็งอย่างยั่งยืน</a:t>
              </a:r>
              <a:r>
                <a:rPr lang="en-US" sz="1600" dirty="0">
                  <a:solidFill>
                    <a:srgbClr val="EA9F1B"/>
                  </a:solidFill>
                  <a:latin typeface="Chulabhorn Likit Text Light" panose="00000400000000000000" pitchFamily="2" charset="-34"/>
                  <a:cs typeface="Chulabhorn Likit Text Light" panose="00000400000000000000" pitchFamily="2" charset="-34"/>
                </a:rPr>
                <a:t> </a:t>
              </a:r>
              <a:r>
                <a:rPr lang="en-US" sz="1600" dirty="0" err="1">
                  <a:solidFill>
                    <a:srgbClr val="EA9F1B"/>
                  </a:solidFill>
                  <a:latin typeface="Chulabhorn Likit Text Light" panose="00000400000000000000" pitchFamily="2" charset="-34"/>
                  <a:cs typeface="Chulabhorn Likit Text Light" panose="00000400000000000000" pitchFamily="2" charset="-34"/>
                </a:rPr>
                <a:t>ด้วยหลักปรัชญาของเศรษฐกิจพอเพียง</a:t>
              </a:r>
              <a:r>
                <a:rPr lang="en-US" sz="1600" dirty="0">
                  <a:solidFill>
                    <a:srgbClr val="EA9F1B"/>
                  </a:solidFill>
                  <a:latin typeface="Chulabhorn Likit Text Light" panose="00000400000000000000" pitchFamily="2" charset="-34"/>
                  <a:cs typeface="Chulabhorn Likit Text Light" panose="00000400000000000000" pitchFamily="2" charset="-34"/>
                </a:rPr>
                <a:t> </a:t>
              </a:r>
            </a:p>
            <a:p>
              <a:pPr>
                <a:lnSpc>
                  <a:spcPts val="1679"/>
                </a:lnSpc>
              </a:pPr>
              <a:endParaRPr lang="en-US" sz="1400" spc="253" dirty="0">
                <a:solidFill>
                  <a:srgbClr val="EA9F1B"/>
                </a:solidFill>
                <a:cs typeface="Opun Mai Bold"/>
              </a:endParaRPr>
            </a:p>
          </p:txBody>
        </p:sp>
        <p:sp>
          <p:nvSpPr>
            <p:cNvPr id="20" name="Freeform 12">
              <a:extLst>
                <a:ext uri="{FF2B5EF4-FFF2-40B4-BE49-F238E27FC236}">
                  <a16:creationId xmlns:a16="http://schemas.microsoft.com/office/drawing/2014/main" id="{F2AA73BD-3BA7-C3A2-ED61-3F65BE8E557B}"/>
                </a:ext>
              </a:extLst>
            </p:cNvPr>
            <p:cNvSpPr/>
            <p:nvPr/>
          </p:nvSpPr>
          <p:spPr>
            <a:xfrm rot="2055878">
              <a:off x="9189152" y="9608252"/>
              <a:ext cx="231865" cy="231865"/>
            </a:xfrm>
            <a:custGeom>
              <a:avLst/>
              <a:gdLst/>
              <a:ahLst/>
              <a:cxnLst/>
              <a:rect l="l" t="t" r="r" b="b"/>
              <a:pathLst>
                <a:path w="231865" h="231865">
                  <a:moveTo>
                    <a:pt x="0" y="0"/>
                  </a:moveTo>
                  <a:lnTo>
                    <a:pt x="231865" y="0"/>
                  </a:lnTo>
                  <a:lnTo>
                    <a:pt x="231865" y="231865"/>
                  </a:lnTo>
                  <a:lnTo>
                    <a:pt x="0" y="2318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56000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1" name="Freeform 13">
              <a:extLst>
                <a:ext uri="{FF2B5EF4-FFF2-40B4-BE49-F238E27FC236}">
                  <a16:creationId xmlns:a16="http://schemas.microsoft.com/office/drawing/2014/main" id="{FF0A1E71-C310-D29B-3062-A07CACECA52E}"/>
                </a:ext>
              </a:extLst>
            </p:cNvPr>
            <p:cNvSpPr/>
            <p:nvPr/>
          </p:nvSpPr>
          <p:spPr>
            <a:xfrm rot="18447662">
              <a:off x="13217140" y="9859751"/>
              <a:ext cx="290824" cy="290824"/>
            </a:xfrm>
            <a:custGeom>
              <a:avLst/>
              <a:gdLst/>
              <a:ahLst/>
              <a:cxnLst/>
              <a:rect l="l" t="t" r="r" b="b"/>
              <a:pathLst>
                <a:path w="290824" h="290824">
                  <a:moveTo>
                    <a:pt x="0" y="0"/>
                  </a:moveTo>
                  <a:lnTo>
                    <a:pt x="290824" y="0"/>
                  </a:lnTo>
                  <a:lnTo>
                    <a:pt x="290824" y="290824"/>
                  </a:lnTo>
                  <a:lnTo>
                    <a:pt x="0" y="290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56000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2" name="Freeform 14">
              <a:extLst>
                <a:ext uri="{FF2B5EF4-FFF2-40B4-BE49-F238E27FC236}">
                  <a16:creationId xmlns:a16="http://schemas.microsoft.com/office/drawing/2014/main" id="{B9A2660B-833B-BA82-7394-AA10295DF22E}"/>
                </a:ext>
              </a:extLst>
            </p:cNvPr>
            <p:cNvSpPr/>
            <p:nvPr/>
          </p:nvSpPr>
          <p:spPr>
            <a:xfrm>
              <a:off x="16577689" y="9762124"/>
              <a:ext cx="220444" cy="220444"/>
            </a:xfrm>
            <a:custGeom>
              <a:avLst/>
              <a:gdLst/>
              <a:ahLst/>
              <a:cxnLst/>
              <a:rect l="l" t="t" r="r" b="b"/>
              <a:pathLst>
                <a:path w="220444" h="220444">
                  <a:moveTo>
                    <a:pt x="0" y="0"/>
                  </a:moveTo>
                  <a:lnTo>
                    <a:pt x="220444" y="0"/>
                  </a:lnTo>
                  <a:lnTo>
                    <a:pt x="220444" y="220445"/>
                  </a:lnTo>
                  <a:lnTo>
                    <a:pt x="0" y="2204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65000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3" name="Freeform 15">
              <a:extLst>
                <a:ext uri="{FF2B5EF4-FFF2-40B4-BE49-F238E27FC236}">
                  <a16:creationId xmlns:a16="http://schemas.microsoft.com/office/drawing/2014/main" id="{46986D50-5403-A8DA-C878-5333E9575255}"/>
                </a:ext>
              </a:extLst>
            </p:cNvPr>
            <p:cNvSpPr/>
            <p:nvPr/>
          </p:nvSpPr>
          <p:spPr>
            <a:xfrm>
              <a:off x="836293" y="9842337"/>
              <a:ext cx="384815" cy="384815"/>
            </a:xfrm>
            <a:custGeom>
              <a:avLst/>
              <a:gdLst/>
              <a:ahLst/>
              <a:cxnLst/>
              <a:rect l="l" t="t" r="r" b="b"/>
              <a:pathLst>
                <a:path w="384815" h="384815">
                  <a:moveTo>
                    <a:pt x="0" y="0"/>
                  </a:moveTo>
                  <a:lnTo>
                    <a:pt x="384814" y="0"/>
                  </a:lnTo>
                  <a:lnTo>
                    <a:pt x="384814" y="384814"/>
                  </a:lnTo>
                  <a:lnTo>
                    <a:pt x="0" y="3848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4" name="Freeform 16">
              <a:extLst>
                <a:ext uri="{FF2B5EF4-FFF2-40B4-BE49-F238E27FC236}">
                  <a16:creationId xmlns:a16="http://schemas.microsoft.com/office/drawing/2014/main" id="{5718C41E-0DAC-1B60-A04B-91C7AA80EDA7}"/>
                </a:ext>
              </a:extLst>
            </p:cNvPr>
            <p:cNvSpPr/>
            <p:nvPr/>
          </p:nvSpPr>
          <p:spPr>
            <a:xfrm>
              <a:off x="1292338" y="9656538"/>
              <a:ext cx="225180" cy="225180"/>
            </a:xfrm>
            <a:custGeom>
              <a:avLst/>
              <a:gdLst/>
              <a:ahLst/>
              <a:cxnLst/>
              <a:rect l="l" t="t" r="r" b="b"/>
              <a:pathLst>
                <a:path w="225180" h="225180">
                  <a:moveTo>
                    <a:pt x="0" y="0"/>
                  </a:moveTo>
                  <a:lnTo>
                    <a:pt x="225180" y="0"/>
                  </a:lnTo>
                  <a:lnTo>
                    <a:pt x="225180" y="225180"/>
                  </a:lnTo>
                  <a:lnTo>
                    <a:pt x="0" y="2251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5" name="Freeform 13">
              <a:extLst>
                <a:ext uri="{FF2B5EF4-FFF2-40B4-BE49-F238E27FC236}">
                  <a16:creationId xmlns:a16="http://schemas.microsoft.com/office/drawing/2014/main" id="{C6F334B5-A67B-248B-9EBB-7A9E6D2FF988}"/>
                </a:ext>
              </a:extLst>
            </p:cNvPr>
            <p:cNvSpPr/>
            <p:nvPr/>
          </p:nvSpPr>
          <p:spPr>
            <a:xfrm rot="18447662">
              <a:off x="14453176" y="10443033"/>
              <a:ext cx="268702" cy="262072"/>
            </a:xfrm>
            <a:custGeom>
              <a:avLst/>
              <a:gdLst/>
              <a:ahLst/>
              <a:cxnLst/>
              <a:rect l="l" t="t" r="r" b="b"/>
              <a:pathLst>
                <a:path w="290824" h="290824">
                  <a:moveTo>
                    <a:pt x="0" y="0"/>
                  </a:moveTo>
                  <a:lnTo>
                    <a:pt x="290824" y="0"/>
                  </a:lnTo>
                  <a:lnTo>
                    <a:pt x="290824" y="290824"/>
                  </a:lnTo>
                  <a:lnTo>
                    <a:pt x="0" y="290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56000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6" name="Freeform 13">
              <a:extLst>
                <a:ext uri="{FF2B5EF4-FFF2-40B4-BE49-F238E27FC236}">
                  <a16:creationId xmlns:a16="http://schemas.microsoft.com/office/drawing/2014/main" id="{DD2A1F34-C95E-25A3-C6DE-FD7B9EB0789C}"/>
                </a:ext>
              </a:extLst>
            </p:cNvPr>
            <p:cNvSpPr/>
            <p:nvPr/>
          </p:nvSpPr>
          <p:spPr>
            <a:xfrm rot="18447662">
              <a:off x="15430156" y="9952535"/>
              <a:ext cx="268702" cy="262072"/>
            </a:xfrm>
            <a:custGeom>
              <a:avLst/>
              <a:gdLst/>
              <a:ahLst/>
              <a:cxnLst/>
              <a:rect l="l" t="t" r="r" b="b"/>
              <a:pathLst>
                <a:path w="290824" h="290824">
                  <a:moveTo>
                    <a:pt x="0" y="0"/>
                  </a:moveTo>
                  <a:lnTo>
                    <a:pt x="290824" y="0"/>
                  </a:lnTo>
                  <a:lnTo>
                    <a:pt x="290824" y="290824"/>
                  </a:lnTo>
                  <a:lnTo>
                    <a:pt x="0" y="290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56000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27" name="Group 8">
            <a:extLst>
              <a:ext uri="{FF2B5EF4-FFF2-40B4-BE49-F238E27FC236}">
                <a16:creationId xmlns:a16="http://schemas.microsoft.com/office/drawing/2014/main" id="{D6D38676-9CF3-2E4F-ED3C-78431D323D18}"/>
              </a:ext>
            </a:extLst>
          </p:cNvPr>
          <p:cNvGrpSpPr/>
          <p:nvPr/>
        </p:nvGrpSpPr>
        <p:grpSpPr>
          <a:xfrm>
            <a:off x="223352" y="-114300"/>
            <a:ext cx="5399517" cy="1254770"/>
            <a:chOff x="0" y="0"/>
            <a:chExt cx="7199356" cy="1673027"/>
          </a:xfrm>
        </p:grpSpPr>
        <p:sp>
          <p:nvSpPr>
            <p:cNvPr id="28" name="Freeform 9">
              <a:extLst>
                <a:ext uri="{FF2B5EF4-FFF2-40B4-BE49-F238E27FC236}">
                  <a16:creationId xmlns:a16="http://schemas.microsoft.com/office/drawing/2014/main" id="{FF327E59-2B3D-EB61-AD92-3925ACE19C87}"/>
                </a:ext>
              </a:extLst>
            </p:cNvPr>
            <p:cNvSpPr/>
            <p:nvPr/>
          </p:nvSpPr>
          <p:spPr>
            <a:xfrm>
              <a:off x="0" y="345364"/>
              <a:ext cx="982299" cy="982299"/>
            </a:xfrm>
            <a:custGeom>
              <a:avLst/>
              <a:gdLst/>
              <a:ahLst/>
              <a:cxnLst/>
              <a:rect l="l" t="t" r="r" b="b"/>
              <a:pathLst>
                <a:path w="982299" h="982299">
                  <a:moveTo>
                    <a:pt x="0" y="0"/>
                  </a:moveTo>
                  <a:lnTo>
                    <a:pt x="982299" y="0"/>
                  </a:lnTo>
                  <a:lnTo>
                    <a:pt x="982299" y="982299"/>
                  </a:lnTo>
                  <a:lnTo>
                    <a:pt x="0" y="9822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</p:sp>
        <p:sp>
          <p:nvSpPr>
            <p:cNvPr id="29" name="Freeform 10">
              <a:extLst>
                <a:ext uri="{FF2B5EF4-FFF2-40B4-BE49-F238E27FC236}">
                  <a16:creationId xmlns:a16="http://schemas.microsoft.com/office/drawing/2014/main" id="{2DA255C0-AF37-A869-0D07-F5ECD54100AF}"/>
                </a:ext>
              </a:extLst>
            </p:cNvPr>
            <p:cNvSpPr/>
            <p:nvPr/>
          </p:nvSpPr>
          <p:spPr>
            <a:xfrm>
              <a:off x="1160488" y="345364"/>
              <a:ext cx="982299" cy="982299"/>
            </a:xfrm>
            <a:custGeom>
              <a:avLst/>
              <a:gdLst/>
              <a:ahLst/>
              <a:cxnLst/>
              <a:rect l="l" t="t" r="r" b="b"/>
              <a:pathLst>
                <a:path w="982299" h="982299">
                  <a:moveTo>
                    <a:pt x="0" y="0"/>
                  </a:moveTo>
                  <a:lnTo>
                    <a:pt x="982298" y="0"/>
                  </a:lnTo>
                  <a:lnTo>
                    <a:pt x="982298" y="982299"/>
                  </a:lnTo>
                  <a:lnTo>
                    <a:pt x="0" y="9822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</p:sp>
        <p:sp>
          <p:nvSpPr>
            <p:cNvPr id="30" name="Freeform 11">
              <a:extLst>
                <a:ext uri="{FF2B5EF4-FFF2-40B4-BE49-F238E27FC236}">
                  <a16:creationId xmlns:a16="http://schemas.microsoft.com/office/drawing/2014/main" id="{8BCE8FA6-3F4F-1990-D006-B1AD8FDA111E}"/>
                </a:ext>
              </a:extLst>
            </p:cNvPr>
            <p:cNvSpPr/>
            <p:nvPr/>
          </p:nvSpPr>
          <p:spPr>
            <a:xfrm>
              <a:off x="3373560" y="345364"/>
              <a:ext cx="982299" cy="982299"/>
            </a:xfrm>
            <a:custGeom>
              <a:avLst/>
              <a:gdLst/>
              <a:ahLst/>
              <a:cxnLst/>
              <a:rect l="l" t="t" r="r" b="b"/>
              <a:pathLst>
                <a:path w="982299" h="982299">
                  <a:moveTo>
                    <a:pt x="0" y="0"/>
                  </a:moveTo>
                  <a:lnTo>
                    <a:pt x="982298" y="0"/>
                  </a:lnTo>
                  <a:lnTo>
                    <a:pt x="982298" y="982299"/>
                  </a:lnTo>
                  <a:lnTo>
                    <a:pt x="0" y="9822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</p:sp>
        <p:sp>
          <p:nvSpPr>
            <p:cNvPr id="31" name="Freeform 12">
              <a:extLst>
                <a:ext uri="{FF2B5EF4-FFF2-40B4-BE49-F238E27FC236}">
                  <a16:creationId xmlns:a16="http://schemas.microsoft.com/office/drawing/2014/main" id="{E198E3D1-0D87-9312-E82A-5DE08ECFFDD2}"/>
                </a:ext>
              </a:extLst>
            </p:cNvPr>
            <p:cNvSpPr/>
            <p:nvPr/>
          </p:nvSpPr>
          <p:spPr>
            <a:xfrm>
              <a:off x="2324694" y="345364"/>
              <a:ext cx="866959" cy="982299"/>
            </a:xfrm>
            <a:custGeom>
              <a:avLst/>
              <a:gdLst/>
              <a:ahLst/>
              <a:cxnLst/>
              <a:rect l="l" t="t" r="r" b="b"/>
              <a:pathLst>
                <a:path w="866959" h="982299">
                  <a:moveTo>
                    <a:pt x="0" y="0"/>
                  </a:moveTo>
                  <a:lnTo>
                    <a:pt x="866959" y="0"/>
                  </a:lnTo>
                  <a:lnTo>
                    <a:pt x="866959" y="982299"/>
                  </a:lnTo>
                  <a:lnTo>
                    <a:pt x="0" y="9822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 l="-24839" r="-27501"/>
              </a:stretch>
            </a:blipFill>
          </p:spPr>
        </p:sp>
        <p:sp>
          <p:nvSpPr>
            <p:cNvPr id="32" name="Freeform 13">
              <a:extLst>
                <a:ext uri="{FF2B5EF4-FFF2-40B4-BE49-F238E27FC236}">
                  <a16:creationId xmlns:a16="http://schemas.microsoft.com/office/drawing/2014/main" id="{E113847D-7E90-57B7-F88C-876717915CE4}"/>
                </a:ext>
              </a:extLst>
            </p:cNvPr>
            <p:cNvSpPr/>
            <p:nvPr/>
          </p:nvSpPr>
          <p:spPr>
            <a:xfrm>
              <a:off x="4537766" y="0"/>
              <a:ext cx="2661590" cy="1673027"/>
            </a:xfrm>
            <a:custGeom>
              <a:avLst/>
              <a:gdLst/>
              <a:ahLst/>
              <a:cxnLst/>
              <a:rect l="l" t="t" r="r" b="b"/>
              <a:pathLst>
                <a:path w="2661590" h="1673027">
                  <a:moveTo>
                    <a:pt x="0" y="0"/>
                  </a:moveTo>
                  <a:lnTo>
                    <a:pt x="2661590" y="0"/>
                  </a:lnTo>
                  <a:lnTo>
                    <a:pt x="2661590" y="1673027"/>
                  </a:lnTo>
                  <a:lnTo>
                    <a:pt x="0" y="16730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 l="-5873" r="-5873"/>
              </a:stretch>
            </a:blipFill>
          </p:spPr>
        </p:sp>
      </p:grpSp>
    </p:spTree>
    <p:extLst>
      <p:ext uri="{BB962C8B-B14F-4D97-AF65-F5344CB8AC3E}">
        <p14:creationId xmlns:p14="http://schemas.microsoft.com/office/powerpoint/2010/main" val="317607947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61733359"/>
              </p:ext>
            </p:extLst>
          </p:nvPr>
        </p:nvGraphicFramePr>
        <p:xfrm>
          <a:off x="285750" y="1714499"/>
          <a:ext cx="17087849" cy="7772401"/>
        </p:xfrm>
        <a:graphic>
          <a:graphicData uri="http://schemas.openxmlformats.org/drawingml/2006/table">
            <a:tbl>
              <a:tblPr/>
              <a:tblGrid>
                <a:gridCol w="78940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4917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8218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3901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18483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03917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79691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007136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561111">
                <a:tc gridSpan="7">
                  <a:txBody>
                    <a:bodyPr/>
                    <a:lstStyle/>
                    <a:p>
                      <a:pPr algn="ctr">
                        <a:lnSpc>
                          <a:spcPts val="2159"/>
                        </a:lnSpc>
                        <a:defRPr/>
                      </a:pPr>
                      <a:r>
                        <a:rPr lang="en-US" sz="1600" b="1" kern="1200" dirty="0" err="1">
                          <a:solidFill>
                            <a:schemeClr val="bg1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จังหวัดที่ได้รับคืนเงินต้น</a:t>
                      </a:r>
                      <a:r>
                        <a:rPr lang="en-US" sz="1600" b="1" kern="1200" dirty="0">
                          <a:solidFill>
                            <a:schemeClr val="bg1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(</a:t>
                      </a:r>
                      <a:r>
                        <a:rPr lang="en-US" sz="1600" b="1" kern="1200" dirty="0" err="1">
                          <a:solidFill>
                            <a:schemeClr val="bg1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หนี้ครบกำหนดชำระ</a:t>
                      </a:r>
                      <a:r>
                        <a:rPr lang="en-US" sz="1600" b="1" kern="1200" dirty="0">
                          <a:solidFill>
                            <a:schemeClr val="bg1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</a:t>
                      </a:r>
                      <a:r>
                        <a:rPr lang="en-US" sz="1600" b="1" kern="1200" dirty="0" err="1">
                          <a:solidFill>
                            <a:schemeClr val="bg1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ปีงบประมาณ</a:t>
                      </a:r>
                      <a:r>
                        <a:rPr lang="en-US" sz="1600" b="1" kern="1200" dirty="0">
                          <a:solidFill>
                            <a:schemeClr val="bg1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</a:t>
                      </a:r>
                      <a:r>
                        <a:rPr lang="en-US" sz="1600" b="1" kern="1200" dirty="0" err="1">
                          <a:solidFill>
                            <a:schemeClr val="bg1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พ.ศ</a:t>
                      </a:r>
                      <a:r>
                        <a:rPr lang="en-US" sz="1600" b="1" kern="1200" dirty="0">
                          <a:solidFill>
                            <a:schemeClr val="bg1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. 2567) </a:t>
                      </a:r>
                      <a:r>
                        <a:rPr lang="en-US" sz="1600" b="1" kern="1200" dirty="0" err="1">
                          <a:solidFill>
                            <a:schemeClr val="bg1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เรียงจากมากไปหาน้อย</a:t>
                      </a:r>
                      <a:r>
                        <a:rPr lang="en-US" sz="1600" b="1" kern="1200" dirty="0">
                          <a:solidFill>
                            <a:schemeClr val="bg1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</a:t>
                      </a: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9596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2159"/>
                        </a:lnSpc>
                        <a:defRPr/>
                      </a:pPr>
                      <a:r>
                        <a:rPr lang="en-US" sz="1799">
                          <a:solidFill>
                            <a:srgbClr val="FFFFFF"/>
                          </a:solidFill>
                          <a:latin typeface="Chulabhorn Likit Text 2"/>
                          <a:cs typeface="Chulabhorn Likit Text 2"/>
                        </a:rPr>
                        <a:t>จังหวัดที่ได้รับคืนเงินต้น (หนี้ครบกำหนดชำระ ปีงบประมาณ พ.ศ. 2567) เรียงจากมากไปหาน้อย </a:t>
                      </a:r>
                      <a:endParaRPr lang="en-US" sz="1100"/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9596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2159"/>
                        </a:lnSpc>
                        <a:defRPr/>
                      </a:pPr>
                      <a:r>
                        <a:rPr lang="en-US" sz="1799">
                          <a:solidFill>
                            <a:srgbClr val="FFFFFF"/>
                          </a:solidFill>
                          <a:latin typeface="Chulabhorn Likit Text 2"/>
                          <a:cs typeface="Chulabhorn Likit Text 2"/>
                        </a:rPr>
                        <a:t>จังหวัดที่ได้รับคืนเงินต้น (หนี้ครบกำหนดชำระ ปีงบประมาณ พ.ศ. 2567) เรียงจากมากไปหาน้อย </a:t>
                      </a:r>
                      <a:endParaRPr lang="en-US" sz="1100"/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9596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2159"/>
                        </a:lnSpc>
                        <a:defRPr/>
                      </a:pPr>
                      <a:r>
                        <a:rPr lang="en-US" sz="1799">
                          <a:solidFill>
                            <a:srgbClr val="FFFFFF"/>
                          </a:solidFill>
                          <a:latin typeface="Chulabhorn Likit Text 2"/>
                          <a:cs typeface="Chulabhorn Likit Text 2"/>
                        </a:rPr>
                        <a:t>จังหวัดที่ได้รับคืนเงินต้น (หนี้ครบกำหนดชำระ ปีงบประมาณ พ.ศ. 2567) เรียงจากมากไปหาน้อย </a:t>
                      </a:r>
                      <a:endParaRPr lang="en-US" sz="1100"/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9596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2159"/>
                        </a:lnSpc>
                        <a:defRPr/>
                      </a:pPr>
                      <a:r>
                        <a:rPr lang="en-US" sz="1799">
                          <a:solidFill>
                            <a:srgbClr val="FFFFFF"/>
                          </a:solidFill>
                          <a:latin typeface="Chulabhorn Likit Text 2"/>
                          <a:cs typeface="Chulabhorn Likit Text 2"/>
                        </a:rPr>
                        <a:t>จังหวัดที่ได้รับคืนเงินต้น (หนี้ครบกำหนดชำระ ปีงบประมาณ พ.ศ. 2567) เรียงจากมากไปหาน้อย </a:t>
                      </a:r>
                      <a:endParaRPr lang="en-US" sz="1100"/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9596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2159"/>
                        </a:lnSpc>
                        <a:defRPr/>
                      </a:pPr>
                      <a:r>
                        <a:rPr lang="en-US" sz="1799">
                          <a:solidFill>
                            <a:srgbClr val="FFFFFF"/>
                          </a:solidFill>
                          <a:latin typeface="Chulabhorn Likit Text 2"/>
                          <a:cs typeface="Chulabhorn Likit Text 2"/>
                        </a:rPr>
                        <a:t>จังหวัดที่ได้รับคืนเงินต้น (หนี้ครบกำหนดชำระ ปีงบประมาณ พ.ศ. 2567) เรียงจากมากไปหาน้อย </a:t>
                      </a:r>
                      <a:endParaRPr lang="en-US" sz="1100"/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9596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2159"/>
                        </a:lnSpc>
                        <a:defRPr/>
                      </a:pPr>
                      <a:r>
                        <a:rPr lang="en-US" sz="1799">
                          <a:solidFill>
                            <a:srgbClr val="FFFFFF"/>
                          </a:solidFill>
                          <a:latin typeface="Chulabhorn Likit Text 2"/>
                          <a:cs typeface="Chulabhorn Likit Text 2"/>
                        </a:rPr>
                        <a:t>จังหวัดที่ได้รับคืนเงินต้น (หนี้ครบกำหนดชำระ ปีงบประมาณ พ.ศ. 2567) เรียงจากมากไปหาน้อย </a:t>
                      </a:r>
                      <a:endParaRPr lang="en-US" sz="1100"/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9596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ts val="2159"/>
                        </a:lnSpc>
                        <a:defRPr/>
                      </a:pPr>
                      <a:r>
                        <a:rPr lang="en-US" sz="1600" b="1" kern="1200" dirty="0" err="1">
                          <a:solidFill>
                            <a:schemeClr val="bg1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คิดเป็นร้อยละ</a:t>
                      </a:r>
                      <a:endParaRPr lang="en-US" sz="1600" b="1" kern="1200" dirty="0">
                        <a:solidFill>
                          <a:schemeClr val="bg1"/>
                        </a:solidFill>
                        <a:latin typeface="Chulabhorn Likit Text Light๙" panose="00000400000000000000" pitchFamily="2" charset="-34"/>
                        <a:ea typeface="+mn-ea"/>
                        <a:cs typeface="Chulabhorn Likit Text Light๙" panose="00000400000000000000" pitchFamily="2" charset="-34"/>
                      </a:endParaRPr>
                    </a:p>
                  </a:txBody>
                  <a:tcPr marL="47625" marR="47625" marT="47625" marB="47625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959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64416">
                <a:tc>
                  <a:txBody>
                    <a:bodyPr/>
                    <a:lstStyle/>
                    <a:p>
                      <a:pPr algn="ctr">
                        <a:lnSpc>
                          <a:spcPts val="2159"/>
                        </a:lnSpc>
                        <a:defRPr/>
                      </a:pPr>
                      <a:r>
                        <a:rPr lang="en-US" sz="1600" b="1" kern="1200" dirty="0" err="1">
                          <a:solidFill>
                            <a:schemeClr val="bg1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ลำดับ</a:t>
                      </a:r>
                      <a:endParaRPr lang="en-US" sz="1600" b="1" kern="1200" dirty="0">
                        <a:solidFill>
                          <a:schemeClr val="bg1"/>
                        </a:solidFill>
                        <a:latin typeface="Chulabhorn Likit Text Light๙" panose="00000400000000000000" pitchFamily="2" charset="-34"/>
                        <a:ea typeface="+mn-ea"/>
                        <a:cs typeface="Chulabhorn Likit Text Light๙" panose="00000400000000000000" pitchFamily="2" charset="-34"/>
                      </a:endParaRP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959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159"/>
                        </a:lnSpc>
                        <a:defRPr/>
                      </a:pPr>
                      <a:r>
                        <a:rPr lang="en-US" sz="1600" b="1" kern="1200" dirty="0" err="1">
                          <a:solidFill>
                            <a:schemeClr val="bg1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จังหวัด</a:t>
                      </a:r>
                      <a:endParaRPr lang="en-US" sz="1600" b="1" kern="1200" dirty="0">
                        <a:solidFill>
                          <a:schemeClr val="bg1"/>
                        </a:solidFill>
                        <a:latin typeface="Chulabhorn Likit Text Light๙" panose="00000400000000000000" pitchFamily="2" charset="-34"/>
                        <a:ea typeface="+mn-ea"/>
                        <a:cs typeface="Chulabhorn Likit Text Light๙" panose="00000400000000000000" pitchFamily="2" charset="-34"/>
                      </a:endParaRP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959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159"/>
                        </a:lnSpc>
                        <a:defRPr/>
                      </a:pPr>
                      <a:r>
                        <a:rPr lang="en-US" sz="1600" b="1" kern="1200" dirty="0" err="1">
                          <a:solidFill>
                            <a:schemeClr val="bg1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เงินต้น</a:t>
                      </a:r>
                      <a:endParaRPr lang="en-US" sz="1600" b="1" kern="1200" dirty="0">
                        <a:solidFill>
                          <a:schemeClr val="bg1"/>
                        </a:solidFill>
                        <a:latin typeface="Chulabhorn Likit Text Light๙" panose="00000400000000000000" pitchFamily="2" charset="-34"/>
                        <a:ea typeface="+mn-ea"/>
                        <a:cs typeface="Chulabhorn Likit Text Light๙" panose="00000400000000000000" pitchFamily="2" charset="-34"/>
                      </a:endParaRPr>
                    </a:p>
                    <a:p>
                      <a:pPr algn="ctr">
                        <a:lnSpc>
                          <a:spcPts val="2159"/>
                        </a:lnSpc>
                      </a:pPr>
                      <a:r>
                        <a:rPr lang="en-US" sz="1600" b="1" kern="1200" dirty="0">
                          <a:solidFill>
                            <a:schemeClr val="bg1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(</a:t>
                      </a:r>
                      <a:r>
                        <a:rPr lang="en-US" sz="1600" b="1" kern="1200" dirty="0" err="1">
                          <a:solidFill>
                            <a:schemeClr val="bg1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บาท</a:t>
                      </a:r>
                      <a:r>
                        <a:rPr lang="en-US" sz="1600" b="1" kern="1200" dirty="0">
                          <a:solidFill>
                            <a:schemeClr val="bg1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)</a:t>
                      </a: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959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159"/>
                        </a:lnSpc>
                        <a:defRPr/>
                      </a:pPr>
                      <a:r>
                        <a:rPr lang="en-US" sz="1600" b="1" kern="1200" dirty="0" err="1">
                          <a:solidFill>
                            <a:schemeClr val="bg1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ดอกเบี้ย</a:t>
                      </a:r>
                      <a:endParaRPr lang="en-US" sz="1600" b="1" kern="1200" dirty="0">
                        <a:solidFill>
                          <a:schemeClr val="bg1"/>
                        </a:solidFill>
                        <a:latin typeface="Chulabhorn Likit Text Light๙" panose="00000400000000000000" pitchFamily="2" charset="-34"/>
                        <a:ea typeface="+mn-ea"/>
                        <a:cs typeface="Chulabhorn Likit Text Light๙" panose="00000400000000000000" pitchFamily="2" charset="-34"/>
                      </a:endParaRPr>
                    </a:p>
                    <a:p>
                      <a:pPr algn="ctr">
                        <a:lnSpc>
                          <a:spcPts val="2159"/>
                        </a:lnSpc>
                      </a:pPr>
                      <a:r>
                        <a:rPr lang="en-US" sz="1600" b="1" kern="1200" dirty="0">
                          <a:solidFill>
                            <a:schemeClr val="bg1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(</a:t>
                      </a:r>
                      <a:r>
                        <a:rPr lang="en-US" sz="1600" b="1" kern="1200" dirty="0" err="1">
                          <a:solidFill>
                            <a:schemeClr val="bg1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บาท</a:t>
                      </a:r>
                      <a:r>
                        <a:rPr lang="en-US" sz="1600" b="1" kern="1200" dirty="0">
                          <a:solidFill>
                            <a:schemeClr val="bg1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)</a:t>
                      </a: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959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159"/>
                        </a:lnSpc>
                        <a:defRPr/>
                      </a:pPr>
                      <a:r>
                        <a:rPr lang="en-US" sz="1600" b="1" kern="1200" dirty="0" err="1">
                          <a:solidFill>
                            <a:schemeClr val="bg1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เงินต้นรับคืน</a:t>
                      </a:r>
                      <a:endParaRPr lang="en-US" sz="1600" b="1" kern="1200" dirty="0">
                        <a:solidFill>
                          <a:schemeClr val="bg1"/>
                        </a:solidFill>
                        <a:latin typeface="Chulabhorn Likit Text Light๙" panose="00000400000000000000" pitchFamily="2" charset="-34"/>
                        <a:ea typeface="+mn-ea"/>
                        <a:cs typeface="Chulabhorn Likit Text Light๙" panose="00000400000000000000" pitchFamily="2" charset="-34"/>
                      </a:endParaRPr>
                    </a:p>
                    <a:p>
                      <a:pPr algn="ctr">
                        <a:lnSpc>
                          <a:spcPts val="2159"/>
                        </a:lnSpc>
                      </a:pPr>
                      <a:r>
                        <a:rPr lang="en-US" sz="1600" b="1" kern="1200" dirty="0">
                          <a:solidFill>
                            <a:schemeClr val="bg1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(</a:t>
                      </a:r>
                      <a:r>
                        <a:rPr lang="en-US" sz="1600" b="1" kern="1200" dirty="0" err="1">
                          <a:solidFill>
                            <a:schemeClr val="bg1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บาท</a:t>
                      </a:r>
                      <a:r>
                        <a:rPr lang="en-US" sz="1600" b="1" kern="1200" dirty="0">
                          <a:solidFill>
                            <a:schemeClr val="bg1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)</a:t>
                      </a: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959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159"/>
                        </a:lnSpc>
                        <a:defRPr/>
                      </a:pPr>
                      <a:r>
                        <a:rPr lang="en-US" sz="1600" b="1" kern="1200" dirty="0" err="1">
                          <a:solidFill>
                            <a:schemeClr val="bg1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ดอกเบี้ยรับคืน</a:t>
                      </a:r>
                      <a:r>
                        <a:rPr lang="en-US" sz="1600" b="1" kern="1200" dirty="0">
                          <a:solidFill>
                            <a:schemeClr val="bg1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</a:t>
                      </a:r>
                    </a:p>
                    <a:p>
                      <a:pPr algn="ctr">
                        <a:lnSpc>
                          <a:spcPts val="2159"/>
                        </a:lnSpc>
                      </a:pPr>
                      <a:r>
                        <a:rPr lang="en-US" sz="1600" b="1" kern="1200" dirty="0">
                          <a:solidFill>
                            <a:schemeClr val="bg1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(</a:t>
                      </a:r>
                      <a:r>
                        <a:rPr lang="en-US" sz="1600" b="1" kern="1200" dirty="0" err="1">
                          <a:solidFill>
                            <a:schemeClr val="bg1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บาท</a:t>
                      </a:r>
                      <a:r>
                        <a:rPr lang="en-US" sz="1600" b="1" kern="1200" dirty="0">
                          <a:solidFill>
                            <a:schemeClr val="bg1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)</a:t>
                      </a: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959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159"/>
                        </a:lnSpc>
                        <a:defRPr/>
                      </a:pPr>
                      <a:r>
                        <a:rPr lang="en-US" sz="1600" b="1" kern="1200" dirty="0" err="1">
                          <a:solidFill>
                            <a:schemeClr val="bg1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รวมเงินรับชำระ</a:t>
                      </a:r>
                      <a:r>
                        <a:rPr lang="en-US" sz="1600" b="1" kern="1200" dirty="0">
                          <a:solidFill>
                            <a:schemeClr val="bg1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</a:t>
                      </a:r>
                    </a:p>
                    <a:p>
                      <a:pPr algn="ctr">
                        <a:lnSpc>
                          <a:spcPts val="2159"/>
                        </a:lnSpc>
                      </a:pPr>
                      <a:r>
                        <a:rPr lang="en-US" sz="1600" b="1" kern="1200" dirty="0">
                          <a:solidFill>
                            <a:schemeClr val="bg1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(</a:t>
                      </a:r>
                      <a:r>
                        <a:rPr lang="en-US" sz="1600" b="1" kern="1200" dirty="0" err="1">
                          <a:solidFill>
                            <a:schemeClr val="bg1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บาท</a:t>
                      </a:r>
                      <a:r>
                        <a:rPr lang="en-US" sz="1600" b="1" kern="1200" dirty="0">
                          <a:solidFill>
                            <a:schemeClr val="bg1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)</a:t>
                      </a: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9596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ts val="2159"/>
                        </a:lnSpc>
                        <a:defRPr/>
                      </a:pPr>
                      <a:endParaRPr lang="en-US" sz="1600" b="1" kern="1200" dirty="0">
                        <a:solidFill>
                          <a:schemeClr val="bg1"/>
                        </a:solidFill>
                        <a:latin typeface="Chulabhorn Likit Text Light๙" panose="00000400000000000000" pitchFamily="2" charset="-34"/>
                        <a:ea typeface="+mn-ea"/>
                        <a:cs typeface="Chulabhorn Likit Text Light๙" panose="00000400000000000000" pitchFamily="2" charset="-34"/>
                      </a:endParaRP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959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60491">
                <a:tc>
                  <a:txBody>
                    <a:bodyPr/>
                    <a:lstStyle/>
                    <a:p>
                      <a:pPr algn="ctr">
                        <a:lnSpc>
                          <a:spcPts val="1919"/>
                        </a:lnSpc>
                        <a:defRPr/>
                      </a:pPr>
                      <a:r>
                        <a:rPr lang="en-US" sz="1600" b="1" kern="1200" dirty="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1</a:t>
                      </a: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800" b="1" kern="1200" dirty="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ร้อยเอ็ด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EEE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600" b="1" kern="1200" dirty="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   11,569,532.96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F0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600" b="1" kern="1200" dirty="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 33,290.00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600" b="1" kern="1200" dirty="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  7,560,377.97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4D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600" b="1" kern="1200" dirty="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15,009.93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600" b="1" kern="1200" dirty="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 7,575,387.90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b="1" kern="1200" dirty="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65.35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60491">
                <a:tc>
                  <a:txBody>
                    <a:bodyPr/>
                    <a:lstStyle/>
                    <a:p>
                      <a:pPr algn="ctr">
                        <a:lnSpc>
                          <a:spcPts val="1919"/>
                        </a:lnSpc>
                        <a:defRPr/>
                      </a:pPr>
                      <a:r>
                        <a:rPr lang="en-US" sz="1600" b="1" kern="1200" dirty="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2</a:t>
                      </a: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800" b="1" kern="1200" dirty="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เชียงราย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EEE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600" b="1" kern="1200" dirty="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   20,119,818.40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F0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600" b="1" kern="120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 20,228.00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600" b="1" kern="120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 12,957,905.51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4D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600" b="1" kern="1200" dirty="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  13,119.40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600" b="1" kern="1200" dirty="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 12,971,024.91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b="1" kern="1200" dirty="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64.40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60491">
                <a:tc>
                  <a:txBody>
                    <a:bodyPr/>
                    <a:lstStyle/>
                    <a:p>
                      <a:pPr algn="ctr">
                        <a:lnSpc>
                          <a:spcPts val="1919"/>
                        </a:lnSpc>
                        <a:defRPr/>
                      </a:pPr>
                      <a:r>
                        <a:rPr lang="en-US" sz="1600" b="1" kern="1200" dirty="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3</a:t>
                      </a: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800" b="1" kern="1200" dirty="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ฉะเชิงเทรา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EEE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600" b="1" kern="1200" dirty="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   15,156,642.28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F0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600" b="1" kern="1200" dirty="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 66,745.85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600" b="1" kern="1200" dirty="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  9,681,940.08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4D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600" b="1" kern="120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24,357.59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600" b="1" kern="1200" dirty="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 9,706,297.67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b="1" kern="1200" dirty="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63.88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60491">
                <a:tc>
                  <a:txBody>
                    <a:bodyPr/>
                    <a:lstStyle/>
                    <a:p>
                      <a:pPr algn="ctr">
                        <a:lnSpc>
                          <a:spcPts val="1919"/>
                        </a:lnSpc>
                        <a:defRPr/>
                      </a:pPr>
                      <a:r>
                        <a:rPr lang="en-US" sz="1600" b="1" kern="1200" dirty="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4</a:t>
                      </a: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800" b="1" kern="1200" dirty="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เชียงใหม่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EEE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600" b="1" kern="120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  21,643,000.79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F0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600" b="1" kern="1200" dirty="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54,088.00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600" b="1" kern="1200" dirty="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 13,787,374.59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4D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600" b="1" kern="1200" dirty="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25,384.64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600" b="1" kern="1200" dirty="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13,812,759.23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b="1" kern="1200" dirty="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63.70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60491">
                <a:tc>
                  <a:txBody>
                    <a:bodyPr/>
                    <a:lstStyle/>
                    <a:p>
                      <a:pPr algn="ctr">
                        <a:lnSpc>
                          <a:spcPts val="1919"/>
                        </a:lnSpc>
                        <a:defRPr/>
                      </a:pPr>
                      <a:r>
                        <a:rPr lang="en-US" sz="1600" b="1" kern="1200" dirty="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5</a:t>
                      </a: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800" b="1" kern="120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พิษณุโลก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EEE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600" b="1" kern="1200" dirty="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  16,078,838.52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F0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600" b="1" kern="120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  22,974.94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600" b="1" kern="1200" dirty="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   9,602,124.25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4D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600" b="1" kern="1200" dirty="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     9,171.14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600" b="1" kern="1200" dirty="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  9,611,295.39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b="1" kern="1200" dirty="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59.72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60491">
                <a:tc>
                  <a:txBody>
                    <a:bodyPr/>
                    <a:lstStyle/>
                    <a:p>
                      <a:pPr algn="ctr">
                        <a:lnSpc>
                          <a:spcPts val="1919"/>
                        </a:lnSpc>
                        <a:defRPr/>
                      </a:pPr>
                      <a:r>
                        <a:rPr lang="en-US" sz="1600" b="1" kern="1200" dirty="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6</a:t>
                      </a: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800" b="1" kern="1200" dirty="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อุทัยธานี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EEE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600" b="1" kern="120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    15,172,581.99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F0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600" b="1" kern="1200" dirty="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 46,964.33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600" b="1" kern="1200" dirty="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   8,858,928.21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4D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600" b="1" kern="120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20,069.00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600" b="1" kern="1200" dirty="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  8,878,997.21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b="1" kern="1200" dirty="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58.39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60491">
                <a:tc>
                  <a:txBody>
                    <a:bodyPr/>
                    <a:lstStyle/>
                    <a:p>
                      <a:pPr algn="ctr">
                        <a:lnSpc>
                          <a:spcPts val="1919"/>
                        </a:lnSpc>
                        <a:defRPr/>
                      </a:pPr>
                      <a:r>
                        <a:rPr lang="en-US" sz="1600" b="1" kern="1200" dirty="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7</a:t>
                      </a: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800" b="1" kern="1200" dirty="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สุพรรณบุรี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EEE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600" b="1" kern="120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    13,816,911.43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F0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600" b="1" kern="1200" dirty="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 44,843.49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600" b="1" kern="120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  8,048,239.88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4D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600" b="1" kern="1200" dirty="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 24,146.10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600" b="1" kern="1200" dirty="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 8,072,385.98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b="1" kern="1200" dirty="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58.25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60491">
                <a:tc>
                  <a:txBody>
                    <a:bodyPr/>
                    <a:lstStyle/>
                    <a:p>
                      <a:pPr algn="ctr">
                        <a:lnSpc>
                          <a:spcPts val="1919"/>
                        </a:lnSpc>
                        <a:defRPr/>
                      </a:pPr>
                      <a:r>
                        <a:rPr lang="en-US" sz="1600" b="1" kern="1200" dirty="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8</a:t>
                      </a: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800" b="1" kern="1200" dirty="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แพร่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EEE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600" b="1" kern="120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   14,020,983.41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F0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600" b="1" kern="1200" dirty="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  40,277.01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600" b="1" kern="1200" dirty="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  8,081,076.85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4D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600" b="1" kern="1200" dirty="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 18,772.00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600" b="1" kern="1200" dirty="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8,099,848.85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b="1" kern="1200" dirty="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57.64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60491">
                <a:tc>
                  <a:txBody>
                    <a:bodyPr/>
                    <a:lstStyle/>
                    <a:p>
                      <a:pPr algn="ctr">
                        <a:lnSpc>
                          <a:spcPts val="1919"/>
                        </a:lnSpc>
                        <a:defRPr/>
                      </a:pPr>
                      <a:r>
                        <a:rPr lang="en-US" sz="1600" b="1" kern="1200" dirty="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9</a:t>
                      </a: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800" b="1" kern="1200" dirty="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ชลบุรี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EEE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600" b="1" kern="120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  10,870,695.04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F0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600" b="1" kern="120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   21,463.18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600" b="1" kern="1200" dirty="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  6,216,953.05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4D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600" b="1" kern="120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 12,463.94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600" b="1" kern="1200" dirty="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  6,229,416.99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b="1" kern="1200" dirty="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57.19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60491">
                <a:tc>
                  <a:txBody>
                    <a:bodyPr/>
                    <a:lstStyle/>
                    <a:p>
                      <a:pPr algn="ctr">
                        <a:lnSpc>
                          <a:spcPts val="1919"/>
                        </a:lnSpc>
                        <a:defRPr/>
                      </a:pPr>
                      <a:r>
                        <a:rPr lang="en-US" sz="1600" b="1" kern="1200" dirty="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10</a:t>
                      </a: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800" b="1" kern="1200" dirty="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ระยอง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EEE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600" b="1" kern="120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   10,589,447.77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F0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600" b="1" kern="120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33,303.00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600" b="1" kern="1200" dirty="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   6,051,679.77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4D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600" b="1" kern="120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16,755.00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600" b="1" kern="1200" dirty="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 6,068,434.77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b="1" kern="1200" dirty="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57.15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460491">
                <a:tc>
                  <a:txBody>
                    <a:bodyPr/>
                    <a:lstStyle/>
                    <a:p>
                      <a:pPr algn="ctr">
                        <a:lnSpc>
                          <a:spcPts val="1919"/>
                        </a:lnSpc>
                        <a:defRPr/>
                      </a:pPr>
                      <a:r>
                        <a:rPr lang="en-US" sz="1600" b="1" kern="1200" dirty="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11</a:t>
                      </a: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800" b="1" kern="1200" dirty="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กาญจนบุรี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EEE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600" b="1" kern="120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    18,325,163.77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F0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600" b="1" kern="120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  47,402.16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600" b="1" kern="1200" dirty="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 10,349,649.17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4D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600" b="1" kern="1200" dirty="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 18,414.83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600" b="1" kern="1200" dirty="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10,368,064.00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b="1" kern="1200" dirty="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56.48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460491">
                <a:tc>
                  <a:txBody>
                    <a:bodyPr/>
                    <a:lstStyle/>
                    <a:p>
                      <a:pPr algn="ctr">
                        <a:lnSpc>
                          <a:spcPts val="1919"/>
                        </a:lnSpc>
                        <a:defRPr/>
                      </a:pPr>
                      <a:r>
                        <a:rPr lang="en-US" sz="1600" b="1" kern="1200" dirty="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12</a:t>
                      </a: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800" b="1" kern="1200" dirty="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นครสวรรค์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EEE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600" b="1" kern="120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   15,878,970.87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F0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600" b="1" kern="120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89,069.00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600" b="1" kern="120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  8,873,800.29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4D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600" b="1" kern="1200" dirty="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31,056.00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600" b="1" kern="1200" dirty="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8,904,856.29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b="1" kern="1200" dirty="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55.88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460491">
                <a:tc>
                  <a:txBody>
                    <a:bodyPr/>
                    <a:lstStyle/>
                    <a:p>
                      <a:pPr algn="ctr">
                        <a:lnSpc>
                          <a:spcPts val="1919"/>
                        </a:lnSpc>
                        <a:defRPr/>
                      </a:pPr>
                      <a:r>
                        <a:rPr lang="en-US" sz="1600" b="1" kern="1200" dirty="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13</a:t>
                      </a: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800" b="1" kern="1200" dirty="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เพชรบูรณ์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EEE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600" b="1" kern="120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    15,110,295.54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F0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600" b="1" kern="120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  34,142.00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600" b="1" kern="120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 8,400,449.68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4D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600" b="1" kern="1200" dirty="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16,443.00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600" b="1" kern="120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 8,416,892.68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b="1" kern="1200" dirty="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55.59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460491">
                <a:tc>
                  <a:txBody>
                    <a:bodyPr/>
                    <a:lstStyle/>
                    <a:p>
                      <a:pPr algn="ctr">
                        <a:lnSpc>
                          <a:spcPts val="1919"/>
                        </a:lnSpc>
                        <a:defRPr/>
                      </a:pPr>
                      <a:r>
                        <a:rPr lang="en-US" sz="1600" b="1" kern="1200" dirty="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14</a:t>
                      </a: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800" b="1" kern="1200" dirty="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อุตรดิตถ์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EEE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600" b="1" kern="1200" dirty="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  15,306,954.88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F0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600" b="1" kern="120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 43,584.89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600" b="1" kern="1200" dirty="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    8,151,388.77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4D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600" b="1" kern="1200" dirty="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 19,584.89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600" b="1" kern="1200" dirty="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 8,170,973.66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b="1" kern="1200" dirty="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53.25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</a:tbl>
          </a:graphicData>
        </a:graphic>
      </p:graphicFrame>
      <p:sp>
        <p:nvSpPr>
          <p:cNvPr id="3" name="TextBox 3"/>
          <p:cNvSpPr txBox="1"/>
          <p:nvPr/>
        </p:nvSpPr>
        <p:spPr>
          <a:xfrm>
            <a:off x="309144" y="1188177"/>
            <a:ext cx="17521655" cy="4501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360"/>
              </a:lnSpc>
            </a:pPr>
            <a:r>
              <a:rPr lang="en-US" sz="3200" dirty="0" err="1">
                <a:solidFill>
                  <a:srgbClr val="002060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การบริหารจัดการหนี้กองทุนพัฒนาบทบาทสตรี</a:t>
            </a:r>
            <a:r>
              <a:rPr lang="en-US" sz="3200" dirty="0">
                <a:solidFill>
                  <a:srgbClr val="002060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 : </a:t>
            </a:r>
            <a:r>
              <a:rPr lang="en-US" sz="3200" dirty="0" err="1">
                <a:solidFill>
                  <a:srgbClr val="002060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การรับเงินคืนเงินต้น</a:t>
            </a:r>
            <a:r>
              <a:rPr lang="en-US" sz="3200" dirty="0">
                <a:solidFill>
                  <a:srgbClr val="002060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  </a:t>
            </a:r>
            <a:r>
              <a:rPr lang="en-US" sz="3200" dirty="0" err="1">
                <a:solidFill>
                  <a:srgbClr val="002060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ข้อมูล</a:t>
            </a:r>
            <a:r>
              <a:rPr lang="en-US" sz="3200" dirty="0">
                <a:solidFill>
                  <a:srgbClr val="002060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 ณ </a:t>
            </a:r>
            <a:r>
              <a:rPr lang="en-US" sz="3200" dirty="0" err="1">
                <a:solidFill>
                  <a:srgbClr val="002060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วันที่</a:t>
            </a:r>
            <a:r>
              <a:rPr lang="en-US" sz="3200" dirty="0">
                <a:solidFill>
                  <a:srgbClr val="002060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 </a:t>
            </a:r>
            <a:r>
              <a:rPr lang="th-TH" sz="3200" dirty="0">
                <a:solidFill>
                  <a:srgbClr val="002060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17</a:t>
            </a:r>
            <a:r>
              <a:rPr lang="en-US" sz="3200" dirty="0">
                <a:solidFill>
                  <a:srgbClr val="002060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 </a:t>
            </a:r>
            <a:r>
              <a:rPr lang="th-TH" sz="3200" dirty="0">
                <a:solidFill>
                  <a:srgbClr val="002060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เมษายน</a:t>
            </a:r>
            <a:r>
              <a:rPr lang="en-US" sz="3200" dirty="0">
                <a:solidFill>
                  <a:srgbClr val="002060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 2567</a:t>
            </a:r>
          </a:p>
        </p:txBody>
      </p:sp>
      <p:grpSp>
        <p:nvGrpSpPr>
          <p:cNvPr id="10" name="กลุ่ม 9">
            <a:extLst>
              <a:ext uri="{FF2B5EF4-FFF2-40B4-BE49-F238E27FC236}">
                <a16:creationId xmlns:a16="http://schemas.microsoft.com/office/drawing/2014/main" id="{0EF3972D-315A-FC35-AA80-334657259A94}"/>
              </a:ext>
            </a:extLst>
          </p:cNvPr>
          <p:cNvGrpSpPr/>
          <p:nvPr/>
        </p:nvGrpSpPr>
        <p:grpSpPr>
          <a:xfrm>
            <a:off x="-322135" y="5943268"/>
            <a:ext cx="20941658" cy="5143832"/>
            <a:chOff x="-322135" y="5943268"/>
            <a:chExt cx="20941658" cy="5143832"/>
          </a:xfrm>
        </p:grpSpPr>
        <p:sp>
          <p:nvSpPr>
            <p:cNvPr id="11" name="Freeform 2">
              <a:extLst>
                <a:ext uri="{FF2B5EF4-FFF2-40B4-BE49-F238E27FC236}">
                  <a16:creationId xmlns:a16="http://schemas.microsoft.com/office/drawing/2014/main" id="{73FB26FD-D1A7-1173-AAA6-971025D3FE6C}"/>
                </a:ext>
              </a:extLst>
            </p:cNvPr>
            <p:cNvSpPr/>
            <p:nvPr/>
          </p:nvSpPr>
          <p:spPr>
            <a:xfrm>
              <a:off x="-322135" y="9635249"/>
              <a:ext cx="19404854" cy="1451851"/>
            </a:xfrm>
            <a:custGeom>
              <a:avLst/>
              <a:gdLst/>
              <a:ahLst/>
              <a:cxnLst/>
              <a:rect l="l" t="t" r="r" b="b"/>
              <a:pathLst>
                <a:path w="19404854" h="9702427">
                  <a:moveTo>
                    <a:pt x="0" y="0"/>
                  </a:moveTo>
                  <a:lnTo>
                    <a:pt x="19404855" y="0"/>
                  </a:lnTo>
                  <a:lnTo>
                    <a:pt x="19404855" y="9702428"/>
                  </a:lnTo>
                  <a:lnTo>
                    <a:pt x="0" y="97024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rcRect/>
              <a:stretch>
                <a:fillRect b="-568280"/>
              </a:stretch>
            </a:blipFill>
          </p:spPr>
        </p:sp>
        <p:sp>
          <p:nvSpPr>
            <p:cNvPr id="12" name="Freeform 3">
              <a:extLst>
                <a:ext uri="{FF2B5EF4-FFF2-40B4-BE49-F238E27FC236}">
                  <a16:creationId xmlns:a16="http://schemas.microsoft.com/office/drawing/2014/main" id="{DEF35100-BF9C-E80E-DEC0-45434CC8AABE}"/>
                </a:ext>
              </a:extLst>
            </p:cNvPr>
            <p:cNvSpPr/>
            <p:nvPr/>
          </p:nvSpPr>
          <p:spPr>
            <a:xfrm rot="10800000" flipH="1">
              <a:off x="-126913" y="6672817"/>
              <a:ext cx="4261510" cy="4172163"/>
            </a:xfrm>
            <a:custGeom>
              <a:avLst/>
              <a:gdLst/>
              <a:ahLst/>
              <a:cxnLst/>
              <a:rect l="l" t="t" r="r" b="b"/>
              <a:pathLst>
                <a:path w="4261510" h="4172163">
                  <a:moveTo>
                    <a:pt x="4261510" y="0"/>
                  </a:moveTo>
                  <a:lnTo>
                    <a:pt x="0" y="0"/>
                  </a:lnTo>
                  <a:lnTo>
                    <a:pt x="0" y="4172163"/>
                  </a:lnTo>
                  <a:lnTo>
                    <a:pt x="4261510" y="4172163"/>
                  </a:lnTo>
                  <a:lnTo>
                    <a:pt x="4261510" y="0"/>
                  </a:lnTo>
                  <a:close/>
                </a:path>
              </a:pathLst>
            </a:custGeom>
            <a:blipFill>
              <a:blip r:embed="rId4">
                <a:alphaModFix amt="37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3" name="Freeform 4">
              <a:extLst>
                <a:ext uri="{FF2B5EF4-FFF2-40B4-BE49-F238E27FC236}">
                  <a16:creationId xmlns:a16="http://schemas.microsoft.com/office/drawing/2014/main" id="{D4DFDF08-BF53-E424-9F25-34209CECA7C1}"/>
                </a:ext>
              </a:extLst>
            </p:cNvPr>
            <p:cNvSpPr/>
            <p:nvPr/>
          </p:nvSpPr>
          <p:spPr>
            <a:xfrm rot="10800000">
              <a:off x="16716853" y="5943268"/>
              <a:ext cx="3902670" cy="4366592"/>
            </a:xfrm>
            <a:custGeom>
              <a:avLst/>
              <a:gdLst/>
              <a:ahLst/>
              <a:cxnLst/>
              <a:rect l="l" t="t" r="r" b="b"/>
              <a:pathLst>
                <a:path w="4261510" h="4172163">
                  <a:moveTo>
                    <a:pt x="0" y="0"/>
                  </a:moveTo>
                  <a:lnTo>
                    <a:pt x="4261510" y="0"/>
                  </a:lnTo>
                  <a:lnTo>
                    <a:pt x="4261510" y="4172163"/>
                  </a:lnTo>
                  <a:lnTo>
                    <a:pt x="0" y="41721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31999"/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DE7A9A0A-61B7-37B1-5CE9-34D8DEF226B5}"/>
                </a:ext>
              </a:extLst>
            </p:cNvPr>
            <p:cNvSpPr/>
            <p:nvPr/>
          </p:nvSpPr>
          <p:spPr>
            <a:xfrm>
              <a:off x="17183859" y="9649284"/>
              <a:ext cx="352548" cy="352548"/>
            </a:xfrm>
            <a:custGeom>
              <a:avLst/>
              <a:gdLst/>
              <a:ahLst/>
              <a:cxnLst/>
              <a:rect l="l" t="t" r="r" b="b"/>
              <a:pathLst>
                <a:path w="352548" h="352548">
                  <a:moveTo>
                    <a:pt x="0" y="0"/>
                  </a:moveTo>
                  <a:lnTo>
                    <a:pt x="352547" y="0"/>
                  </a:lnTo>
                  <a:lnTo>
                    <a:pt x="352547" y="352548"/>
                  </a:lnTo>
                  <a:lnTo>
                    <a:pt x="0" y="35254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47000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5" name="Freeform 6">
              <a:extLst>
                <a:ext uri="{FF2B5EF4-FFF2-40B4-BE49-F238E27FC236}">
                  <a16:creationId xmlns:a16="http://schemas.microsoft.com/office/drawing/2014/main" id="{5050D567-8445-985D-111E-12A3CC5AFDBB}"/>
                </a:ext>
              </a:extLst>
            </p:cNvPr>
            <p:cNvSpPr/>
            <p:nvPr/>
          </p:nvSpPr>
          <p:spPr>
            <a:xfrm>
              <a:off x="16855283" y="9924104"/>
              <a:ext cx="270304" cy="270304"/>
            </a:xfrm>
            <a:custGeom>
              <a:avLst/>
              <a:gdLst/>
              <a:ahLst/>
              <a:cxnLst/>
              <a:rect l="l" t="t" r="r" b="b"/>
              <a:pathLst>
                <a:path w="270304" h="270304">
                  <a:moveTo>
                    <a:pt x="0" y="0"/>
                  </a:moveTo>
                  <a:lnTo>
                    <a:pt x="270304" y="0"/>
                  </a:lnTo>
                  <a:lnTo>
                    <a:pt x="270304" y="270304"/>
                  </a:lnTo>
                  <a:lnTo>
                    <a:pt x="0" y="2703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55000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6" name="Freeform 7">
              <a:extLst>
                <a:ext uri="{FF2B5EF4-FFF2-40B4-BE49-F238E27FC236}">
                  <a16:creationId xmlns:a16="http://schemas.microsoft.com/office/drawing/2014/main" id="{A3875965-42C9-F481-17BC-B895643BF78D}"/>
                </a:ext>
              </a:extLst>
            </p:cNvPr>
            <p:cNvSpPr/>
            <p:nvPr/>
          </p:nvSpPr>
          <p:spPr>
            <a:xfrm>
              <a:off x="0" y="9641564"/>
              <a:ext cx="625082" cy="625082"/>
            </a:xfrm>
            <a:custGeom>
              <a:avLst/>
              <a:gdLst/>
              <a:ahLst/>
              <a:cxnLst/>
              <a:rect l="l" t="t" r="r" b="b"/>
              <a:pathLst>
                <a:path w="625082" h="625082">
                  <a:moveTo>
                    <a:pt x="0" y="0"/>
                  </a:moveTo>
                  <a:lnTo>
                    <a:pt x="625082" y="0"/>
                  </a:lnTo>
                  <a:lnTo>
                    <a:pt x="625082" y="625082"/>
                  </a:lnTo>
                  <a:lnTo>
                    <a:pt x="0" y="62508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7" name="Freeform 8">
              <a:extLst>
                <a:ext uri="{FF2B5EF4-FFF2-40B4-BE49-F238E27FC236}">
                  <a16:creationId xmlns:a16="http://schemas.microsoft.com/office/drawing/2014/main" id="{656166FF-B6A7-FC4B-DE05-1AF5890E2BF6}"/>
                </a:ext>
              </a:extLst>
            </p:cNvPr>
            <p:cNvSpPr/>
            <p:nvPr/>
          </p:nvSpPr>
          <p:spPr>
            <a:xfrm>
              <a:off x="660458" y="9631111"/>
              <a:ext cx="294691" cy="294691"/>
            </a:xfrm>
            <a:custGeom>
              <a:avLst/>
              <a:gdLst/>
              <a:ahLst/>
              <a:cxnLst/>
              <a:rect l="l" t="t" r="r" b="b"/>
              <a:pathLst>
                <a:path w="294691" h="294691">
                  <a:moveTo>
                    <a:pt x="0" y="0"/>
                  </a:moveTo>
                  <a:lnTo>
                    <a:pt x="294691" y="0"/>
                  </a:lnTo>
                  <a:lnTo>
                    <a:pt x="294691" y="294691"/>
                  </a:lnTo>
                  <a:lnTo>
                    <a:pt x="0" y="2946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8" name="Freeform 9">
              <a:extLst>
                <a:ext uri="{FF2B5EF4-FFF2-40B4-BE49-F238E27FC236}">
                  <a16:creationId xmlns:a16="http://schemas.microsoft.com/office/drawing/2014/main" id="{B6B40173-CB7A-C940-C801-AF812788B039}"/>
                </a:ext>
              </a:extLst>
            </p:cNvPr>
            <p:cNvSpPr/>
            <p:nvPr/>
          </p:nvSpPr>
          <p:spPr>
            <a:xfrm rot="834738">
              <a:off x="4269232" y="9833364"/>
              <a:ext cx="298411" cy="298411"/>
            </a:xfrm>
            <a:custGeom>
              <a:avLst/>
              <a:gdLst/>
              <a:ahLst/>
              <a:cxnLst/>
              <a:rect l="l" t="t" r="r" b="b"/>
              <a:pathLst>
                <a:path w="298411" h="298411">
                  <a:moveTo>
                    <a:pt x="0" y="0"/>
                  </a:moveTo>
                  <a:lnTo>
                    <a:pt x="298410" y="0"/>
                  </a:lnTo>
                  <a:lnTo>
                    <a:pt x="298410" y="298410"/>
                  </a:lnTo>
                  <a:lnTo>
                    <a:pt x="0" y="2984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56000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9" name="TextBox 10">
              <a:extLst>
                <a:ext uri="{FF2B5EF4-FFF2-40B4-BE49-F238E27FC236}">
                  <a16:creationId xmlns:a16="http://schemas.microsoft.com/office/drawing/2014/main" id="{DFF9CE14-E8AF-6B12-7E36-CE2649B9270F}"/>
                </a:ext>
              </a:extLst>
            </p:cNvPr>
            <p:cNvSpPr txBox="1"/>
            <p:nvPr/>
          </p:nvSpPr>
          <p:spPr>
            <a:xfrm>
              <a:off x="5418052" y="9897227"/>
              <a:ext cx="13784348" cy="4289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679"/>
                </a:lnSpc>
              </a:pPr>
              <a:r>
                <a:rPr lang="en-US" sz="1600" dirty="0" err="1">
                  <a:solidFill>
                    <a:srgbClr val="EA9F1B"/>
                  </a:solidFill>
                  <a:latin typeface="Chulabhorn Likit Text Light" panose="00000400000000000000" pitchFamily="2" charset="-34"/>
                  <a:cs typeface="Chulabhorn Likit Text Light" panose="00000400000000000000" pitchFamily="2" charset="-34"/>
                </a:rPr>
                <a:t>เศรษฐกิจฐานรากมั่นคง</a:t>
              </a:r>
              <a:r>
                <a:rPr lang="en-US" sz="1600" dirty="0">
                  <a:solidFill>
                    <a:srgbClr val="EA9F1B"/>
                  </a:solidFill>
                  <a:latin typeface="Chulabhorn Likit Text Light" panose="00000400000000000000" pitchFamily="2" charset="-34"/>
                  <a:cs typeface="Chulabhorn Likit Text Light" panose="00000400000000000000" pitchFamily="2" charset="-34"/>
                </a:rPr>
                <a:t> </a:t>
              </a:r>
              <a:r>
                <a:rPr lang="en-US" sz="1600" dirty="0" err="1">
                  <a:solidFill>
                    <a:srgbClr val="EA9F1B"/>
                  </a:solidFill>
                  <a:latin typeface="Chulabhorn Likit Text Light" panose="00000400000000000000" pitchFamily="2" charset="-34"/>
                  <a:cs typeface="Chulabhorn Likit Text Light" panose="00000400000000000000" pitchFamily="2" charset="-34"/>
                </a:rPr>
                <a:t>ชุมชนเข้มแข็งอย่างยั่งยืน</a:t>
              </a:r>
              <a:r>
                <a:rPr lang="en-US" sz="1600" dirty="0">
                  <a:solidFill>
                    <a:srgbClr val="EA9F1B"/>
                  </a:solidFill>
                  <a:latin typeface="Chulabhorn Likit Text Light" panose="00000400000000000000" pitchFamily="2" charset="-34"/>
                  <a:cs typeface="Chulabhorn Likit Text Light" panose="00000400000000000000" pitchFamily="2" charset="-34"/>
                </a:rPr>
                <a:t> </a:t>
              </a:r>
              <a:r>
                <a:rPr lang="en-US" sz="1600" dirty="0" err="1">
                  <a:solidFill>
                    <a:srgbClr val="EA9F1B"/>
                  </a:solidFill>
                  <a:latin typeface="Chulabhorn Likit Text Light" panose="00000400000000000000" pitchFamily="2" charset="-34"/>
                  <a:cs typeface="Chulabhorn Likit Text Light" panose="00000400000000000000" pitchFamily="2" charset="-34"/>
                </a:rPr>
                <a:t>ด้วยหลักปรัชญาของเศรษฐกิจพอเพียง</a:t>
              </a:r>
              <a:r>
                <a:rPr lang="en-US" sz="1600" dirty="0">
                  <a:solidFill>
                    <a:srgbClr val="EA9F1B"/>
                  </a:solidFill>
                  <a:latin typeface="Chulabhorn Likit Text Light" panose="00000400000000000000" pitchFamily="2" charset="-34"/>
                  <a:cs typeface="Chulabhorn Likit Text Light" panose="00000400000000000000" pitchFamily="2" charset="-34"/>
                </a:rPr>
                <a:t> </a:t>
              </a:r>
            </a:p>
            <a:p>
              <a:pPr>
                <a:lnSpc>
                  <a:spcPts val="1679"/>
                </a:lnSpc>
              </a:pPr>
              <a:endParaRPr lang="en-US" sz="1400" spc="253" dirty="0">
                <a:solidFill>
                  <a:srgbClr val="EA9F1B"/>
                </a:solidFill>
                <a:cs typeface="Opun Mai Bold"/>
              </a:endParaRPr>
            </a:p>
          </p:txBody>
        </p:sp>
        <p:sp>
          <p:nvSpPr>
            <p:cNvPr id="20" name="Freeform 12">
              <a:extLst>
                <a:ext uri="{FF2B5EF4-FFF2-40B4-BE49-F238E27FC236}">
                  <a16:creationId xmlns:a16="http://schemas.microsoft.com/office/drawing/2014/main" id="{0B5F7A30-8721-DACA-4643-321D4CEE1B1D}"/>
                </a:ext>
              </a:extLst>
            </p:cNvPr>
            <p:cNvSpPr/>
            <p:nvPr/>
          </p:nvSpPr>
          <p:spPr>
            <a:xfrm rot="2055878">
              <a:off x="9189152" y="9608252"/>
              <a:ext cx="231865" cy="231865"/>
            </a:xfrm>
            <a:custGeom>
              <a:avLst/>
              <a:gdLst/>
              <a:ahLst/>
              <a:cxnLst/>
              <a:rect l="l" t="t" r="r" b="b"/>
              <a:pathLst>
                <a:path w="231865" h="231865">
                  <a:moveTo>
                    <a:pt x="0" y="0"/>
                  </a:moveTo>
                  <a:lnTo>
                    <a:pt x="231865" y="0"/>
                  </a:lnTo>
                  <a:lnTo>
                    <a:pt x="231865" y="231865"/>
                  </a:lnTo>
                  <a:lnTo>
                    <a:pt x="0" y="2318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56000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1" name="Freeform 13">
              <a:extLst>
                <a:ext uri="{FF2B5EF4-FFF2-40B4-BE49-F238E27FC236}">
                  <a16:creationId xmlns:a16="http://schemas.microsoft.com/office/drawing/2014/main" id="{EC406C1C-3305-7485-E038-821F084FBF8D}"/>
                </a:ext>
              </a:extLst>
            </p:cNvPr>
            <p:cNvSpPr/>
            <p:nvPr/>
          </p:nvSpPr>
          <p:spPr>
            <a:xfrm rot="18447662">
              <a:off x="13217140" y="9859751"/>
              <a:ext cx="290824" cy="290824"/>
            </a:xfrm>
            <a:custGeom>
              <a:avLst/>
              <a:gdLst/>
              <a:ahLst/>
              <a:cxnLst/>
              <a:rect l="l" t="t" r="r" b="b"/>
              <a:pathLst>
                <a:path w="290824" h="290824">
                  <a:moveTo>
                    <a:pt x="0" y="0"/>
                  </a:moveTo>
                  <a:lnTo>
                    <a:pt x="290824" y="0"/>
                  </a:lnTo>
                  <a:lnTo>
                    <a:pt x="290824" y="290824"/>
                  </a:lnTo>
                  <a:lnTo>
                    <a:pt x="0" y="290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56000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2" name="Freeform 14">
              <a:extLst>
                <a:ext uri="{FF2B5EF4-FFF2-40B4-BE49-F238E27FC236}">
                  <a16:creationId xmlns:a16="http://schemas.microsoft.com/office/drawing/2014/main" id="{7519D21C-8291-5AF3-469C-D259FDC6F592}"/>
                </a:ext>
              </a:extLst>
            </p:cNvPr>
            <p:cNvSpPr/>
            <p:nvPr/>
          </p:nvSpPr>
          <p:spPr>
            <a:xfrm>
              <a:off x="16577689" y="9762124"/>
              <a:ext cx="220444" cy="220444"/>
            </a:xfrm>
            <a:custGeom>
              <a:avLst/>
              <a:gdLst/>
              <a:ahLst/>
              <a:cxnLst/>
              <a:rect l="l" t="t" r="r" b="b"/>
              <a:pathLst>
                <a:path w="220444" h="220444">
                  <a:moveTo>
                    <a:pt x="0" y="0"/>
                  </a:moveTo>
                  <a:lnTo>
                    <a:pt x="220444" y="0"/>
                  </a:lnTo>
                  <a:lnTo>
                    <a:pt x="220444" y="220445"/>
                  </a:lnTo>
                  <a:lnTo>
                    <a:pt x="0" y="2204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65000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3" name="Freeform 15">
              <a:extLst>
                <a:ext uri="{FF2B5EF4-FFF2-40B4-BE49-F238E27FC236}">
                  <a16:creationId xmlns:a16="http://schemas.microsoft.com/office/drawing/2014/main" id="{20F57051-95CF-FC0F-55BA-AC4D094CC9BE}"/>
                </a:ext>
              </a:extLst>
            </p:cNvPr>
            <p:cNvSpPr/>
            <p:nvPr/>
          </p:nvSpPr>
          <p:spPr>
            <a:xfrm>
              <a:off x="836293" y="9842337"/>
              <a:ext cx="384815" cy="384815"/>
            </a:xfrm>
            <a:custGeom>
              <a:avLst/>
              <a:gdLst/>
              <a:ahLst/>
              <a:cxnLst/>
              <a:rect l="l" t="t" r="r" b="b"/>
              <a:pathLst>
                <a:path w="384815" h="384815">
                  <a:moveTo>
                    <a:pt x="0" y="0"/>
                  </a:moveTo>
                  <a:lnTo>
                    <a:pt x="384814" y="0"/>
                  </a:lnTo>
                  <a:lnTo>
                    <a:pt x="384814" y="384814"/>
                  </a:lnTo>
                  <a:lnTo>
                    <a:pt x="0" y="3848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4" name="Freeform 16">
              <a:extLst>
                <a:ext uri="{FF2B5EF4-FFF2-40B4-BE49-F238E27FC236}">
                  <a16:creationId xmlns:a16="http://schemas.microsoft.com/office/drawing/2014/main" id="{DA1DE9BB-3762-39B9-1504-57E6B3351612}"/>
                </a:ext>
              </a:extLst>
            </p:cNvPr>
            <p:cNvSpPr/>
            <p:nvPr/>
          </p:nvSpPr>
          <p:spPr>
            <a:xfrm>
              <a:off x="1292338" y="9656538"/>
              <a:ext cx="225180" cy="225180"/>
            </a:xfrm>
            <a:custGeom>
              <a:avLst/>
              <a:gdLst/>
              <a:ahLst/>
              <a:cxnLst/>
              <a:rect l="l" t="t" r="r" b="b"/>
              <a:pathLst>
                <a:path w="225180" h="225180">
                  <a:moveTo>
                    <a:pt x="0" y="0"/>
                  </a:moveTo>
                  <a:lnTo>
                    <a:pt x="225180" y="0"/>
                  </a:lnTo>
                  <a:lnTo>
                    <a:pt x="225180" y="225180"/>
                  </a:lnTo>
                  <a:lnTo>
                    <a:pt x="0" y="2251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5" name="Freeform 13">
              <a:extLst>
                <a:ext uri="{FF2B5EF4-FFF2-40B4-BE49-F238E27FC236}">
                  <a16:creationId xmlns:a16="http://schemas.microsoft.com/office/drawing/2014/main" id="{E89C9883-4613-3FF1-3BE7-BC4E4B81225E}"/>
                </a:ext>
              </a:extLst>
            </p:cNvPr>
            <p:cNvSpPr/>
            <p:nvPr/>
          </p:nvSpPr>
          <p:spPr>
            <a:xfrm rot="18447662">
              <a:off x="14453176" y="10443033"/>
              <a:ext cx="268702" cy="262072"/>
            </a:xfrm>
            <a:custGeom>
              <a:avLst/>
              <a:gdLst/>
              <a:ahLst/>
              <a:cxnLst/>
              <a:rect l="l" t="t" r="r" b="b"/>
              <a:pathLst>
                <a:path w="290824" h="290824">
                  <a:moveTo>
                    <a:pt x="0" y="0"/>
                  </a:moveTo>
                  <a:lnTo>
                    <a:pt x="290824" y="0"/>
                  </a:lnTo>
                  <a:lnTo>
                    <a:pt x="290824" y="290824"/>
                  </a:lnTo>
                  <a:lnTo>
                    <a:pt x="0" y="290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56000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6" name="Freeform 13">
              <a:extLst>
                <a:ext uri="{FF2B5EF4-FFF2-40B4-BE49-F238E27FC236}">
                  <a16:creationId xmlns:a16="http://schemas.microsoft.com/office/drawing/2014/main" id="{E766D6F3-ABDD-E0DC-3A1D-8538EFD4E55D}"/>
                </a:ext>
              </a:extLst>
            </p:cNvPr>
            <p:cNvSpPr/>
            <p:nvPr/>
          </p:nvSpPr>
          <p:spPr>
            <a:xfrm rot="18447662">
              <a:off x="15430156" y="9952535"/>
              <a:ext cx="268702" cy="262072"/>
            </a:xfrm>
            <a:custGeom>
              <a:avLst/>
              <a:gdLst/>
              <a:ahLst/>
              <a:cxnLst/>
              <a:rect l="l" t="t" r="r" b="b"/>
              <a:pathLst>
                <a:path w="290824" h="290824">
                  <a:moveTo>
                    <a:pt x="0" y="0"/>
                  </a:moveTo>
                  <a:lnTo>
                    <a:pt x="290824" y="0"/>
                  </a:lnTo>
                  <a:lnTo>
                    <a:pt x="290824" y="290824"/>
                  </a:lnTo>
                  <a:lnTo>
                    <a:pt x="0" y="290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56000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27" name="Group 8">
            <a:extLst>
              <a:ext uri="{FF2B5EF4-FFF2-40B4-BE49-F238E27FC236}">
                <a16:creationId xmlns:a16="http://schemas.microsoft.com/office/drawing/2014/main" id="{2E78855E-98A3-935E-578A-4E1A906C25C6}"/>
              </a:ext>
            </a:extLst>
          </p:cNvPr>
          <p:cNvGrpSpPr/>
          <p:nvPr/>
        </p:nvGrpSpPr>
        <p:grpSpPr>
          <a:xfrm>
            <a:off x="223352" y="0"/>
            <a:ext cx="5399517" cy="1254770"/>
            <a:chOff x="0" y="0"/>
            <a:chExt cx="7199356" cy="1673027"/>
          </a:xfrm>
        </p:grpSpPr>
        <p:sp>
          <p:nvSpPr>
            <p:cNvPr id="28" name="Freeform 9">
              <a:extLst>
                <a:ext uri="{FF2B5EF4-FFF2-40B4-BE49-F238E27FC236}">
                  <a16:creationId xmlns:a16="http://schemas.microsoft.com/office/drawing/2014/main" id="{95D8008D-ED09-6F9E-4DA8-1A12486C10FB}"/>
                </a:ext>
              </a:extLst>
            </p:cNvPr>
            <p:cNvSpPr/>
            <p:nvPr/>
          </p:nvSpPr>
          <p:spPr>
            <a:xfrm>
              <a:off x="0" y="345364"/>
              <a:ext cx="982299" cy="982299"/>
            </a:xfrm>
            <a:custGeom>
              <a:avLst/>
              <a:gdLst/>
              <a:ahLst/>
              <a:cxnLst/>
              <a:rect l="l" t="t" r="r" b="b"/>
              <a:pathLst>
                <a:path w="982299" h="982299">
                  <a:moveTo>
                    <a:pt x="0" y="0"/>
                  </a:moveTo>
                  <a:lnTo>
                    <a:pt x="982299" y="0"/>
                  </a:lnTo>
                  <a:lnTo>
                    <a:pt x="982299" y="982299"/>
                  </a:lnTo>
                  <a:lnTo>
                    <a:pt x="0" y="9822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</p:sp>
        <p:sp>
          <p:nvSpPr>
            <p:cNvPr id="29" name="Freeform 10">
              <a:extLst>
                <a:ext uri="{FF2B5EF4-FFF2-40B4-BE49-F238E27FC236}">
                  <a16:creationId xmlns:a16="http://schemas.microsoft.com/office/drawing/2014/main" id="{714176E5-C5B5-09FF-B601-15DDB5E8E6BE}"/>
                </a:ext>
              </a:extLst>
            </p:cNvPr>
            <p:cNvSpPr/>
            <p:nvPr/>
          </p:nvSpPr>
          <p:spPr>
            <a:xfrm>
              <a:off x="1160488" y="345364"/>
              <a:ext cx="982299" cy="982299"/>
            </a:xfrm>
            <a:custGeom>
              <a:avLst/>
              <a:gdLst/>
              <a:ahLst/>
              <a:cxnLst/>
              <a:rect l="l" t="t" r="r" b="b"/>
              <a:pathLst>
                <a:path w="982299" h="982299">
                  <a:moveTo>
                    <a:pt x="0" y="0"/>
                  </a:moveTo>
                  <a:lnTo>
                    <a:pt x="982298" y="0"/>
                  </a:lnTo>
                  <a:lnTo>
                    <a:pt x="982298" y="982299"/>
                  </a:lnTo>
                  <a:lnTo>
                    <a:pt x="0" y="9822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</p:sp>
        <p:sp>
          <p:nvSpPr>
            <p:cNvPr id="30" name="Freeform 11">
              <a:extLst>
                <a:ext uri="{FF2B5EF4-FFF2-40B4-BE49-F238E27FC236}">
                  <a16:creationId xmlns:a16="http://schemas.microsoft.com/office/drawing/2014/main" id="{405D6D36-68C1-A052-047A-F8467533ADFF}"/>
                </a:ext>
              </a:extLst>
            </p:cNvPr>
            <p:cNvSpPr/>
            <p:nvPr/>
          </p:nvSpPr>
          <p:spPr>
            <a:xfrm>
              <a:off x="3373560" y="345364"/>
              <a:ext cx="982299" cy="982299"/>
            </a:xfrm>
            <a:custGeom>
              <a:avLst/>
              <a:gdLst/>
              <a:ahLst/>
              <a:cxnLst/>
              <a:rect l="l" t="t" r="r" b="b"/>
              <a:pathLst>
                <a:path w="982299" h="982299">
                  <a:moveTo>
                    <a:pt x="0" y="0"/>
                  </a:moveTo>
                  <a:lnTo>
                    <a:pt x="982298" y="0"/>
                  </a:lnTo>
                  <a:lnTo>
                    <a:pt x="982298" y="982299"/>
                  </a:lnTo>
                  <a:lnTo>
                    <a:pt x="0" y="9822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</p:sp>
        <p:sp>
          <p:nvSpPr>
            <p:cNvPr id="31" name="Freeform 12">
              <a:extLst>
                <a:ext uri="{FF2B5EF4-FFF2-40B4-BE49-F238E27FC236}">
                  <a16:creationId xmlns:a16="http://schemas.microsoft.com/office/drawing/2014/main" id="{4D2532FC-69A4-1771-37D5-3B4CBF4E8FFD}"/>
                </a:ext>
              </a:extLst>
            </p:cNvPr>
            <p:cNvSpPr/>
            <p:nvPr/>
          </p:nvSpPr>
          <p:spPr>
            <a:xfrm>
              <a:off x="2324694" y="345364"/>
              <a:ext cx="866959" cy="982299"/>
            </a:xfrm>
            <a:custGeom>
              <a:avLst/>
              <a:gdLst/>
              <a:ahLst/>
              <a:cxnLst/>
              <a:rect l="l" t="t" r="r" b="b"/>
              <a:pathLst>
                <a:path w="866959" h="982299">
                  <a:moveTo>
                    <a:pt x="0" y="0"/>
                  </a:moveTo>
                  <a:lnTo>
                    <a:pt x="866959" y="0"/>
                  </a:lnTo>
                  <a:lnTo>
                    <a:pt x="866959" y="982299"/>
                  </a:lnTo>
                  <a:lnTo>
                    <a:pt x="0" y="9822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 l="-24839" r="-27501"/>
              </a:stretch>
            </a:blipFill>
          </p:spPr>
        </p:sp>
        <p:sp>
          <p:nvSpPr>
            <p:cNvPr id="32" name="Freeform 13">
              <a:extLst>
                <a:ext uri="{FF2B5EF4-FFF2-40B4-BE49-F238E27FC236}">
                  <a16:creationId xmlns:a16="http://schemas.microsoft.com/office/drawing/2014/main" id="{0DEB67E0-DDBE-9094-896A-390604C6C066}"/>
                </a:ext>
              </a:extLst>
            </p:cNvPr>
            <p:cNvSpPr/>
            <p:nvPr/>
          </p:nvSpPr>
          <p:spPr>
            <a:xfrm>
              <a:off x="4537766" y="0"/>
              <a:ext cx="2661590" cy="1673027"/>
            </a:xfrm>
            <a:custGeom>
              <a:avLst/>
              <a:gdLst/>
              <a:ahLst/>
              <a:cxnLst/>
              <a:rect l="l" t="t" r="r" b="b"/>
              <a:pathLst>
                <a:path w="2661590" h="1673027">
                  <a:moveTo>
                    <a:pt x="0" y="0"/>
                  </a:moveTo>
                  <a:lnTo>
                    <a:pt x="2661590" y="0"/>
                  </a:lnTo>
                  <a:lnTo>
                    <a:pt x="2661590" y="1673027"/>
                  </a:lnTo>
                  <a:lnTo>
                    <a:pt x="0" y="16730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 l="-5873" r="-5873"/>
              </a:stretch>
            </a:blipFill>
          </p:spPr>
        </p:sp>
      </p:grp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68675170"/>
              </p:ext>
            </p:extLst>
          </p:nvPr>
        </p:nvGraphicFramePr>
        <p:xfrm>
          <a:off x="309144" y="1816818"/>
          <a:ext cx="16988257" cy="7444925"/>
        </p:xfrm>
        <a:graphic>
          <a:graphicData uri="http://schemas.openxmlformats.org/drawingml/2006/table">
            <a:tbl>
              <a:tblPr/>
              <a:tblGrid>
                <a:gridCol w="8250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3709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8061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3549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28338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13115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39163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2803863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537470">
                <a:tc gridSpan="7">
                  <a:txBody>
                    <a:bodyPr/>
                    <a:lstStyle/>
                    <a:p>
                      <a:pPr algn="ctr">
                        <a:lnSpc>
                          <a:spcPts val="2159"/>
                        </a:lnSpc>
                        <a:defRPr/>
                      </a:pPr>
                      <a:r>
                        <a:rPr lang="en-US" sz="1800" b="1" kern="1200" dirty="0" err="1">
                          <a:solidFill>
                            <a:schemeClr val="bg1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จังหวัดที่ได้รับคืนเงินต้น</a:t>
                      </a:r>
                      <a:r>
                        <a:rPr lang="en-US" sz="1800" b="1" kern="1200" dirty="0">
                          <a:solidFill>
                            <a:schemeClr val="bg1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(</a:t>
                      </a:r>
                      <a:r>
                        <a:rPr lang="en-US" sz="1800" b="1" kern="1200" dirty="0" err="1">
                          <a:solidFill>
                            <a:schemeClr val="bg1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หนี้ครบกำหนดชำระ</a:t>
                      </a:r>
                      <a:r>
                        <a:rPr lang="en-US" sz="1800" b="1" kern="1200" dirty="0">
                          <a:solidFill>
                            <a:schemeClr val="bg1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</a:t>
                      </a:r>
                      <a:r>
                        <a:rPr lang="en-US" sz="1800" b="1" kern="1200" dirty="0" err="1">
                          <a:solidFill>
                            <a:schemeClr val="bg1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ปีงบประมาณ</a:t>
                      </a:r>
                      <a:r>
                        <a:rPr lang="en-US" sz="1800" b="1" kern="1200" dirty="0">
                          <a:solidFill>
                            <a:schemeClr val="bg1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</a:t>
                      </a:r>
                      <a:r>
                        <a:rPr lang="en-US" sz="1800" b="1" kern="1200" dirty="0" err="1">
                          <a:solidFill>
                            <a:schemeClr val="bg1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พ.ศ</a:t>
                      </a:r>
                      <a:r>
                        <a:rPr lang="en-US" sz="1800" b="1" kern="1200" dirty="0">
                          <a:solidFill>
                            <a:schemeClr val="bg1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. 2567) </a:t>
                      </a:r>
                      <a:r>
                        <a:rPr lang="en-US" sz="1800" b="1" kern="1200" dirty="0" err="1">
                          <a:solidFill>
                            <a:schemeClr val="bg1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เรียงจากมากไปหาน้อย</a:t>
                      </a:r>
                      <a:r>
                        <a:rPr lang="en-US" sz="1800" b="1" kern="1200" dirty="0">
                          <a:solidFill>
                            <a:schemeClr val="bg1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</a:t>
                      </a: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9596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2159"/>
                        </a:lnSpc>
                        <a:defRPr/>
                      </a:pPr>
                      <a:r>
                        <a:rPr lang="en-US" sz="1799">
                          <a:solidFill>
                            <a:srgbClr val="FFFFFF"/>
                          </a:solidFill>
                          <a:latin typeface="Chulabhorn Likit Text 2"/>
                          <a:cs typeface="Chulabhorn Likit Text 2"/>
                        </a:rPr>
                        <a:t>จังหวัดที่ได้รับคืนเงินต้น (หนี้ครบกำหนดชำระ ปีงบประมาณ พ.ศ. 2567) เรียงจากมากไปหาน้อย </a:t>
                      </a:r>
                      <a:endParaRPr lang="en-US" sz="1100"/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9596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2159"/>
                        </a:lnSpc>
                        <a:defRPr/>
                      </a:pPr>
                      <a:r>
                        <a:rPr lang="en-US" sz="1799">
                          <a:solidFill>
                            <a:srgbClr val="FFFFFF"/>
                          </a:solidFill>
                          <a:latin typeface="Chulabhorn Likit Text 2"/>
                          <a:cs typeface="Chulabhorn Likit Text 2"/>
                        </a:rPr>
                        <a:t>จังหวัดที่ได้รับคืนเงินต้น (หนี้ครบกำหนดชำระ ปีงบประมาณ พ.ศ. 2567) เรียงจากมากไปหาน้อย </a:t>
                      </a:r>
                      <a:endParaRPr lang="en-US" sz="1100"/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9596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2159"/>
                        </a:lnSpc>
                        <a:defRPr/>
                      </a:pPr>
                      <a:r>
                        <a:rPr lang="en-US" sz="1799">
                          <a:solidFill>
                            <a:srgbClr val="FFFFFF"/>
                          </a:solidFill>
                          <a:latin typeface="Chulabhorn Likit Text 2"/>
                          <a:cs typeface="Chulabhorn Likit Text 2"/>
                        </a:rPr>
                        <a:t>จังหวัดที่ได้รับคืนเงินต้น (หนี้ครบกำหนดชำระ ปีงบประมาณ พ.ศ. 2567) เรียงจากมากไปหาน้อย </a:t>
                      </a:r>
                      <a:endParaRPr lang="en-US" sz="1100"/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9596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2159"/>
                        </a:lnSpc>
                        <a:defRPr/>
                      </a:pPr>
                      <a:r>
                        <a:rPr lang="en-US" sz="1799">
                          <a:solidFill>
                            <a:srgbClr val="FFFFFF"/>
                          </a:solidFill>
                          <a:latin typeface="Chulabhorn Likit Text 2"/>
                          <a:cs typeface="Chulabhorn Likit Text 2"/>
                        </a:rPr>
                        <a:t>จังหวัดที่ได้รับคืนเงินต้น (หนี้ครบกำหนดชำระ ปีงบประมาณ พ.ศ. 2567) เรียงจากมากไปหาน้อย </a:t>
                      </a:r>
                      <a:endParaRPr lang="en-US" sz="1100"/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9596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2159"/>
                        </a:lnSpc>
                        <a:defRPr/>
                      </a:pPr>
                      <a:r>
                        <a:rPr lang="en-US" sz="1799">
                          <a:solidFill>
                            <a:srgbClr val="FFFFFF"/>
                          </a:solidFill>
                          <a:latin typeface="Chulabhorn Likit Text 2"/>
                          <a:cs typeface="Chulabhorn Likit Text 2"/>
                        </a:rPr>
                        <a:t>จังหวัดที่ได้รับคืนเงินต้น (หนี้ครบกำหนดชำระ ปีงบประมาณ พ.ศ. 2567) เรียงจากมากไปหาน้อย </a:t>
                      </a:r>
                      <a:endParaRPr lang="en-US" sz="1100"/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9596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2159"/>
                        </a:lnSpc>
                        <a:defRPr/>
                      </a:pPr>
                      <a:r>
                        <a:rPr lang="en-US" sz="1799">
                          <a:solidFill>
                            <a:srgbClr val="FFFFFF"/>
                          </a:solidFill>
                          <a:latin typeface="Chulabhorn Likit Text 2"/>
                          <a:cs typeface="Chulabhorn Likit Text 2"/>
                        </a:rPr>
                        <a:t>จังหวัดที่ได้รับคืนเงินต้น (หนี้ครบกำหนดชำระ ปีงบประมาณ พ.ศ. 2567) เรียงจากมากไปหาน้อย </a:t>
                      </a:r>
                      <a:endParaRPr lang="en-US" sz="1100"/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9596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ts val="2159"/>
                        </a:lnSpc>
                        <a:defRPr/>
                      </a:pPr>
                      <a:r>
                        <a:rPr lang="en-US" sz="1800" b="1" kern="1200" dirty="0" err="1">
                          <a:solidFill>
                            <a:schemeClr val="bg1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คิดเป็นร้อยละ</a:t>
                      </a:r>
                      <a:endParaRPr lang="en-US" sz="1800" b="1" kern="1200" dirty="0">
                        <a:solidFill>
                          <a:schemeClr val="bg1"/>
                        </a:solidFill>
                        <a:latin typeface="Chulabhorn Likit Text Light๙" panose="00000400000000000000" pitchFamily="2" charset="-34"/>
                        <a:ea typeface="+mn-ea"/>
                        <a:cs typeface="Chulabhorn Likit Text Light๙" panose="00000400000000000000" pitchFamily="2" charset="-34"/>
                      </a:endParaRPr>
                    </a:p>
                  </a:txBody>
                  <a:tcPr marL="47625" marR="47625" marT="47625" marB="47625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959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2209">
                <a:tc>
                  <a:txBody>
                    <a:bodyPr/>
                    <a:lstStyle/>
                    <a:p>
                      <a:pPr algn="ctr">
                        <a:lnSpc>
                          <a:spcPts val="2159"/>
                        </a:lnSpc>
                        <a:defRPr/>
                      </a:pPr>
                      <a:r>
                        <a:rPr lang="en-US" sz="1800" b="1" kern="1200" dirty="0" err="1">
                          <a:solidFill>
                            <a:schemeClr val="bg1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ลำดับ</a:t>
                      </a:r>
                      <a:endParaRPr lang="en-US" sz="1800" b="1" kern="1200" dirty="0">
                        <a:solidFill>
                          <a:schemeClr val="bg1"/>
                        </a:solidFill>
                        <a:latin typeface="Chulabhorn Likit Text Light๙" panose="00000400000000000000" pitchFamily="2" charset="-34"/>
                        <a:ea typeface="+mn-ea"/>
                        <a:cs typeface="Chulabhorn Likit Text Light๙" panose="00000400000000000000" pitchFamily="2" charset="-34"/>
                      </a:endParaRP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959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159"/>
                        </a:lnSpc>
                        <a:defRPr/>
                      </a:pPr>
                      <a:r>
                        <a:rPr lang="en-US" sz="1800" b="1" kern="1200" dirty="0" err="1">
                          <a:solidFill>
                            <a:schemeClr val="bg1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จังหวัด</a:t>
                      </a:r>
                      <a:endParaRPr lang="en-US" sz="1800" b="1" kern="1200" dirty="0">
                        <a:solidFill>
                          <a:schemeClr val="bg1"/>
                        </a:solidFill>
                        <a:latin typeface="Chulabhorn Likit Text Light๙" panose="00000400000000000000" pitchFamily="2" charset="-34"/>
                        <a:ea typeface="+mn-ea"/>
                        <a:cs typeface="Chulabhorn Likit Text Light๙" panose="00000400000000000000" pitchFamily="2" charset="-34"/>
                      </a:endParaRP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959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159"/>
                        </a:lnSpc>
                        <a:defRPr/>
                      </a:pPr>
                      <a:r>
                        <a:rPr lang="en-US" sz="1800" b="1" kern="1200" dirty="0" err="1">
                          <a:solidFill>
                            <a:schemeClr val="bg1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เงินต้น</a:t>
                      </a:r>
                      <a:endParaRPr lang="en-US" sz="1800" b="1" kern="1200" dirty="0">
                        <a:solidFill>
                          <a:schemeClr val="bg1"/>
                        </a:solidFill>
                        <a:latin typeface="Chulabhorn Likit Text Light๙" panose="00000400000000000000" pitchFamily="2" charset="-34"/>
                        <a:ea typeface="+mn-ea"/>
                        <a:cs typeface="Chulabhorn Likit Text Light๙" panose="00000400000000000000" pitchFamily="2" charset="-34"/>
                      </a:endParaRPr>
                    </a:p>
                    <a:p>
                      <a:pPr algn="ctr">
                        <a:lnSpc>
                          <a:spcPts val="2159"/>
                        </a:lnSpc>
                      </a:pPr>
                      <a:r>
                        <a:rPr lang="en-US" sz="1800" b="1" kern="1200" dirty="0">
                          <a:solidFill>
                            <a:schemeClr val="bg1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(</a:t>
                      </a:r>
                      <a:r>
                        <a:rPr lang="en-US" sz="1800" b="1" kern="1200" dirty="0" err="1">
                          <a:solidFill>
                            <a:schemeClr val="bg1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บาท</a:t>
                      </a:r>
                      <a:r>
                        <a:rPr lang="en-US" sz="1800" b="1" kern="1200" dirty="0">
                          <a:solidFill>
                            <a:schemeClr val="bg1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)</a:t>
                      </a: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959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159"/>
                        </a:lnSpc>
                        <a:defRPr/>
                      </a:pPr>
                      <a:r>
                        <a:rPr lang="en-US" sz="1800" b="1" kern="1200" dirty="0" err="1">
                          <a:solidFill>
                            <a:schemeClr val="bg1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ดอกเบี้ย</a:t>
                      </a:r>
                      <a:endParaRPr lang="en-US" sz="1800" b="1" kern="1200" dirty="0">
                        <a:solidFill>
                          <a:schemeClr val="bg1"/>
                        </a:solidFill>
                        <a:latin typeface="Chulabhorn Likit Text Light๙" panose="00000400000000000000" pitchFamily="2" charset="-34"/>
                        <a:ea typeface="+mn-ea"/>
                        <a:cs typeface="Chulabhorn Likit Text Light๙" panose="00000400000000000000" pitchFamily="2" charset="-34"/>
                      </a:endParaRPr>
                    </a:p>
                    <a:p>
                      <a:pPr algn="ctr">
                        <a:lnSpc>
                          <a:spcPts val="2159"/>
                        </a:lnSpc>
                      </a:pPr>
                      <a:r>
                        <a:rPr lang="en-US" sz="1800" b="1" kern="1200" dirty="0">
                          <a:solidFill>
                            <a:schemeClr val="bg1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(</a:t>
                      </a:r>
                      <a:r>
                        <a:rPr lang="en-US" sz="1800" b="1" kern="1200" dirty="0" err="1">
                          <a:solidFill>
                            <a:schemeClr val="bg1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บาท</a:t>
                      </a:r>
                      <a:r>
                        <a:rPr lang="en-US" sz="1800" b="1" kern="1200" dirty="0">
                          <a:solidFill>
                            <a:schemeClr val="bg1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)</a:t>
                      </a: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959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159"/>
                        </a:lnSpc>
                        <a:defRPr/>
                      </a:pPr>
                      <a:r>
                        <a:rPr lang="en-US" sz="1800" b="1" kern="1200" dirty="0" err="1">
                          <a:solidFill>
                            <a:schemeClr val="bg1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เงินต้นรับคืน</a:t>
                      </a:r>
                      <a:endParaRPr lang="en-US" sz="1800" b="1" kern="1200" dirty="0">
                        <a:solidFill>
                          <a:schemeClr val="bg1"/>
                        </a:solidFill>
                        <a:latin typeface="Chulabhorn Likit Text Light๙" panose="00000400000000000000" pitchFamily="2" charset="-34"/>
                        <a:ea typeface="+mn-ea"/>
                        <a:cs typeface="Chulabhorn Likit Text Light๙" panose="00000400000000000000" pitchFamily="2" charset="-34"/>
                      </a:endParaRPr>
                    </a:p>
                    <a:p>
                      <a:pPr algn="ctr">
                        <a:lnSpc>
                          <a:spcPts val="2159"/>
                        </a:lnSpc>
                      </a:pPr>
                      <a:r>
                        <a:rPr lang="en-US" sz="1800" b="1" kern="1200" dirty="0">
                          <a:solidFill>
                            <a:schemeClr val="bg1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(</a:t>
                      </a:r>
                      <a:r>
                        <a:rPr lang="en-US" sz="1800" b="1" kern="1200" dirty="0" err="1">
                          <a:solidFill>
                            <a:schemeClr val="bg1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บาท</a:t>
                      </a:r>
                      <a:r>
                        <a:rPr lang="en-US" sz="1800" b="1" kern="1200" dirty="0">
                          <a:solidFill>
                            <a:schemeClr val="bg1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)</a:t>
                      </a: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959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159"/>
                        </a:lnSpc>
                        <a:defRPr/>
                      </a:pPr>
                      <a:r>
                        <a:rPr lang="en-US" sz="1800" b="1" kern="1200" dirty="0" err="1">
                          <a:solidFill>
                            <a:schemeClr val="bg1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ดอกเบี้ยรับคืน</a:t>
                      </a:r>
                      <a:r>
                        <a:rPr lang="en-US" sz="1800" b="1" kern="1200" dirty="0">
                          <a:solidFill>
                            <a:schemeClr val="bg1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</a:t>
                      </a:r>
                    </a:p>
                    <a:p>
                      <a:pPr algn="ctr">
                        <a:lnSpc>
                          <a:spcPts val="2159"/>
                        </a:lnSpc>
                      </a:pPr>
                      <a:r>
                        <a:rPr lang="en-US" sz="1800" b="1" kern="1200" dirty="0">
                          <a:solidFill>
                            <a:schemeClr val="bg1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(</a:t>
                      </a:r>
                      <a:r>
                        <a:rPr lang="en-US" sz="1800" b="1" kern="1200" dirty="0" err="1">
                          <a:solidFill>
                            <a:schemeClr val="bg1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บาท</a:t>
                      </a:r>
                      <a:r>
                        <a:rPr lang="en-US" sz="1800" b="1" kern="1200" dirty="0">
                          <a:solidFill>
                            <a:schemeClr val="bg1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)</a:t>
                      </a: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959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159"/>
                        </a:lnSpc>
                        <a:defRPr/>
                      </a:pPr>
                      <a:r>
                        <a:rPr lang="en-US" sz="1800" b="1" kern="1200" dirty="0" err="1">
                          <a:solidFill>
                            <a:schemeClr val="bg1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รวมเงินรับชำระ</a:t>
                      </a:r>
                      <a:r>
                        <a:rPr lang="en-US" sz="1800" b="1" kern="1200" dirty="0">
                          <a:solidFill>
                            <a:schemeClr val="bg1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</a:t>
                      </a:r>
                    </a:p>
                    <a:p>
                      <a:pPr algn="ctr">
                        <a:lnSpc>
                          <a:spcPts val="2159"/>
                        </a:lnSpc>
                      </a:pPr>
                      <a:r>
                        <a:rPr lang="en-US" sz="1800" b="1" kern="1200" dirty="0">
                          <a:solidFill>
                            <a:schemeClr val="bg1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(</a:t>
                      </a:r>
                      <a:r>
                        <a:rPr lang="en-US" sz="1800" b="1" kern="1200" dirty="0" err="1">
                          <a:solidFill>
                            <a:schemeClr val="bg1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บาท</a:t>
                      </a:r>
                      <a:r>
                        <a:rPr lang="en-US" sz="1800" b="1" kern="1200" dirty="0">
                          <a:solidFill>
                            <a:schemeClr val="bg1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)</a:t>
                      </a: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9596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ts val="2159"/>
                        </a:lnSpc>
                        <a:defRPr/>
                      </a:pPr>
                      <a:endParaRPr lang="en-US" sz="1800" b="1" kern="1200" dirty="0">
                        <a:solidFill>
                          <a:schemeClr val="bg1"/>
                        </a:solidFill>
                        <a:latin typeface="Chulabhorn Likit Text Light๙" panose="00000400000000000000" pitchFamily="2" charset="-34"/>
                        <a:ea typeface="+mn-ea"/>
                        <a:cs typeface="Chulabhorn Likit Text Light๙" panose="00000400000000000000" pitchFamily="2" charset="-34"/>
                      </a:endParaRP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959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1089">
                <a:tc>
                  <a:txBody>
                    <a:bodyPr/>
                    <a:lstStyle/>
                    <a:p>
                      <a:pPr algn="ctr">
                        <a:lnSpc>
                          <a:spcPts val="1919"/>
                        </a:lnSpc>
                        <a:defRPr/>
                      </a:pPr>
                      <a:r>
                        <a:rPr lang="th-TH" sz="1800" b="1" kern="1200" dirty="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15</a:t>
                      </a:r>
                      <a:endParaRPr lang="en-US" sz="1800" b="1" kern="1200" dirty="0">
                        <a:solidFill>
                          <a:srgbClr val="002060"/>
                        </a:solidFill>
                        <a:latin typeface="Chulabhorn Likit Text Light๙" panose="00000400000000000000" pitchFamily="2" charset="-34"/>
                        <a:ea typeface="+mn-ea"/>
                        <a:cs typeface="Chulabhorn Likit Text Light๙" panose="00000400000000000000" pitchFamily="2" charset="-34"/>
                      </a:endParaRP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800" b="1" kern="1200" dirty="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พะเยา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EEE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800" b="1" kern="120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   10,401,828.95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F0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800" b="1" kern="1200" dirty="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  45,772.08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800" b="1" kern="120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   5,514,848.29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4D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800" b="1" kern="1200" dirty="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  18,129.56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800" b="1" kern="1200" dirty="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 5,532,977.85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1" kern="1200" dirty="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53.02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1089">
                <a:tc>
                  <a:txBody>
                    <a:bodyPr/>
                    <a:lstStyle/>
                    <a:p>
                      <a:pPr algn="ctr">
                        <a:lnSpc>
                          <a:spcPts val="1919"/>
                        </a:lnSpc>
                        <a:defRPr/>
                      </a:pPr>
                      <a:r>
                        <a:rPr lang="th-TH" sz="1800" b="1" kern="1200" dirty="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16</a:t>
                      </a:r>
                      <a:endParaRPr lang="en-US" sz="1800" b="1" kern="1200" dirty="0">
                        <a:solidFill>
                          <a:srgbClr val="002060"/>
                        </a:solidFill>
                        <a:latin typeface="Chulabhorn Likit Text Light๙" panose="00000400000000000000" pitchFamily="2" charset="-34"/>
                        <a:ea typeface="+mn-ea"/>
                        <a:cs typeface="Chulabhorn Likit Text Light๙" panose="00000400000000000000" pitchFamily="2" charset="-34"/>
                      </a:endParaRP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800" b="1" kern="1200" dirty="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สุโขทัย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EEE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800" b="1" kern="120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  19,708,076.96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F0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800" b="1" kern="120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114,695.00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800" b="1" kern="1200" dirty="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10,363,757.08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4D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800" b="1" kern="120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43,749.42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800" b="1" kern="120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10,407,506.50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1" kern="1200" dirty="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52.59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41089">
                <a:tc>
                  <a:txBody>
                    <a:bodyPr/>
                    <a:lstStyle/>
                    <a:p>
                      <a:pPr algn="ctr">
                        <a:lnSpc>
                          <a:spcPts val="1919"/>
                        </a:lnSpc>
                        <a:defRPr/>
                      </a:pPr>
                      <a:r>
                        <a:rPr lang="th-TH" sz="1800" b="1" kern="1200" dirty="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17</a:t>
                      </a:r>
                      <a:endParaRPr lang="en-US" sz="1800" b="1" kern="1200" dirty="0">
                        <a:solidFill>
                          <a:srgbClr val="002060"/>
                        </a:solidFill>
                        <a:latin typeface="Chulabhorn Likit Text Light๙" panose="00000400000000000000" pitchFamily="2" charset="-34"/>
                        <a:ea typeface="+mn-ea"/>
                        <a:cs typeface="Chulabhorn Likit Text Light๙" panose="00000400000000000000" pitchFamily="2" charset="-34"/>
                      </a:endParaRP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800" b="1" kern="1200" dirty="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นครศรีธรรมราช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EEE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800" b="1" kern="1200" dirty="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  22,456,903.88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F0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800" b="1" kern="120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 112,964.96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800" b="1" kern="1200" dirty="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  11,784,479.75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4D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800" b="1" kern="120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  41,512.92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800" b="1" kern="120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11,825,992.67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1" kern="1200" dirty="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52.48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41089">
                <a:tc>
                  <a:txBody>
                    <a:bodyPr/>
                    <a:lstStyle/>
                    <a:p>
                      <a:pPr algn="ctr">
                        <a:lnSpc>
                          <a:spcPts val="1919"/>
                        </a:lnSpc>
                        <a:defRPr/>
                      </a:pPr>
                      <a:r>
                        <a:rPr lang="th-TH" sz="1800" b="1" kern="1200" dirty="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18</a:t>
                      </a:r>
                      <a:endParaRPr lang="en-US" sz="1800" b="1" kern="1200" dirty="0">
                        <a:solidFill>
                          <a:srgbClr val="002060"/>
                        </a:solidFill>
                        <a:latin typeface="Chulabhorn Likit Text Light๙" panose="00000400000000000000" pitchFamily="2" charset="-34"/>
                        <a:ea typeface="+mn-ea"/>
                        <a:cs typeface="Chulabhorn Likit Text Light๙" panose="00000400000000000000" pitchFamily="2" charset="-34"/>
                      </a:endParaRP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800" b="1" kern="1200" dirty="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น่าน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EEE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800" b="1" kern="1200" dirty="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  10,806,964.32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F0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800" b="1" kern="120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  23,670.76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800" b="1" kern="1200" dirty="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  5,667,318.30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4D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800" b="1" kern="1200" dirty="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15,379.00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800" b="1" kern="120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 5,682,697.30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1" kern="1200" dirty="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52.44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41089">
                <a:tc>
                  <a:txBody>
                    <a:bodyPr/>
                    <a:lstStyle/>
                    <a:p>
                      <a:pPr algn="ctr">
                        <a:lnSpc>
                          <a:spcPts val="1919"/>
                        </a:lnSpc>
                        <a:defRPr/>
                      </a:pPr>
                      <a:r>
                        <a:rPr lang="th-TH" sz="1800" b="1" kern="1200" dirty="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19</a:t>
                      </a:r>
                      <a:endParaRPr lang="en-US" sz="1800" b="1" kern="1200" dirty="0">
                        <a:solidFill>
                          <a:srgbClr val="002060"/>
                        </a:solidFill>
                        <a:latin typeface="Chulabhorn Likit Text Light๙" panose="00000400000000000000" pitchFamily="2" charset="-34"/>
                        <a:ea typeface="+mn-ea"/>
                        <a:cs typeface="Chulabhorn Likit Text Light๙" panose="00000400000000000000" pitchFamily="2" charset="-34"/>
                      </a:endParaRP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800" b="1" kern="120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ประจวบคีรีขันธ์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EEE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800" b="1" kern="120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   15,610,340.77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F0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800" b="1" kern="1200" dirty="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 52,554.34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800" b="1" kern="1200" dirty="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    7,931,377.10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4D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800" b="1" kern="1200" dirty="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 22,282.77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800" b="1" kern="120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 7,953,659.87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1" kern="1200" dirty="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50.81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41089">
                <a:tc>
                  <a:txBody>
                    <a:bodyPr/>
                    <a:lstStyle/>
                    <a:p>
                      <a:pPr algn="ctr">
                        <a:lnSpc>
                          <a:spcPts val="1919"/>
                        </a:lnSpc>
                        <a:defRPr/>
                      </a:pPr>
                      <a:r>
                        <a:rPr lang="th-TH" sz="1800" b="1" kern="1200" dirty="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20</a:t>
                      </a:r>
                      <a:endParaRPr lang="en-US" sz="1800" b="1" kern="1200" dirty="0">
                        <a:solidFill>
                          <a:srgbClr val="002060"/>
                        </a:solidFill>
                        <a:latin typeface="Chulabhorn Likit Text Light๙" panose="00000400000000000000" pitchFamily="2" charset="-34"/>
                        <a:ea typeface="+mn-ea"/>
                        <a:cs typeface="Chulabhorn Likit Text Light๙" panose="00000400000000000000" pitchFamily="2" charset="-34"/>
                      </a:endParaRP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800" b="1" kern="1200" dirty="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ชัยภูมิ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EEE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800" b="1" kern="120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  18,967,538.05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F0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800" b="1" kern="1200" dirty="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 69,800.75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800" b="1" kern="1200" dirty="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  9,584,509.47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4D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800" b="1" kern="1200" dirty="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27,934.94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800" b="1" kern="1200" dirty="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  9,612,444.41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1" kern="1200" dirty="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50.53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41089">
                <a:tc>
                  <a:txBody>
                    <a:bodyPr/>
                    <a:lstStyle/>
                    <a:p>
                      <a:pPr algn="ctr">
                        <a:lnSpc>
                          <a:spcPts val="1919"/>
                        </a:lnSpc>
                        <a:defRPr/>
                      </a:pPr>
                      <a:r>
                        <a:rPr lang="th-TH" sz="1800" b="1" kern="1200" dirty="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21</a:t>
                      </a:r>
                      <a:endParaRPr lang="en-US" sz="1800" b="1" kern="1200" dirty="0">
                        <a:solidFill>
                          <a:srgbClr val="002060"/>
                        </a:solidFill>
                        <a:latin typeface="Chulabhorn Likit Text Light๙" panose="00000400000000000000" pitchFamily="2" charset="-34"/>
                        <a:ea typeface="+mn-ea"/>
                        <a:cs typeface="Chulabhorn Likit Text Light๙" panose="00000400000000000000" pitchFamily="2" charset="-34"/>
                      </a:endParaRP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800" b="1" kern="120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สมุทรสงคราม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EEE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800" b="1" kern="120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    7,152,025.00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F0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800" b="1" kern="120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 27,837.00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800" b="1" kern="1200" dirty="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 3,608,649.39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4D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800" b="1" kern="120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 7,900.00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800" b="1" kern="1200" dirty="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 3,616,549.39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1" kern="1200" dirty="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50.46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41089">
                <a:tc>
                  <a:txBody>
                    <a:bodyPr/>
                    <a:lstStyle/>
                    <a:p>
                      <a:pPr algn="ctr">
                        <a:lnSpc>
                          <a:spcPts val="1919"/>
                        </a:lnSpc>
                        <a:defRPr/>
                      </a:pPr>
                      <a:r>
                        <a:rPr lang="th-TH" sz="1800" b="1" kern="1200" dirty="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22</a:t>
                      </a:r>
                      <a:endParaRPr lang="en-US" sz="1800" b="1" kern="1200" dirty="0">
                        <a:solidFill>
                          <a:srgbClr val="002060"/>
                        </a:solidFill>
                        <a:latin typeface="Chulabhorn Likit Text Light๙" panose="00000400000000000000" pitchFamily="2" charset="-34"/>
                        <a:ea typeface="+mn-ea"/>
                        <a:cs typeface="Chulabhorn Likit Text Light๙" panose="00000400000000000000" pitchFamily="2" charset="-34"/>
                      </a:endParaRP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800" b="1" kern="1200" dirty="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บุรีรัมย์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EEE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800" b="1" kern="120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   29,230,707.18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F0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800" b="1" kern="1200" dirty="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  80,694.15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800" b="1" kern="120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 14,593,352.72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4D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800" b="1" kern="1200" dirty="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46,506.99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800" b="1" kern="1200" dirty="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14,639,859.71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1" kern="1200" dirty="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49.92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41089">
                <a:tc>
                  <a:txBody>
                    <a:bodyPr/>
                    <a:lstStyle/>
                    <a:p>
                      <a:pPr algn="ctr">
                        <a:lnSpc>
                          <a:spcPts val="1919"/>
                        </a:lnSpc>
                        <a:defRPr/>
                      </a:pPr>
                      <a:r>
                        <a:rPr lang="th-TH" sz="1800" b="1" kern="1200" dirty="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23</a:t>
                      </a:r>
                      <a:endParaRPr lang="en-US" sz="1800" b="1" kern="1200" dirty="0">
                        <a:solidFill>
                          <a:srgbClr val="002060"/>
                        </a:solidFill>
                        <a:latin typeface="Chulabhorn Likit Text Light๙" panose="00000400000000000000" pitchFamily="2" charset="-34"/>
                        <a:ea typeface="+mn-ea"/>
                        <a:cs typeface="Chulabhorn Likit Text Light๙" panose="00000400000000000000" pitchFamily="2" charset="-34"/>
                      </a:endParaRP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800" b="1" kern="120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นครพนม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EEE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800" b="1" kern="120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   21,443,923.94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F0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800" b="1" kern="120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  63,742.01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800" b="1" kern="120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 10,577,901.46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4D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800" b="1" kern="1200" dirty="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15,504.64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800" b="1" kern="1200" dirty="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10,593,406.10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1" kern="1200" dirty="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49.33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41089">
                <a:tc>
                  <a:txBody>
                    <a:bodyPr/>
                    <a:lstStyle/>
                    <a:p>
                      <a:pPr algn="ctr">
                        <a:lnSpc>
                          <a:spcPts val="1919"/>
                        </a:lnSpc>
                        <a:defRPr/>
                      </a:pPr>
                      <a:r>
                        <a:rPr lang="th-TH" sz="1800" b="1" kern="1200" dirty="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24</a:t>
                      </a:r>
                      <a:endParaRPr lang="en-US" sz="1800" b="1" kern="1200" dirty="0">
                        <a:solidFill>
                          <a:srgbClr val="002060"/>
                        </a:solidFill>
                        <a:latin typeface="Chulabhorn Likit Text Light๙" panose="00000400000000000000" pitchFamily="2" charset="-34"/>
                        <a:ea typeface="+mn-ea"/>
                        <a:cs typeface="Chulabhorn Likit Text Light๙" panose="00000400000000000000" pitchFamily="2" charset="-34"/>
                      </a:endParaRP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800" b="1" kern="1200" dirty="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จันทบุรี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EEE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800" b="1" kern="120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   10,439,013.10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F0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800" b="1" kern="120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  20,775.61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800" b="1" kern="1200" dirty="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   5,144,909.27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4D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800" b="1" kern="120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    6,729.21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800" b="1" kern="1200" dirty="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  5,151,638.48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1" kern="1200" dirty="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49.29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441089">
                <a:tc>
                  <a:txBody>
                    <a:bodyPr/>
                    <a:lstStyle/>
                    <a:p>
                      <a:pPr algn="ctr">
                        <a:lnSpc>
                          <a:spcPts val="1919"/>
                        </a:lnSpc>
                        <a:defRPr/>
                      </a:pPr>
                      <a:r>
                        <a:rPr lang="th-TH" sz="1800" b="1" kern="1200" dirty="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25</a:t>
                      </a:r>
                      <a:endParaRPr lang="en-US" sz="1800" b="1" kern="1200" dirty="0">
                        <a:solidFill>
                          <a:srgbClr val="002060"/>
                        </a:solidFill>
                        <a:latin typeface="Chulabhorn Likit Text Light๙" panose="00000400000000000000" pitchFamily="2" charset="-34"/>
                        <a:ea typeface="+mn-ea"/>
                        <a:cs typeface="Chulabhorn Likit Text Light๙" panose="00000400000000000000" pitchFamily="2" charset="-34"/>
                      </a:endParaRP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800" b="1" kern="1200" dirty="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ลำปาง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EEE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800" b="1" kern="120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    17,662,911.58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F0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800" b="1" kern="120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  76,162.00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800" b="1" kern="1200" dirty="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  8,678,253.49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4D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800" b="1" kern="120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24,306.00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800" b="1" kern="1200" dirty="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 8,702,559.49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1" kern="1200" dirty="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49.13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441089">
                <a:tc>
                  <a:txBody>
                    <a:bodyPr/>
                    <a:lstStyle/>
                    <a:p>
                      <a:pPr algn="ctr">
                        <a:lnSpc>
                          <a:spcPts val="1919"/>
                        </a:lnSpc>
                        <a:defRPr/>
                      </a:pPr>
                      <a:r>
                        <a:rPr lang="th-TH" sz="1800" b="1" kern="1200" dirty="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26</a:t>
                      </a:r>
                      <a:endParaRPr lang="en-US" sz="1800" b="1" kern="1200" dirty="0">
                        <a:solidFill>
                          <a:srgbClr val="002060"/>
                        </a:solidFill>
                        <a:latin typeface="Chulabhorn Likit Text Light๙" panose="00000400000000000000" pitchFamily="2" charset="-34"/>
                        <a:ea typeface="+mn-ea"/>
                        <a:cs typeface="Chulabhorn Likit Text Light๙" panose="00000400000000000000" pitchFamily="2" charset="-34"/>
                      </a:endParaRP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800" b="1" kern="1200" dirty="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พิจิตร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EEE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800" b="1" kern="120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 18,064,600.85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F0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800" b="1" kern="120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199,958.00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800" b="1" kern="120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  8,859,338.31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4D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800" b="1" kern="1200" dirty="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  67,131.59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800" b="1" kern="1200" dirty="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8,926,469.90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1" kern="1200" dirty="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49.04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441089">
                <a:tc>
                  <a:txBody>
                    <a:bodyPr/>
                    <a:lstStyle/>
                    <a:p>
                      <a:pPr algn="ctr">
                        <a:lnSpc>
                          <a:spcPts val="1919"/>
                        </a:lnSpc>
                        <a:defRPr/>
                      </a:pPr>
                      <a:r>
                        <a:rPr lang="th-TH" sz="1800" b="1" kern="1200" dirty="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27</a:t>
                      </a:r>
                      <a:endParaRPr lang="en-US" sz="1800" b="1" kern="1200" dirty="0">
                        <a:solidFill>
                          <a:srgbClr val="002060"/>
                        </a:solidFill>
                        <a:latin typeface="Chulabhorn Likit Text Light๙" panose="00000400000000000000" pitchFamily="2" charset="-34"/>
                        <a:ea typeface="+mn-ea"/>
                        <a:cs typeface="Chulabhorn Likit Text Light๙" panose="00000400000000000000" pitchFamily="2" charset="-34"/>
                      </a:endParaRP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800" b="1" kern="1200" dirty="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นครปฐม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EEE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800" b="1" kern="1200" dirty="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   16,301,878.36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F0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800" b="1" kern="120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   78,141.84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800" b="1" kern="120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   7,924,666.21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4D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800" b="1" kern="1200" dirty="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  19,311.04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800" b="1" kern="1200" dirty="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 7,943,977.25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1" kern="1200" dirty="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48.61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441089">
                <a:tc>
                  <a:txBody>
                    <a:bodyPr/>
                    <a:lstStyle/>
                    <a:p>
                      <a:pPr algn="ctr">
                        <a:lnSpc>
                          <a:spcPts val="1919"/>
                        </a:lnSpc>
                        <a:defRPr/>
                      </a:pPr>
                      <a:r>
                        <a:rPr lang="th-TH" sz="1800" b="1" kern="1200" dirty="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28</a:t>
                      </a:r>
                      <a:endParaRPr lang="en-US" sz="1800" b="1" kern="1200" dirty="0">
                        <a:solidFill>
                          <a:srgbClr val="002060"/>
                        </a:solidFill>
                        <a:latin typeface="Chulabhorn Likit Text Light๙" panose="00000400000000000000" pitchFamily="2" charset="-34"/>
                        <a:ea typeface="+mn-ea"/>
                        <a:cs typeface="Chulabhorn Likit Text Light๙" panose="00000400000000000000" pitchFamily="2" charset="-34"/>
                      </a:endParaRP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800" b="1" kern="1200" dirty="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ศรีสะเกษ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EEE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800" b="1" kern="120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   26,829,091.14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F0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800" b="1" kern="1200" dirty="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   75,114.46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800" b="1" kern="1200" dirty="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 12,964,090.51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4D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800" b="1" kern="1200" dirty="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25,880.00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800" b="1" kern="1200" dirty="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12,989,970.51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1" kern="1200" dirty="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48.32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</a:tbl>
          </a:graphicData>
        </a:graphic>
      </p:graphicFrame>
      <p:sp>
        <p:nvSpPr>
          <p:cNvPr id="3" name="TextBox 3"/>
          <p:cNvSpPr txBox="1"/>
          <p:nvPr/>
        </p:nvSpPr>
        <p:spPr>
          <a:xfrm>
            <a:off x="477840" y="1188177"/>
            <a:ext cx="17748060" cy="4501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360"/>
              </a:lnSpc>
            </a:pPr>
            <a:r>
              <a:rPr lang="en-US" sz="3200" dirty="0" err="1">
                <a:solidFill>
                  <a:srgbClr val="002060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การบริหารจัดการหนี้กองทุนพัฒนาบทบาทสตรี</a:t>
            </a:r>
            <a:r>
              <a:rPr lang="en-US" sz="3200" dirty="0">
                <a:solidFill>
                  <a:srgbClr val="002060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 : </a:t>
            </a:r>
            <a:r>
              <a:rPr lang="en-US" sz="3200" dirty="0" err="1">
                <a:solidFill>
                  <a:srgbClr val="002060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การรับเงินคืนเงินต้น</a:t>
            </a:r>
            <a:r>
              <a:rPr lang="en-US" sz="3200" dirty="0">
                <a:solidFill>
                  <a:srgbClr val="002060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  </a:t>
            </a:r>
            <a:r>
              <a:rPr lang="en-US" sz="3200" dirty="0" err="1">
                <a:solidFill>
                  <a:srgbClr val="002060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ข้อมูล</a:t>
            </a:r>
            <a:r>
              <a:rPr lang="en-US" sz="3200" dirty="0">
                <a:solidFill>
                  <a:srgbClr val="002060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 ณ </a:t>
            </a:r>
            <a:r>
              <a:rPr lang="en-US" sz="3200" dirty="0" err="1">
                <a:solidFill>
                  <a:srgbClr val="002060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วันที่</a:t>
            </a:r>
            <a:r>
              <a:rPr lang="en-US" sz="3200" dirty="0">
                <a:solidFill>
                  <a:srgbClr val="002060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 </a:t>
            </a:r>
            <a:r>
              <a:rPr lang="th-TH" sz="3200" dirty="0">
                <a:solidFill>
                  <a:srgbClr val="002060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17</a:t>
            </a:r>
            <a:r>
              <a:rPr lang="en-US" sz="3200" dirty="0">
                <a:solidFill>
                  <a:srgbClr val="002060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 </a:t>
            </a:r>
            <a:r>
              <a:rPr lang="th-TH" sz="3200" dirty="0">
                <a:solidFill>
                  <a:srgbClr val="002060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เมษายน</a:t>
            </a:r>
            <a:r>
              <a:rPr lang="en-US" sz="3200" dirty="0">
                <a:solidFill>
                  <a:srgbClr val="002060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 2567</a:t>
            </a:r>
          </a:p>
        </p:txBody>
      </p:sp>
      <p:grpSp>
        <p:nvGrpSpPr>
          <p:cNvPr id="10" name="กลุ่ม 9">
            <a:extLst>
              <a:ext uri="{FF2B5EF4-FFF2-40B4-BE49-F238E27FC236}">
                <a16:creationId xmlns:a16="http://schemas.microsoft.com/office/drawing/2014/main" id="{6DB53118-66D7-D163-8CA8-48134E895183}"/>
              </a:ext>
            </a:extLst>
          </p:cNvPr>
          <p:cNvGrpSpPr/>
          <p:nvPr/>
        </p:nvGrpSpPr>
        <p:grpSpPr>
          <a:xfrm>
            <a:off x="-322135" y="5943268"/>
            <a:ext cx="20941658" cy="5143832"/>
            <a:chOff x="-322135" y="5943268"/>
            <a:chExt cx="20941658" cy="5143832"/>
          </a:xfrm>
        </p:grpSpPr>
        <p:sp>
          <p:nvSpPr>
            <p:cNvPr id="11" name="Freeform 2">
              <a:extLst>
                <a:ext uri="{FF2B5EF4-FFF2-40B4-BE49-F238E27FC236}">
                  <a16:creationId xmlns:a16="http://schemas.microsoft.com/office/drawing/2014/main" id="{9C6B3DAC-5EFD-8353-272E-5660AFAE261B}"/>
                </a:ext>
              </a:extLst>
            </p:cNvPr>
            <p:cNvSpPr/>
            <p:nvPr/>
          </p:nvSpPr>
          <p:spPr>
            <a:xfrm>
              <a:off x="-322135" y="9635249"/>
              <a:ext cx="19404854" cy="1451851"/>
            </a:xfrm>
            <a:custGeom>
              <a:avLst/>
              <a:gdLst/>
              <a:ahLst/>
              <a:cxnLst/>
              <a:rect l="l" t="t" r="r" b="b"/>
              <a:pathLst>
                <a:path w="19404854" h="9702427">
                  <a:moveTo>
                    <a:pt x="0" y="0"/>
                  </a:moveTo>
                  <a:lnTo>
                    <a:pt x="19404855" y="0"/>
                  </a:lnTo>
                  <a:lnTo>
                    <a:pt x="19404855" y="9702428"/>
                  </a:lnTo>
                  <a:lnTo>
                    <a:pt x="0" y="97024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rcRect/>
              <a:stretch>
                <a:fillRect b="-568280"/>
              </a:stretch>
            </a:blipFill>
          </p:spPr>
        </p:sp>
        <p:sp>
          <p:nvSpPr>
            <p:cNvPr id="12" name="Freeform 3">
              <a:extLst>
                <a:ext uri="{FF2B5EF4-FFF2-40B4-BE49-F238E27FC236}">
                  <a16:creationId xmlns:a16="http://schemas.microsoft.com/office/drawing/2014/main" id="{97ED20A8-6F7B-0010-B051-3AA6267B08E2}"/>
                </a:ext>
              </a:extLst>
            </p:cNvPr>
            <p:cNvSpPr/>
            <p:nvPr/>
          </p:nvSpPr>
          <p:spPr>
            <a:xfrm rot="10800000" flipH="1">
              <a:off x="-126913" y="6672817"/>
              <a:ext cx="4261510" cy="4172163"/>
            </a:xfrm>
            <a:custGeom>
              <a:avLst/>
              <a:gdLst/>
              <a:ahLst/>
              <a:cxnLst/>
              <a:rect l="l" t="t" r="r" b="b"/>
              <a:pathLst>
                <a:path w="4261510" h="4172163">
                  <a:moveTo>
                    <a:pt x="4261510" y="0"/>
                  </a:moveTo>
                  <a:lnTo>
                    <a:pt x="0" y="0"/>
                  </a:lnTo>
                  <a:lnTo>
                    <a:pt x="0" y="4172163"/>
                  </a:lnTo>
                  <a:lnTo>
                    <a:pt x="4261510" y="4172163"/>
                  </a:lnTo>
                  <a:lnTo>
                    <a:pt x="4261510" y="0"/>
                  </a:lnTo>
                  <a:close/>
                </a:path>
              </a:pathLst>
            </a:custGeom>
            <a:blipFill>
              <a:blip r:embed="rId4">
                <a:alphaModFix amt="37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3" name="Freeform 4">
              <a:extLst>
                <a:ext uri="{FF2B5EF4-FFF2-40B4-BE49-F238E27FC236}">
                  <a16:creationId xmlns:a16="http://schemas.microsoft.com/office/drawing/2014/main" id="{482D3A28-DEAE-672B-51EE-1F9A509DB0C1}"/>
                </a:ext>
              </a:extLst>
            </p:cNvPr>
            <p:cNvSpPr/>
            <p:nvPr/>
          </p:nvSpPr>
          <p:spPr>
            <a:xfrm rot="10800000">
              <a:off x="16716853" y="5943268"/>
              <a:ext cx="3902670" cy="4366592"/>
            </a:xfrm>
            <a:custGeom>
              <a:avLst/>
              <a:gdLst/>
              <a:ahLst/>
              <a:cxnLst/>
              <a:rect l="l" t="t" r="r" b="b"/>
              <a:pathLst>
                <a:path w="4261510" h="4172163">
                  <a:moveTo>
                    <a:pt x="0" y="0"/>
                  </a:moveTo>
                  <a:lnTo>
                    <a:pt x="4261510" y="0"/>
                  </a:lnTo>
                  <a:lnTo>
                    <a:pt x="4261510" y="4172163"/>
                  </a:lnTo>
                  <a:lnTo>
                    <a:pt x="0" y="41721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31999"/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30FD126D-31AB-ABAB-08C2-5A268ECA00A8}"/>
                </a:ext>
              </a:extLst>
            </p:cNvPr>
            <p:cNvSpPr/>
            <p:nvPr/>
          </p:nvSpPr>
          <p:spPr>
            <a:xfrm>
              <a:off x="17183859" y="9649284"/>
              <a:ext cx="352548" cy="352548"/>
            </a:xfrm>
            <a:custGeom>
              <a:avLst/>
              <a:gdLst/>
              <a:ahLst/>
              <a:cxnLst/>
              <a:rect l="l" t="t" r="r" b="b"/>
              <a:pathLst>
                <a:path w="352548" h="352548">
                  <a:moveTo>
                    <a:pt x="0" y="0"/>
                  </a:moveTo>
                  <a:lnTo>
                    <a:pt x="352547" y="0"/>
                  </a:lnTo>
                  <a:lnTo>
                    <a:pt x="352547" y="352548"/>
                  </a:lnTo>
                  <a:lnTo>
                    <a:pt x="0" y="35254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47000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5" name="Freeform 6">
              <a:extLst>
                <a:ext uri="{FF2B5EF4-FFF2-40B4-BE49-F238E27FC236}">
                  <a16:creationId xmlns:a16="http://schemas.microsoft.com/office/drawing/2014/main" id="{15B649D1-E592-945C-3911-E5AD934CFE0F}"/>
                </a:ext>
              </a:extLst>
            </p:cNvPr>
            <p:cNvSpPr/>
            <p:nvPr/>
          </p:nvSpPr>
          <p:spPr>
            <a:xfrm>
              <a:off x="16855283" y="9924104"/>
              <a:ext cx="270304" cy="270304"/>
            </a:xfrm>
            <a:custGeom>
              <a:avLst/>
              <a:gdLst/>
              <a:ahLst/>
              <a:cxnLst/>
              <a:rect l="l" t="t" r="r" b="b"/>
              <a:pathLst>
                <a:path w="270304" h="270304">
                  <a:moveTo>
                    <a:pt x="0" y="0"/>
                  </a:moveTo>
                  <a:lnTo>
                    <a:pt x="270304" y="0"/>
                  </a:lnTo>
                  <a:lnTo>
                    <a:pt x="270304" y="270304"/>
                  </a:lnTo>
                  <a:lnTo>
                    <a:pt x="0" y="2703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55000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6" name="Freeform 7">
              <a:extLst>
                <a:ext uri="{FF2B5EF4-FFF2-40B4-BE49-F238E27FC236}">
                  <a16:creationId xmlns:a16="http://schemas.microsoft.com/office/drawing/2014/main" id="{D458159C-6831-7972-90C9-FE9F5027D286}"/>
                </a:ext>
              </a:extLst>
            </p:cNvPr>
            <p:cNvSpPr/>
            <p:nvPr/>
          </p:nvSpPr>
          <p:spPr>
            <a:xfrm>
              <a:off x="0" y="9641564"/>
              <a:ext cx="625082" cy="625082"/>
            </a:xfrm>
            <a:custGeom>
              <a:avLst/>
              <a:gdLst/>
              <a:ahLst/>
              <a:cxnLst/>
              <a:rect l="l" t="t" r="r" b="b"/>
              <a:pathLst>
                <a:path w="625082" h="625082">
                  <a:moveTo>
                    <a:pt x="0" y="0"/>
                  </a:moveTo>
                  <a:lnTo>
                    <a:pt x="625082" y="0"/>
                  </a:lnTo>
                  <a:lnTo>
                    <a:pt x="625082" y="625082"/>
                  </a:lnTo>
                  <a:lnTo>
                    <a:pt x="0" y="62508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7" name="Freeform 8">
              <a:extLst>
                <a:ext uri="{FF2B5EF4-FFF2-40B4-BE49-F238E27FC236}">
                  <a16:creationId xmlns:a16="http://schemas.microsoft.com/office/drawing/2014/main" id="{AFE309D4-CF26-97BD-9812-2D34C30BAADF}"/>
                </a:ext>
              </a:extLst>
            </p:cNvPr>
            <p:cNvSpPr/>
            <p:nvPr/>
          </p:nvSpPr>
          <p:spPr>
            <a:xfrm>
              <a:off x="660458" y="9631111"/>
              <a:ext cx="294691" cy="294691"/>
            </a:xfrm>
            <a:custGeom>
              <a:avLst/>
              <a:gdLst/>
              <a:ahLst/>
              <a:cxnLst/>
              <a:rect l="l" t="t" r="r" b="b"/>
              <a:pathLst>
                <a:path w="294691" h="294691">
                  <a:moveTo>
                    <a:pt x="0" y="0"/>
                  </a:moveTo>
                  <a:lnTo>
                    <a:pt x="294691" y="0"/>
                  </a:lnTo>
                  <a:lnTo>
                    <a:pt x="294691" y="294691"/>
                  </a:lnTo>
                  <a:lnTo>
                    <a:pt x="0" y="2946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8" name="Freeform 9">
              <a:extLst>
                <a:ext uri="{FF2B5EF4-FFF2-40B4-BE49-F238E27FC236}">
                  <a16:creationId xmlns:a16="http://schemas.microsoft.com/office/drawing/2014/main" id="{687D1970-0A4F-525B-E49B-84DF2CF6E9F5}"/>
                </a:ext>
              </a:extLst>
            </p:cNvPr>
            <p:cNvSpPr/>
            <p:nvPr/>
          </p:nvSpPr>
          <p:spPr>
            <a:xfrm rot="834738">
              <a:off x="4269232" y="9833364"/>
              <a:ext cx="298411" cy="298411"/>
            </a:xfrm>
            <a:custGeom>
              <a:avLst/>
              <a:gdLst/>
              <a:ahLst/>
              <a:cxnLst/>
              <a:rect l="l" t="t" r="r" b="b"/>
              <a:pathLst>
                <a:path w="298411" h="298411">
                  <a:moveTo>
                    <a:pt x="0" y="0"/>
                  </a:moveTo>
                  <a:lnTo>
                    <a:pt x="298410" y="0"/>
                  </a:lnTo>
                  <a:lnTo>
                    <a:pt x="298410" y="298410"/>
                  </a:lnTo>
                  <a:lnTo>
                    <a:pt x="0" y="2984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56000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9" name="TextBox 10">
              <a:extLst>
                <a:ext uri="{FF2B5EF4-FFF2-40B4-BE49-F238E27FC236}">
                  <a16:creationId xmlns:a16="http://schemas.microsoft.com/office/drawing/2014/main" id="{2127D959-D424-FB78-6A90-5C7AFC698745}"/>
                </a:ext>
              </a:extLst>
            </p:cNvPr>
            <p:cNvSpPr txBox="1"/>
            <p:nvPr/>
          </p:nvSpPr>
          <p:spPr>
            <a:xfrm>
              <a:off x="5418052" y="9897227"/>
              <a:ext cx="13784348" cy="4289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679"/>
                </a:lnSpc>
              </a:pPr>
              <a:r>
                <a:rPr lang="en-US" sz="1600" dirty="0" err="1">
                  <a:solidFill>
                    <a:srgbClr val="EA9F1B"/>
                  </a:solidFill>
                  <a:latin typeface="Chulabhorn Likit Text Light" panose="00000400000000000000" pitchFamily="2" charset="-34"/>
                  <a:cs typeface="Chulabhorn Likit Text Light" panose="00000400000000000000" pitchFamily="2" charset="-34"/>
                </a:rPr>
                <a:t>เศรษฐกิจฐานรากมั่นคง</a:t>
              </a:r>
              <a:r>
                <a:rPr lang="en-US" sz="1600" dirty="0">
                  <a:solidFill>
                    <a:srgbClr val="EA9F1B"/>
                  </a:solidFill>
                  <a:latin typeface="Chulabhorn Likit Text Light" panose="00000400000000000000" pitchFamily="2" charset="-34"/>
                  <a:cs typeface="Chulabhorn Likit Text Light" panose="00000400000000000000" pitchFamily="2" charset="-34"/>
                </a:rPr>
                <a:t> </a:t>
              </a:r>
              <a:r>
                <a:rPr lang="en-US" sz="1600" dirty="0" err="1">
                  <a:solidFill>
                    <a:srgbClr val="EA9F1B"/>
                  </a:solidFill>
                  <a:latin typeface="Chulabhorn Likit Text Light" panose="00000400000000000000" pitchFamily="2" charset="-34"/>
                  <a:cs typeface="Chulabhorn Likit Text Light" panose="00000400000000000000" pitchFamily="2" charset="-34"/>
                </a:rPr>
                <a:t>ชุมชนเข้มแข็งอย่างยั่งยืน</a:t>
              </a:r>
              <a:r>
                <a:rPr lang="en-US" sz="1600" dirty="0">
                  <a:solidFill>
                    <a:srgbClr val="EA9F1B"/>
                  </a:solidFill>
                  <a:latin typeface="Chulabhorn Likit Text Light" panose="00000400000000000000" pitchFamily="2" charset="-34"/>
                  <a:cs typeface="Chulabhorn Likit Text Light" panose="00000400000000000000" pitchFamily="2" charset="-34"/>
                </a:rPr>
                <a:t> </a:t>
              </a:r>
              <a:r>
                <a:rPr lang="en-US" sz="1600" dirty="0" err="1">
                  <a:solidFill>
                    <a:srgbClr val="EA9F1B"/>
                  </a:solidFill>
                  <a:latin typeface="Chulabhorn Likit Text Light" panose="00000400000000000000" pitchFamily="2" charset="-34"/>
                  <a:cs typeface="Chulabhorn Likit Text Light" panose="00000400000000000000" pitchFamily="2" charset="-34"/>
                </a:rPr>
                <a:t>ด้วยหลักปรัชญาของเศรษฐกิจพอเพียง</a:t>
              </a:r>
              <a:r>
                <a:rPr lang="en-US" sz="1600" dirty="0">
                  <a:solidFill>
                    <a:srgbClr val="EA9F1B"/>
                  </a:solidFill>
                  <a:latin typeface="Chulabhorn Likit Text Light" panose="00000400000000000000" pitchFamily="2" charset="-34"/>
                  <a:cs typeface="Chulabhorn Likit Text Light" panose="00000400000000000000" pitchFamily="2" charset="-34"/>
                </a:rPr>
                <a:t> </a:t>
              </a:r>
            </a:p>
            <a:p>
              <a:pPr>
                <a:lnSpc>
                  <a:spcPts val="1679"/>
                </a:lnSpc>
              </a:pPr>
              <a:endParaRPr lang="en-US" sz="1400" spc="253" dirty="0">
                <a:solidFill>
                  <a:srgbClr val="EA9F1B"/>
                </a:solidFill>
                <a:cs typeface="Opun Mai Bold"/>
              </a:endParaRPr>
            </a:p>
          </p:txBody>
        </p:sp>
        <p:sp>
          <p:nvSpPr>
            <p:cNvPr id="20" name="Freeform 12">
              <a:extLst>
                <a:ext uri="{FF2B5EF4-FFF2-40B4-BE49-F238E27FC236}">
                  <a16:creationId xmlns:a16="http://schemas.microsoft.com/office/drawing/2014/main" id="{F5DB693B-2663-BD70-399F-04ED3452217A}"/>
                </a:ext>
              </a:extLst>
            </p:cNvPr>
            <p:cNvSpPr/>
            <p:nvPr/>
          </p:nvSpPr>
          <p:spPr>
            <a:xfrm rot="2055878">
              <a:off x="9189152" y="9608252"/>
              <a:ext cx="231865" cy="231865"/>
            </a:xfrm>
            <a:custGeom>
              <a:avLst/>
              <a:gdLst/>
              <a:ahLst/>
              <a:cxnLst/>
              <a:rect l="l" t="t" r="r" b="b"/>
              <a:pathLst>
                <a:path w="231865" h="231865">
                  <a:moveTo>
                    <a:pt x="0" y="0"/>
                  </a:moveTo>
                  <a:lnTo>
                    <a:pt x="231865" y="0"/>
                  </a:lnTo>
                  <a:lnTo>
                    <a:pt x="231865" y="231865"/>
                  </a:lnTo>
                  <a:lnTo>
                    <a:pt x="0" y="2318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56000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1" name="Freeform 13">
              <a:extLst>
                <a:ext uri="{FF2B5EF4-FFF2-40B4-BE49-F238E27FC236}">
                  <a16:creationId xmlns:a16="http://schemas.microsoft.com/office/drawing/2014/main" id="{3D4AC447-A29B-C7BB-9A8D-70E6F08D57B8}"/>
                </a:ext>
              </a:extLst>
            </p:cNvPr>
            <p:cNvSpPr/>
            <p:nvPr/>
          </p:nvSpPr>
          <p:spPr>
            <a:xfrm rot="18447662">
              <a:off x="13217140" y="9859751"/>
              <a:ext cx="290824" cy="290824"/>
            </a:xfrm>
            <a:custGeom>
              <a:avLst/>
              <a:gdLst/>
              <a:ahLst/>
              <a:cxnLst/>
              <a:rect l="l" t="t" r="r" b="b"/>
              <a:pathLst>
                <a:path w="290824" h="290824">
                  <a:moveTo>
                    <a:pt x="0" y="0"/>
                  </a:moveTo>
                  <a:lnTo>
                    <a:pt x="290824" y="0"/>
                  </a:lnTo>
                  <a:lnTo>
                    <a:pt x="290824" y="290824"/>
                  </a:lnTo>
                  <a:lnTo>
                    <a:pt x="0" y="290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56000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2" name="Freeform 14">
              <a:extLst>
                <a:ext uri="{FF2B5EF4-FFF2-40B4-BE49-F238E27FC236}">
                  <a16:creationId xmlns:a16="http://schemas.microsoft.com/office/drawing/2014/main" id="{7DD5BCFD-16DE-C14F-CFF1-0A0F0B07C362}"/>
                </a:ext>
              </a:extLst>
            </p:cNvPr>
            <p:cNvSpPr/>
            <p:nvPr/>
          </p:nvSpPr>
          <p:spPr>
            <a:xfrm>
              <a:off x="16577689" y="9762124"/>
              <a:ext cx="220444" cy="220444"/>
            </a:xfrm>
            <a:custGeom>
              <a:avLst/>
              <a:gdLst/>
              <a:ahLst/>
              <a:cxnLst/>
              <a:rect l="l" t="t" r="r" b="b"/>
              <a:pathLst>
                <a:path w="220444" h="220444">
                  <a:moveTo>
                    <a:pt x="0" y="0"/>
                  </a:moveTo>
                  <a:lnTo>
                    <a:pt x="220444" y="0"/>
                  </a:lnTo>
                  <a:lnTo>
                    <a:pt x="220444" y="220445"/>
                  </a:lnTo>
                  <a:lnTo>
                    <a:pt x="0" y="2204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65000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3" name="Freeform 15">
              <a:extLst>
                <a:ext uri="{FF2B5EF4-FFF2-40B4-BE49-F238E27FC236}">
                  <a16:creationId xmlns:a16="http://schemas.microsoft.com/office/drawing/2014/main" id="{A2A3F0B6-87DF-1879-E841-332284D807C0}"/>
                </a:ext>
              </a:extLst>
            </p:cNvPr>
            <p:cNvSpPr/>
            <p:nvPr/>
          </p:nvSpPr>
          <p:spPr>
            <a:xfrm>
              <a:off x="836293" y="9842337"/>
              <a:ext cx="384815" cy="384815"/>
            </a:xfrm>
            <a:custGeom>
              <a:avLst/>
              <a:gdLst/>
              <a:ahLst/>
              <a:cxnLst/>
              <a:rect l="l" t="t" r="r" b="b"/>
              <a:pathLst>
                <a:path w="384815" h="384815">
                  <a:moveTo>
                    <a:pt x="0" y="0"/>
                  </a:moveTo>
                  <a:lnTo>
                    <a:pt x="384814" y="0"/>
                  </a:lnTo>
                  <a:lnTo>
                    <a:pt x="384814" y="384814"/>
                  </a:lnTo>
                  <a:lnTo>
                    <a:pt x="0" y="3848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4" name="Freeform 16">
              <a:extLst>
                <a:ext uri="{FF2B5EF4-FFF2-40B4-BE49-F238E27FC236}">
                  <a16:creationId xmlns:a16="http://schemas.microsoft.com/office/drawing/2014/main" id="{52025725-FC5C-3E43-F8AA-C14369B4CE63}"/>
                </a:ext>
              </a:extLst>
            </p:cNvPr>
            <p:cNvSpPr/>
            <p:nvPr/>
          </p:nvSpPr>
          <p:spPr>
            <a:xfrm>
              <a:off x="1292338" y="9656538"/>
              <a:ext cx="225180" cy="225180"/>
            </a:xfrm>
            <a:custGeom>
              <a:avLst/>
              <a:gdLst/>
              <a:ahLst/>
              <a:cxnLst/>
              <a:rect l="l" t="t" r="r" b="b"/>
              <a:pathLst>
                <a:path w="225180" h="225180">
                  <a:moveTo>
                    <a:pt x="0" y="0"/>
                  </a:moveTo>
                  <a:lnTo>
                    <a:pt x="225180" y="0"/>
                  </a:lnTo>
                  <a:lnTo>
                    <a:pt x="225180" y="225180"/>
                  </a:lnTo>
                  <a:lnTo>
                    <a:pt x="0" y="2251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5" name="Freeform 13">
              <a:extLst>
                <a:ext uri="{FF2B5EF4-FFF2-40B4-BE49-F238E27FC236}">
                  <a16:creationId xmlns:a16="http://schemas.microsoft.com/office/drawing/2014/main" id="{8A56A85F-39F7-AF02-AD1D-7FCB0299A0B5}"/>
                </a:ext>
              </a:extLst>
            </p:cNvPr>
            <p:cNvSpPr/>
            <p:nvPr/>
          </p:nvSpPr>
          <p:spPr>
            <a:xfrm rot="18447662">
              <a:off x="14453176" y="10443033"/>
              <a:ext cx="268702" cy="262072"/>
            </a:xfrm>
            <a:custGeom>
              <a:avLst/>
              <a:gdLst/>
              <a:ahLst/>
              <a:cxnLst/>
              <a:rect l="l" t="t" r="r" b="b"/>
              <a:pathLst>
                <a:path w="290824" h="290824">
                  <a:moveTo>
                    <a:pt x="0" y="0"/>
                  </a:moveTo>
                  <a:lnTo>
                    <a:pt x="290824" y="0"/>
                  </a:lnTo>
                  <a:lnTo>
                    <a:pt x="290824" y="290824"/>
                  </a:lnTo>
                  <a:lnTo>
                    <a:pt x="0" y="290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56000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6" name="Freeform 13">
              <a:extLst>
                <a:ext uri="{FF2B5EF4-FFF2-40B4-BE49-F238E27FC236}">
                  <a16:creationId xmlns:a16="http://schemas.microsoft.com/office/drawing/2014/main" id="{0C048529-B538-F14F-A81B-AE7E09B9C73D}"/>
                </a:ext>
              </a:extLst>
            </p:cNvPr>
            <p:cNvSpPr/>
            <p:nvPr/>
          </p:nvSpPr>
          <p:spPr>
            <a:xfrm rot="18447662">
              <a:off x="15430156" y="9952535"/>
              <a:ext cx="268702" cy="262072"/>
            </a:xfrm>
            <a:custGeom>
              <a:avLst/>
              <a:gdLst/>
              <a:ahLst/>
              <a:cxnLst/>
              <a:rect l="l" t="t" r="r" b="b"/>
              <a:pathLst>
                <a:path w="290824" h="290824">
                  <a:moveTo>
                    <a:pt x="0" y="0"/>
                  </a:moveTo>
                  <a:lnTo>
                    <a:pt x="290824" y="0"/>
                  </a:lnTo>
                  <a:lnTo>
                    <a:pt x="290824" y="290824"/>
                  </a:lnTo>
                  <a:lnTo>
                    <a:pt x="0" y="290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56000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27" name="Group 8">
            <a:extLst>
              <a:ext uri="{FF2B5EF4-FFF2-40B4-BE49-F238E27FC236}">
                <a16:creationId xmlns:a16="http://schemas.microsoft.com/office/drawing/2014/main" id="{6C451D8D-B16C-7212-56AB-10FC458E1E8E}"/>
              </a:ext>
            </a:extLst>
          </p:cNvPr>
          <p:cNvGrpSpPr/>
          <p:nvPr/>
        </p:nvGrpSpPr>
        <p:grpSpPr>
          <a:xfrm>
            <a:off x="223352" y="0"/>
            <a:ext cx="5399517" cy="1254770"/>
            <a:chOff x="0" y="0"/>
            <a:chExt cx="7199356" cy="1673027"/>
          </a:xfrm>
        </p:grpSpPr>
        <p:sp>
          <p:nvSpPr>
            <p:cNvPr id="28" name="Freeform 9">
              <a:extLst>
                <a:ext uri="{FF2B5EF4-FFF2-40B4-BE49-F238E27FC236}">
                  <a16:creationId xmlns:a16="http://schemas.microsoft.com/office/drawing/2014/main" id="{4C631933-6B3F-E319-2E21-961A1632806F}"/>
                </a:ext>
              </a:extLst>
            </p:cNvPr>
            <p:cNvSpPr/>
            <p:nvPr/>
          </p:nvSpPr>
          <p:spPr>
            <a:xfrm>
              <a:off x="0" y="345364"/>
              <a:ext cx="982299" cy="982299"/>
            </a:xfrm>
            <a:custGeom>
              <a:avLst/>
              <a:gdLst/>
              <a:ahLst/>
              <a:cxnLst/>
              <a:rect l="l" t="t" r="r" b="b"/>
              <a:pathLst>
                <a:path w="982299" h="982299">
                  <a:moveTo>
                    <a:pt x="0" y="0"/>
                  </a:moveTo>
                  <a:lnTo>
                    <a:pt x="982299" y="0"/>
                  </a:lnTo>
                  <a:lnTo>
                    <a:pt x="982299" y="982299"/>
                  </a:lnTo>
                  <a:lnTo>
                    <a:pt x="0" y="9822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</p:sp>
        <p:sp>
          <p:nvSpPr>
            <p:cNvPr id="29" name="Freeform 10">
              <a:extLst>
                <a:ext uri="{FF2B5EF4-FFF2-40B4-BE49-F238E27FC236}">
                  <a16:creationId xmlns:a16="http://schemas.microsoft.com/office/drawing/2014/main" id="{F34CB180-C033-556B-0C62-E0E52035F948}"/>
                </a:ext>
              </a:extLst>
            </p:cNvPr>
            <p:cNvSpPr/>
            <p:nvPr/>
          </p:nvSpPr>
          <p:spPr>
            <a:xfrm>
              <a:off x="1160488" y="345364"/>
              <a:ext cx="982299" cy="982299"/>
            </a:xfrm>
            <a:custGeom>
              <a:avLst/>
              <a:gdLst/>
              <a:ahLst/>
              <a:cxnLst/>
              <a:rect l="l" t="t" r="r" b="b"/>
              <a:pathLst>
                <a:path w="982299" h="982299">
                  <a:moveTo>
                    <a:pt x="0" y="0"/>
                  </a:moveTo>
                  <a:lnTo>
                    <a:pt x="982298" y="0"/>
                  </a:lnTo>
                  <a:lnTo>
                    <a:pt x="982298" y="982299"/>
                  </a:lnTo>
                  <a:lnTo>
                    <a:pt x="0" y="9822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</p:sp>
        <p:sp>
          <p:nvSpPr>
            <p:cNvPr id="30" name="Freeform 11">
              <a:extLst>
                <a:ext uri="{FF2B5EF4-FFF2-40B4-BE49-F238E27FC236}">
                  <a16:creationId xmlns:a16="http://schemas.microsoft.com/office/drawing/2014/main" id="{89D80D0D-7DA7-23D7-CFBF-04D7806AA48E}"/>
                </a:ext>
              </a:extLst>
            </p:cNvPr>
            <p:cNvSpPr/>
            <p:nvPr/>
          </p:nvSpPr>
          <p:spPr>
            <a:xfrm>
              <a:off x="3373560" y="345364"/>
              <a:ext cx="982299" cy="982299"/>
            </a:xfrm>
            <a:custGeom>
              <a:avLst/>
              <a:gdLst/>
              <a:ahLst/>
              <a:cxnLst/>
              <a:rect l="l" t="t" r="r" b="b"/>
              <a:pathLst>
                <a:path w="982299" h="982299">
                  <a:moveTo>
                    <a:pt x="0" y="0"/>
                  </a:moveTo>
                  <a:lnTo>
                    <a:pt x="982298" y="0"/>
                  </a:lnTo>
                  <a:lnTo>
                    <a:pt x="982298" y="982299"/>
                  </a:lnTo>
                  <a:lnTo>
                    <a:pt x="0" y="9822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</p:sp>
        <p:sp>
          <p:nvSpPr>
            <p:cNvPr id="31" name="Freeform 12">
              <a:extLst>
                <a:ext uri="{FF2B5EF4-FFF2-40B4-BE49-F238E27FC236}">
                  <a16:creationId xmlns:a16="http://schemas.microsoft.com/office/drawing/2014/main" id="{AEFB2685-C2A9-7F9A-6DFA-E5B6F22D6B09}"/>
                </a:ext>
              </a:extLst>
            </p:cNvPr>
            <p:cNvSpPr/>
            <p:nvPr/>
          </p:nvSpPr>
          <p:spPr>
            <a:xfrm>
              <a:off x="2324694" y="345364"/>
              <a:ext cx="866959" cy="982299"/>
            </a:xfrm>
            <a:custGeom>
              <a:avLst/>
              <a:gdLst/>
              <a:ahLst/>
              <a:cxnLst/>
              <a:rect l="l" t="t" r="r" b="b"/>
              <a:pathLst>
                <a:path w="866959" h="982299">
                  <a:moveTo>
                    <a:pt x="0" y="0"/>
                  </a:moveTo>
                  <a:lnTo>
                    <a:pt x="866959" y="0"/>
                  </a:lnTo>
                  <a:lnTo>
                    <a:pt x="866959" y="982299"/>
                  </a:lnTo>
                  <a:lnTo>
                    <a:pt x="0" y="9822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 l="-24839" r="-27501"/>
              </a:stretch>
            </a:blipFill>
          </p:spPr>
        </p:sp>
        <p:sp>
          <p:nvSpPr>
            <p:cNvPr id="32" name="Freeform 13">
              <a:extLst>
                <a:ext uri="{FF2B5EF4-FFF2-40B4-BE49-F238E27FC236}">
                  <a16:creationId xmlns:a16="http://schemas.microsoft.com/office/drawing/2014/main" id="{A503B16E-9B6B-C111-A046-A52F6F35D8ED}"/>
                </a:ext>
              </a:extLst>
            </p:cNvPr>
            <p:cNvSpPr/>
            <p:nvPr/>
          </p:nvSpPr>
          <p:spPr>
            <a:xfrm>
              <a:off x="4537766" y="0"/>
              <a:ext cx="2661590" cy="1673027"/>
            </a:xfrm>
            <a:custGeom>
              <a:avLst/>
              <a:gdLst/>
              <a:ahLst/>
              <a:cxnLst/>
              <a:rect l="l" t="t" r="r" b="b"/>
              <a:pathLst>
                <a:path w="2661590" h="1673027">
                  <a:moveTo>
                    <a:pt x="0" y="0"/>
                  </a:moveTo>
                  <a:lnTo>
                    <a:pt x="2661590" y="0"/>
                  </a:lnTo>
                  <a:lnTo>
                    <a:pt x="2661590" y="1673027"/>
                  </a:lnTo>
                  <a:lnTo>
                    <a:pt x="0" y="16730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 l="-5873" r="-5873"/>
              </a:stretch>
            </a:blipFill>
          </p:spPr>
        </p:sp>
      </p:grp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4643"/>
              </p:ext>
            </p:extLst>
          </p:nvPr>
        </p:nvGraphicFramePr>
        <p:xfrm>
          <a:off x="309146" y="1615907"/>
          <a:ext cx="16988254" cy="7870993"/>
        </p:xfrm>
        <a:graphic>
          <a:graphicData uri="http://schemas.openxmlformats.org/drawingml/2006/table">
            <a:tbl>
              <a:tblPr/>
              <a:tblGrid>
                <a:gridCol w="8250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3709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8061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3549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28338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13115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11808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077406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539355">
                <a:tc gridSpan="7">
                  <a:txBody>
                    <a:bodyPr/>
                    <a:lstStyle/>
                    <a:p>
                      <a:pPr algn="ctr">
                        <a:lnSpc>
                          <a:spcPts val="2159"/>
                        </a:lnSpc>
                        <a:defRPr/>
                      </a:pPr>
                      <a:r>
                        <a:rPr lang="en-US" sz="1800" b="1" kern="1200" dirty="0" err="1">
                          <a:solidFill>
                            <a:schemeClr val="bg1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จังหวัดที่ได้รับคืนเงินต้น</a:t>
                      </a:r>
                      <a:r>
                        <a:rPr lang="en-US" sz="1800" b="1" kern="1200" dirty="0">
                          <a:solidFill>
                            <a:schemeClr val="bg1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(</a:t>
                      </a:r>
                      <a:r>
                        <a:rPr lang="en-US" sz="1800" b="1" kern="1200" dirty="0" err="1">
                          <a:solidFill>
                            <a:schemeClr val="bg1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หนี้ครบกำหนดชำระ</a:t>
                      </a:r>
                      <a:r>
                        <a:rPr lang="en-US" sz="1800" b="1" kern="1200" dirty="0">
                          <a:solidFill>
                            <a:schemeClr val="bg1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</a:t>
                      </a:r>
                      <a:r>
                        <a:rPr lang="en-US" sz="1800" b="1" kern="1200" dirty="0" err="1">
                          <a:solidFill>
                            <a:schemeClr val="bg1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ปีงบประมาณ</a:t>
                      </a:r>
                      <a:r>
                        <a:rPr lang="en-US" sz="1800" b="1" kern="1200" dirty="0">
                          <a:solidFill>
                            <a:schemeClr val="bg1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</a:t>
                      </a:r>
                      <a:r>
                        <a:rPr lang="en-US" sz="1800" b="1" kern="1200" dirty="0" err="1">
                          <a:solidFill>
                            <a:schemeClr val="bg1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พ.ศ</a:t>
                      </a:r>
                      <a:r>
                        <a:rPr lang="en-US" sz="1800" b="1" kern="1200" dirty="0">
                          <a:solidFill>
                            <a:schemeClr val="bg1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. 2567) </a:t>
                      </a:r>
                      <a:r>
                        <a:rPr lang="en-US" sz="1800" b="1" kern="1200" dirty="0" err="1">
                          <a:solidFill>
                            <a:schemeClr val="bg1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เรียงจากมากไปหาน้อย</a:t>
                      </a:r>
                      <a:r>
                        <a:rPr lang="en-US" sz="1800" b="1" kern="1200" dirty="0">
                          <a:solidFill>
                            <a:schemeClr val="bg1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</a:t>
                      </a: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9596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2159"/>
                        </a:lnSpc>
                        <a:defRPr/>
                      </a:pPr>
                      <a:r>
                        <a:rPr lang="en-US" sz="1799">
                          <a:solidFill>
                            <a:srgbClr val="FFFFFF"/>
                          </a:solidFill>
                          <a:latin typeface="Chulabhorn Likit Text 2"/>
                          <a:cs typeface="Chulabhorn Likit Text 2"/>
                        </a:rPr>
                        <a:t>จังหวัดที่ได้รับคืนเงินต้น (หนี้ครบกำหนดชำระ ปีงบประมาณ พ.ศ. 2567) เรียงจากมากไปหาน้อย </a:t>
                      </a:r>
                      <a:endParaRPr lang="en-US" sz="1100"/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9596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2159"/>
                        </a:lnSpc>
                        <a:defRPr/>
                      </a:pPr>
                      <a:r>
                        <a:rPr lang="en-US" sz="1799">
                          <a:solidFill>
                            <a:srgbClr val="FFFFFF"/>
                          </a:solidFill>
                          <a:latin typeface="Chulabhorn Likit Text 2"/>
                          <a:cs typeface="Chulabhorn Likit Text 2"/>
                        </a:rPr>
                        <a:t>จังหวัดที่ได้รับคืนเงินต้น (หนี้ครบกำหนดชำระ ปีงบประมาณ พ.ศ. 2567) เรียงจากมากไปหาน้อย </a:t>
                      </a:r>
                      <a:endParaRPr lang="en-US" sz="1100"/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9596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2159"/>
                        </a:lnSpc>
                        <a:defRPr/>
                      </a:pPr>
                      <a:r>
                        <a:rPr lang="en-US" sz="1799">
                          <a:solidFill>
                            <a:srgbClr val="FFFFFF"/>
                          </a:solidFill>
                          <a:latin typeface="Chulabhorn Likit Text 2"/>
                          <a:cs typeface="Chulabhorn Likit Text 2"/>
                        </a:rPr>
                        <a:t>จังหวัดที่ได้รับคืนเงินต้น (หนี้ครบกำหนดชำระ ปีงบประมาณ พ.ศ. 2567) เรียงจากมากไปหาน้อย </a:t>
                      </a:r>
                      <a:endParaRPr lang="en-US" sz="1100"/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9596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2159"/>
                        </a:lnSpc>
                        <a:defRPr/>
                      </a:pPr>
                      <a:r>
                        <a:rPr lang="en-US" sz="1799">
                          <a:solidFill>
                            <a:srgbClr val="FFFFFF"/>
                          </a:solidFill>
                          <a:latin typeface="Chulabhorn Likit Text 2"/>
                          <a:cs typeface="Chulabhorn Likit Text 2"/>
                        </a:rPr>
                        <a:t>จังหวัดที่ได้รับคืนเงินต้น (หนี้ครบกำหนดชำระ ปีงบประมาณ พ.ศ. 2567) เรียงจากมากไปหาน้อย </a:t>
                      </a:r>
                      <a:endParaRPr lang="en-US" sz="1100"/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9596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2159"/>
                        </a:lnSpc>
                        <a:defRPr/>
                      </a:pPr>
                      <a:r>
                        <a:rPr lang="en-US" sz="1799">
                          <a:solidFill>
                            <a:srgbClr val="FFFFFF"/>
                          </a:solidFill>
                          <a:latin typeface="Chulabhorn Likit Text 2"/>
                          <a:cs typeface="Chulabhorn Likit Text 2"/>
                        </a:rPr>
                        <a:t>จังหวัดที่ได้รับคืนเงินต้น (หนี้ครบกำหนดชำระ ปีงบประมาณ พ.ศ. 2567) เรียงจากมากไปหาน้อย </a:t>
                      </a:r>
                      <a:endParaRPr lang="en-US" sz="1100"/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9596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2159"/>
                        </a:lnSpc>
                        <a:defRPr/>
                      </a:pPr>
                      <a:r>
                        <a:rPr lang="en-US" sz="1799">
                          <a:solidFill>
                            <a:srgbClr val="FFFFFF"/>
                          </a:solidFill>
                          <a:latin typeface="Chulabhorn Likit Text 2"/>
                          <a:cs typeface="Chulabhorn Likit Text 2"/>
                        </a:rPr>
                        <a:t>จังหวัดที่ได้รับคืนเงินต้น (หนี้ครบกำหนดชำระ ปีงบประมาณ พ.ศ. 2567) เรียงจากมากไปหาน้อย </a:t>
                      </a:r>
                      <a:endParaRPr lang="en-US" sz="1100"/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9596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ts val="2159"/>
                        </a:lnSpc>
                        <a:defRPr/>
                      </a:pPr>
                      <a:r>
                        <a:rPr lang="en-US" sz="1800" b="1" kern="1200" dirty="0" err="1">
                          <a:solidFill>
                            <a:schemeClr val="bg1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คิดเป็นร้อยละ</a:t>
                      </a:r>
                      <a:endParaRPr lang="en-US" sz="1800" b="1" kern="1200" dirty="0">
                        <a:solidFill>
                          <a:schemeClr val="bg1"/>
                        </a:solidFill>
                        <a:latin typeface="Chulabhorn Likit Text Light๙" panose="00000400000000000000" pitchFamily="2" charset="-34"/>
                        <a:ea typeface="+mn-ea"/>
                        <a:cs typeface="Chulabhorn Likit Text Light๙" panose="00000400000000000000" pitchFamily="2" charset="-34"/>
                      </a:endParaRPr>
                    </a:p>
                  </a:txBody>
                  <a:tcPr marL="47625" marR="47625" marT="47625" marB="47625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959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4776">
                <a:tc>
                  <a:txBody>
                    <a:bodyPr/>
                    <a:lstStyle/>
                    <a:p>
                      <a:pPr algn="ctr">
                        <a:lnSpc>
                          <a:spcPts val="2159"/>
                        </a:lnSpc>
                        <a:defRPr/>
                      </a:pPr>
                      <a:r>
                        <a:rPr lang="en-US" sz="1800" b="1" kern="1200" dirty="0" err="1">
                          <a:solidFill>
                            <a:schemeClr val="bg1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ลำดับ</a:t>
                      </a:r>
                      <a:endParaRPr lang="en-US" sz="1800" b="1" kern="1200" dirty="0">
                        <a:solidFill>
                          <a:schemeClr val="bg1"/>
                        </a:solidFill>
                        <a:latin typeface="Chulabhorn Likit Text Light๙" panose="00000400000000000000" pitchFamily="2" charset="-34"/>
                        <a:ea typeface="+mn-ea"/>
                        <a:cs typeface="Chulabhorn Likit Text Light๙" panose="00000400000000000000" pitchFamily="2" charset="-34"/>
                      </a:endParaRP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959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159"/>
                        </a:lnSpc>
                        <a:defRPr/>
                      </a:pPr>
                      <a:r>
                        <a:rPr lang="en-US" sz="1800" b="1" kern="1200">
                          <a:solidFill>
                            <a:schemeClr val="bg1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จังหวัด</a:t>
                      </a:r>
                      <a:endParaRPr lang="en-US" sz="1800" b="1" kern="1200" dirty="0">
                        <a:solidFill>
                          <a:schemeClr val="bg1"/>
                        </a:solidFill>
                        <a:latin typeface="Chulabhorn Likit Text Light๙" panose="00000400000000000000" pitchFamily="2" charset="-34"/>
                        <a:ea typeface="+mn-ea"/>
                        <a:cs typeface="Chulabhorn Likit Text Light๙" panose="00000400000000000000" pitchFamily="2" charset="-34"/>
                      </a:endParaRP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959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159"/>
                        </a:lnSpc>
                        <a:defRPr/>
                      </a:pPr>
                      <a:r>
                        <a:rPr lang="en-US" sz="1800" b="1" kern="1200">
                          <a:solidFill>
                            <a:schemeClr val="bg1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เงินต้น</a:t>
                      </a:r>
                    </a:p>
                    <a:p>
                      <a:pPr algn="ctr">
                        <a:lnSpc>
                          <a:spcPts val="2159"/>
                        </a:lnSpc>
                      </a:pPr>
                      <a:r>
                        <a:rPr lang="en-US" sz="1800" b="1" kern="1200">
                          <a:solidFill>
                            <a:schemeClr val="bg1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(บาท)</a:t>
                      </a:r>
                      <a:endParaRPr lang="en-US" sz="1800" b="1" kern="1200" dirty="0">
                        <a:solidFill>
                          <a:schemeClr val="bg1"/>
                        </a:solidFill>
                        <a:latin typeface="Chulabhorn Likit Text Light๙" panose="00000400000000000000" pitchFamily="2" charset="-34"/>
                        <a:ea typeface="+mn-ea"/>
                        <a:cs typeface="Chulabhorn Likit Text Light๙" panose="00000400000000000000" pitchFamily="2" charset="-34"/>
                      </a:endParaRP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959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159"/>
                        </a:lnSpc>
                        <a:defRPr/>
                      </a:pPr>
                      <a:r>
                        <a:rPr lang="en-US" sz="1800" b="1" kern="1200" dirty="0" err="1">
                          <a:solidFill>
                            <a:schemeClr val="bg1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ดอกเบี้ย</a:t>
                      </a:r>
                      <a:endParaRPr lang="en-US" sz="1800" b="1" kern="1200" dirty="0">
                        <a:solidFill>
                          <a:schemeClr val="bg1"/>
                        </a:solidFill>
                        <a:latin typeface="Chulabhorn Likit Text Light๙" panose="00000400000000000000" pitchFamily="2" charset="-34"/>
                        <a:ea typeface="+mn-ea"/>
                        <a:cs typeface="Chulabhorn Likit Text Light๙" panose="00000400000000000000" pitchFamily="2" charset="-34"/>
                      </a:endParaRPr>
                    </a:p>
                    <a:p>
                      <a:pPr algn="ctr">
                        <a:lnSpc>
                          <a:spcPts val="2159"/>
                        </a:lnSpc>
                      </a:pPr>
                      <a:r>
                        <a:rPr lang="en-US" sz="1800" b="1" kern="1200" dirty="0">
                          <a:solidFill>
                            <a:schemeClr val="bg1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(</a:t>
                      </a:r>
                      <a:r>
                        <a:rPr lang="en-US" sz="1800" b="1" kern="1200" dirty="0" err="1">
                          <a:solidFill>
                            <a:schemeClr val="bg1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บาท</a:t>
                      </a:r>
                      <a:r>
                        <a:rPr lang="en-US" sz="1800" b="1" kern="1200" dirty="0">
                          <a:solidFill>
                            <a:schemeClr val="bg1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)</a:t>
                      </a: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959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159"/>
                        </a:lnSpc>
                        <a:defRPr/>
                      </a:pPr>
                      <a:r>
                        <a:rPr lang="en-US" sz="1800" b="1" kern="1200" dirty="0" err="1">
                          <a:solidFill>
                            <a:schemeClr val="bg1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เงินต้นรับคืน</a:t>
                      </a:r>
                      <a:endParaRPr lang="en-US" sz="1800" b="1" kern="1200" dirty="0">
                        <a:solidFill>
                          <a:schemeClr val="bg1"/>
                        </a:solidFill>
                        <a:latin typeface="Chulabhorn Likit Text Light๙" panose="00000400000000000000" pitchFamily="2" charset="-34"/>
                        <a:ea typeface="+mn-ea"/>
                        <a:cs typeface="Chulabhorn Likit Text Light๙" panose="00000400000000000000" pitchFamily="2" charset="-34"/>
                      </a:endParaRPr>
                    </a:p>
                    <a:p>
                      <a:pPr algn="ctr">
                        <a:lnSpc>
                          <a:spcPts val="2159"/>
                        </a:lnSpc>
                      </a:pPr>
                      <a:r>
                        <a:rPr lang="en-US" sz="1800" b="1" kern="1200" dirty="0">
                          <a:solidFill>
                            <a:schemeClr val="bg1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(</a:t>
                      </a:r>
                      <a:r>
                        <a:rPr lang="en-US" sz="1800" b="1" kern="1200" dirty="0" err="1">
                          <a:solidFill>
                            <a:schemeClr val="bg1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บาท</a:t>
                      </a:r>
                      <a:r>
                        <a:rPr lang="en-US" sz="1800" b="1" kern="1200" dirty="0">
                          <a:solidFill>
                            <a:schemeClr val="bg1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)</a:t>
                      </a: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959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159"/>
                        </a:lnSpc>
                        <a:defRPr/>
                      </a:pPr>
                      <a:r>
                        <a:rPr lang="en-US" sz="1800" b="1" kern="1200" dirty="0" err="1">
                          <a:solidFill>
                            <a:schemeClr val="bg1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ดอกเบี้ยรับคืน</a:t>
                      </a:r>
                      <a:r>
                        <a:rPr lang="en-US" sz="1800" b="1" kern="1200" dirty="0">
                          <a:solidFill>
                            <a:schemeClr val="bg1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</a:t>
                      </a:r>
                    </a:p>
                    <a:p>
                      <a:pPr algn="ctr">
                        <a:lnSpc>
                          <a:spcPts val="2159"/>
                        </a:lnSpc>
                      </a:pPr>
                      <a:r>
                        <a:rPr lang="en-US" sz="1800" b="1" kern="1200" dirty="0">
                          <a:solidFill>
                            <a:schemeClr val="bg1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(</a:t>
                      </a:r>
                      <a:r>
                        <a:rPr lang="en-US" sz="1800" b="1" kern="1200" dirty="0" err="1">
                          <a:solidFill>
                            <a:schemeClr val="bg1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บาท</a:t>
                      </a:r>
                      <a:r>
                        <a:rPr lang="en-US" sz="1800" b="1" kern="1200" dirty="0">
                          <a:solidFill>
                            <a:schemeClr val="bg1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)</a:t>
                      </a: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959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159"/>
                        </a:lnSpc>
                        <a:defRPr/>
                      </a:pPr>
                      <a:r>
                        <a:rPr lang="en-US" sz="1800" b="1" kern="1200" dirty="0" err="1">
                          <a:solidFill>
                            <a:schemeClr val="bg1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รวมเงินรับชำระ</a:t>
                      </a:r>
                      <a:r>
                        <a:rPr lang="en-US" sz="1800" b="1" kern="1200" dirty="0">
                          <a:solidFill>
                            <a:schemeClr val="bg1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</a:t>
                      </a:r>
                    </a:p>
                    <a:p>
                      <a:pPr algn="ctr">
                        <a:lnSpc>
                          <a:spcPts val="2159"/>
                        </a:lnSpc>
                      </a:pPr>
                      <a:r>
                        <a:rPr lang="en-US" sz="1800" b="1" kern="1200" dirty="0">
                          <a:solidFill>
                            <a:schemeClr val="bg1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(</a:t>
                      </a:r>
                      <a:r>
                        <a:rPr lang="en-US" sz="1800" b="1" kern="1200" dirty="0" err="1">
                          <a:solidFill>
                            <a:schemeClr val="bg1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บาท</a:t>
                      </a:r>
                      <a:r>
                        <a:rPr lang="en-US" sz="1800" b="1" kern="1200" dirty="0">
                          <a:solidFill>
                            <a:schemeClr val="bg1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)</a:t>
                      </a: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9596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ts val="2159"/>
                        </a:lnSpc>
                        <a:defRPr/>
                      </a:pPr>
                      <a:endParaRPr lang="en-US" sz="1800" b="1" kern="1200" dirty="0">
                        <a:solidFill>
                          <a:schemeClr val="bg1"/>
                        </a:solidFill>
                        <a:latin typeface="Chulabhorn Likit Text Light๙" panose="00000400000000000000" pitchFamily="2" charset="-34"/>
                        <a:ea typeface="+mn-ea"/>
                        <a:cs typeface="Chulabhorn Likit Text Light๙" panose="00000400000000000000" pitchFamily="2" charset="-34"/>
                      </a:endParaRP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959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2636">
                <a:tc>
                  <a:txBody>
                    <a:bodyPr/>
                    <a:lstStyle/>
                    <a:p>
                      <a:pPr algn="ctr">
                        <a:lnSpc>
                          <a:spcPts val="1919"/>
                        </a:lnSpc>
                        <a:defRPr/>
                      </a:pPr>
                      <a:r>
                        <a:rPr lang="th-TH" sz="1800" b="1" kern="1200" dirty="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29</a:t>
                      </a:r>
                      <a:endParaRPr lang="en-US" sz="1800" b="1" kern="1200" dirty="0">
                        <a:solidFill>
                          <a:srgbClr val="002060"/>
                        </a:solidFill>
                        <a:latin typeface="Chulabhorn Likit Text Light๙" panose="00000400000000000000" pitchFamily="2" charset="-34"/>
                        <a:ea typeface="+mn-ea"/>
                        <a:cs typeface="Chulabhorn Likit Text Light๙" panose="00000400000000000000" pitchFamily="2" charset="-34"/>
                      </a:endParaRP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800" b="1" kern="1200" dirty="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ตาก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EEE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800" b="1" kern="1200" dirty="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  20,788,513.00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F0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800" b="1" kern="1200" dirty="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 47,430.00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800" b="1" kern="120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  9,891,684.50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4D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800" b="1" kern="120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 17,188.00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800" b="1" kern="1200" dirty="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9,908,872.50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1" kern="1200" dirty="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47.58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79279">
                <a:tc>
                  <a:txBody>
                    <a:bodyPr/>
                    <a:lstStyle/>
                    <a:p>
                      <a:pPr algn="ctr">
                        <a:lnSpc>
                          <a:spcPts val="1919"/>
                        </a:lnSpc>
                        <a:defRPr/>
                      </a:pPr>
                      <a:r>
                        <a:rPr lang="th-TH" sz="1800" b="1" kern="1200" dirty="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30</a:t>
                      </a:r>
                      <a:endParaRPr lang="en-US" sz="1800" b="1" kern="1200" dirty="0">
                        <a:solidFill>
                          <a:srgbClr val="002060"/>
                        </a:solidFill>
                        <a:latin typeface="Chulabhorn Likit Text Light๙" panose="00000400000000000000" pitchFamily="2" charset="-34"/>
                        <a:ea typeface="+mn-ea"/>
                        <a:cs typeface="Chulabhorn Likit Text Light๙" panose="00000400000000000000" pitchFamily="2" charset="-34"/>
                      </a:endParaRP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800" b="1" kern="1200" dirty="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แม่ฮ่องสอน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EEE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800" b="1" kern="1200" dirty="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   17,015,230.34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F0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800" b="1" kern="1200" dirty="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 139,191.37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800" b="1" kern="1200" dirty="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  8,051,758.00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4D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800" b="1" kern="120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 41,423.58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800" b="1" kern="120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  8,093,181.58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1" kern="1200" dirty="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47.32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17951">
                <a:tc>
                  <a:txBody>
                    <a:bodyPr/>
                    <a:lstStyle/>
                    <a:p>
                      <a:pPr algn="ctr">
                        <a:lnSpc>
                          <a:spcPts val="1919"/>
                        </a:lnSpc>
                        <a:defRPr/>
                      </a:pPr>
                      <a:r>
                        <a:rPr lang="en-US" sz="1800" b="1" kern="1200" dirty="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3</a:t>
                      </a:r>
                      <a:r>
                        <a:rPr lang="th-TH" sz="1800" b="1" kern="1200" dirty="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1</a:t>
                      </a:r>
                      <a:endParaRPr lang="en-US" sz="1800" b="1" kern="1200" dirty="0">
                        <a:solidFill>
                          <a:srgbClr val="002060"/>
                        </a:solidFill>
                        <a:latin typeface="Chulabhorn Likit Text Light๙" panose="00000400000000000000" pitchFamily="2" charset="-34"/>
                        <a:ea typeface="+mn-ea"/>
                        <a:cs typeface="Chulabhorn Likit Text Light๙" panose="00000400000000000000" pitchFamily="2" charset="-34"/>
                      </a:endParaRP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800" b="1" kern="1200" dirty="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นครราชสีมา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EEE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800" b="1" kern="1200" dirty="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   22,417,216.68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F0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800" b="1" kern="1200" dirty="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  34,620.14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800" b="1" kern="1200" dirty="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10,461,365.90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4D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800" b="1" kern="1200" dirty="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12,339.00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800" b="1" kern="120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10,473,704.90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1" kern="1200" dirty="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46.67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42636">
                <a:tc>
                  <a:txBody>
                    <a:bodyPr/>
                    <a:lstStyle/>
                    <a:p>
                      <a:pPr algn="ctr">
                        <a:lnSpc>
                          <a:spcPts val="1919"/>
                        </a:lnSpc>
                        <a:defRPr/>
                      </a:pPr>
                      <a:r>
                        <a:rPr lang="th-TH" sz="1800" b="1" kern="1200" dirty="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32</a:t>
                      </a:r>
                      <a:endParaRPr lang="en-US" sz="1800" b="1" kern="1200" dirty="0">
                        <a:solidFill>
                          <a:srgbClr val="002060"/>
                        </a:solidFill>
                        <a:latin typeface="Chulabhorn Likit Text Light๙" panose="00000400000000000000" pitchFamily="2" charset="-34"/>
                        <a:ea typeface="+mn-ea"/>
                        <a:cs typeface="Chulabhorn Likit Text Light๙" panose="00000400000000000000" pitchFamily="2" charset="-34"/>
                      </a:endParaRP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800" b="1" kern="1200" dirty="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อ่างทอง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EEE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800" b="1" kern="120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  15,495,290.54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F0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800" b="1" kern="120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   37,772.71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800" b="1" kern="1200" dirty="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   6,998,312.76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4D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800" b="1" kern="120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   13,716.11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800" b="1" kern="1200" dirty="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  7,012,028.87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1" kern="1200" dirty="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45.16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42636">
                <a:tc>
                  <a:txBody>
                    <a:bodyPr/>
                    <a:lstStyle/>
                    <a:p>
                      <a:pPr algn="ctr">
                        <a:lnSpc>
                          <a:spcPts val="1919"/>
                        </a:lnSpc>
                        <a:defRPr/>
                      </a:pPr>
                      <a:r>
                        <a:rPr lang="th-TH" sz="1800" b="1" kern="1200" dirty="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33</a:t>
                      </a:r>
                      <a:endParaRPr lang="en-US" sz="1800" b="1" kern="1200" dirty="0">
                        <a:solidFill>
                          <a:srgbClr val="002060"/>
                        </a:solidFill>
                        <a:latin typeface="Chulabhorn Likit Text Light๙" panose="00000400000000000000" pitchFamily="2" charset="-34"/>
                        <a:ea typeface="+mn-ea"/>
                        <a:cs typeface="Chulabhorn Likit Text Light๙" panose="00000400000000000000" pitchFamily="2" charset="-34"/>
                      </a:endParaRP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800" b="1" kern="1200" dirty="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มหาสารคาม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EEE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800" b="1" kern="1200" dirty="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 26,868,796.00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F0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800" b="1" kern="120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  74,891.00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800" b="1" kern="1200" dirty="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11,894,333.00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4D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800" b="1" kern="1200" dirty="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24,725.00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800" b="1" kern="120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11,919,058.00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1" kern="1200" dirty="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44.27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42636">
                <a:tc>
                  <a:txBody>
                    <a:bodyPr/>
                    <a:lstStyle/>
                    <a:p>
                      <a:pPr algn="ctr">
                        <a:lnSpc>
                          <a:spcPts val="1919"/>
                        </a:lnSpc>
                        <a:defRPr/>
                      </a:pPr>
                      <a:r>
                        <a:rPr lang="th-TH" sz="1800" b="1" kern="1200" dirty="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34</a:t>
                      </a:r>
                      <a:endParaRPr lang="en-US" sz="1800" b="1" kern="1200" dirty="0">
                        <a:solidFill>
                          <a:srgbClr val="002060"/>
                        </a:solidFill>
                        <a:latin typeface="Chulabhorn Likit Text Light๙" panose="00000400000000000000" pitchFamily="2" charset="-34"/>
                        <a:ea typeface="+mn-ea"/>
                        <a:cs typeface="Chulabhorn Likit Text Light๙" panose="00000400000000000000" pitchFamily="2" charset="-34"/>
                      </a:endParaRP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800" b="1" kern="1200" dirty="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ยโสธร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EEE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800" b="1" kern="120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   16,336,901.69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F0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800" b="1" kern="1200" dirty="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36,036.00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800" b="1" kern="120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  7,168,534.09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4D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800" b="1" kern="1200" dirty="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10,945.00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800" b="1" kern="1200" dirty="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  7,179,479.09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1" kern="1200" dirty="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43.88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42636">
                <a:tc>
                  <a:txBody>
                    <a:bodyPr/>
                    <a:lstStyle/>
                    <a:p>
                      <a:pPr algn="ctr">
                        <a:lnSpc>
                          <a:spcPts val="1919"/>
                        </a:lnSpc>
                        <a:defRPr/>
                      </a:pPr>
                      <a:r>
                        <a:rPr lang="th-TH" sz="1800" b="1" kern="1200" dirty="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35</a:t>
                      </a:r>
                      <a:endParaRPr lang="en-US" sz="1800" b="1" kern="1200" dirty="0">
                        <a:solidFill>
                          <a:srgbClr val="002060"/>
                        </a:solidFill>
                        <a:latin typeface="Chulabhorn Likit Text Light๙" panose="00000400000000000000" pitchFamily="2" charset="-34"/>
                        <a:ea typeface="+mn-ea"/>
                        <a:cs typeface="Chulabhorn Likit Text Light๙" panose="00000400000000000000" pitchFamily="2" charset="-34"/>
                      </a:endParaRP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800" b="1" kern="1200" dirty="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สระแก้ว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EEE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800" b="1" kern="1200" dirty="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   13,998,481.86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F0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800" b="1" kern="1200" dirty="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  35,634.16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800" b="1" kern="1200" dirty="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  5,992,383.10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4D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800" b="1" kern="1200" dirty="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16,002.54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800" b="1" kern="1200" dirty="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6,008,385.64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1" kern="1200" dirty="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42.81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42636">
                <a:tc>
                  <a:txBody>
                    <a:bodyPr/>
                    <a:lstStyle/>
                    <a:p>
                      <a:pPr algn="ctr">
                        <a:lnSpc>
                          <a:spcPts val="1919"/>
                        </a:lnSpc>
                        <a:defRPr/>
                      </a:pPr>
                      <a:r>
                        <a:rPr lang="th-TH" sz="1800" b="1" kern="1200" dirty="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36</a:t>
                      </a:r>
                      <a:endParaRPr lang="en-US" sz="1800" b="1" kern="1200" dirty="0">
                        <a:solidFill>
                          <a:srgbClr val="002060"/>
                        </a:solidFill>
                        <a:latin typeface="Chulabhorn Likit Text Light๙" panose="00000400000000000000" pitchFamily="2" charset="-34"/>
                        <a:ea typeface="+mn-ea"/>
                        <a:cs typeface="Chulabhorn Likit Text Light๙" panose="00000400000000000000" pitchFamily="2" charset="-34"/>
                      </a:endParaRP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800" b="1" kern="1200" dirty="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ราชบุรี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EEE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800" b="1" kern="120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   18,534,219.00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F0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800" b="1" kern="1200" dirty="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 48,022.50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800" b="1" kern="1200" dirty="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  7,866,587.88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4D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800" b="1" kern="1200" dirty="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10,473.00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800" b="1" kern="1200" dirty="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 7,877,060.88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1" kern="1200" dirty="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42.44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42636">
                <a:tc>
                  <a:txBody>
                    <a:bodyPr/>
                    <a:lstStyle/>
                    <a:p>
                      <a:pPr algn="ctr">
                        <a:lnSpc>
                          <a:spcPts val="1919"/>
                        </a:lnSpc>
                        <a:defRPr/>
                      </a:pPr>
                      <a:r>
                        <a:rPr lang="th-TH" sz="1800" b="1" kern="1200" dirty="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37</a:t>
                      </a:r>
                      <a:endParaRPr lang="en-US" sz="1800" b="1" kern="1200" dirty="0">
                        <a:solidFill>
                          <a:srgbClr val="002060"/>
                        </a:solidFill>
                        <a:latin typeface="Chulabhorn Likit Text Light๙" panose="00000400000000000000" pitchFamily="2" charset="-34"/>
                        <a:ea typeface="+mn-ea"/>
                        <a:cs typeface="Chulabhorn Likit Text Light๙" panose="00000400000000000000" pitchFamily="2" charset="-34"/>
                      </a:endParaRP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800" b="1" kern="1200" dirty="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ตรัง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EEE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800" b="1" kern="1200" dirty="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 20,437,057.09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F0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800" b="1" kern="120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203,582.98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800" b="1" kern="120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  8,666,810.57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4D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800" b="1" kern="1200" dirty="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83,483.36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800" b="1" kern="1200" dirty="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 8,750,293.93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1" kern="1200" dirty="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42.41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42636">
                <a:tc>
                  <a:txBody>
                    <a:bodyPr/>
                    <a:lstStyle/>
                    <a:p>
                      <a:pPr algn="ctr">
                        <a:lnSpc>
                          <a:spcPts val="1919"/>
                        </a:lnSpc>
                        <a:defRPr/>
                      </a:pPr>
                      <a:r>
                        <a:rPr lang="th-TH" sz="1800" b="1" kern="1200" dirty="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38</a:t>
                      </a:r>
                      <a:endParaRPr lang="en-US" sz="1800" b="1" kern="1200" dirty="0">
                        <a:solidFill>
                          <a:srgbClr val="002060"/>
                        </a:solidFill>
                        <a:latin typeface="Chulabhorn Likit Text Light๙" panose="00000400000000000000" pitchFamily="2" charset="-34"/>
                        <a:ea typeface="+mn-ea"/>
                        <a:cs typeface="Chulabhorn Likit Text Light๙" panose="00000400000000000000" pitchFamily="2" charset="-34"/>
                      </a:endParaRP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800" b="1" kern="1200" dirty="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สงขลา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EEE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800" b="1" kern="120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   22,539,598.12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F0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800" b="1" kern="120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 112,539.32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800" b="1" kern="1200" dirty="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  9,527,924.64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4D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800" b="1" kern="1200" dirty="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28,864.57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800" b="1" kern="1200" dirty="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  9,556,789.21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1" kern="1200" dirty="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42.27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555321">
                <a:tc>
                  <a:txBody>
                    <a:bodyPr/>
                    <a:lstStyle/>
                    <a:p>
                      <a:pPr algn="ctr">
                        <a:lnSpc>
                          <a:spcPts val="1919"/>
                        </a:lnSpc>
                        <a:defRPr/>
                      </a:pPr>
                      <a:r>
                        <a:rPr lang="th-TH" sz="1800" b="1" kern="1200" dirty="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39</a:t>
                      </a:r>
                      <a:endParaRPr lang="en-US" sz="1800" b="1" kern="1200" dirty="0">
                        <a:solidFill>
                          <a:srgbClr val="002060"/>
                        </a:solidFill>
                        <a:latin typeface="Chulabhorn Likit Text Light๙" panose="00000400000000000000" pitchFamily="2" charset="-34"/>
                        <a:ea typeface="+mn-ea"/>
                        <a:cs typeface="Chulabhorn Likit Text Light๙" panose="00000400000000000000" pitchFamily="2" charset="-34"/>
                      </a:endParaRP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800" b="1" kern="1200" dirty="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กำแพงเพชร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EEE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800" b="1" kern="1200" dirty="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  16,444,198.00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F0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800" b="1" kern="120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 54,645.00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800" b="1" kern="1200" dirty="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  6,946,547.67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4D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800" b="1" kern="1200" dirty="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  18,113.00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800" b="1" kern="1200" dirty="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6,964,660.67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1" kern="1200" dirty="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42.24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442636">
                <a:tc>
                  <a:txBody>
                    <a:bodyPr/>
                    <a:lstStyle/>
                    <a:p>
                      <a:pPr algn="ctr">
                        <a:lnSpc>
                          <a:spcPts val="1919"/>
                        </a:lnSpc>
                        <a:defRPr/>
                      </a:pPr>
                      <a:r>
                        <a:rPr lang="th-TH" sz="1800" b="1" kern="1200" dirty="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40</a:t>
                      </a:r>
                      <a:endParaRPr lang="en-US" sz="1800" b="1" kern="1200" dirty="0">
                        <a:solidFill>
                          <a:srgbClr val="002060"/>
                        </a:solidFill>
                        <a:latin typeface="Chulabhorn Likit Text Light๙" panose="00000400000000000000" pitchFamily="2" charset="-34"/>
                        <a:ea typeface="+mn-ea"/>
                        <a:cs typeface="Chulabhorn Likit Text Light๙" panose="00000400000000000000" pitchFamily="2" charset="-34"/>
                      </a:endParaRP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800" b="1" kern="1200" dirty="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ลพบุรี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EEE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800" b="1" kern="1200" dirty="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   20,531,925.76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F0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800" b="1" kern="120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114,646.86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800" b="1" kern="120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 8,523,500.54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4D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800" b="1" kern="1200" dirty="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23,353.92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800" b="1" kern="120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8,546,854.46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1" kern="1200" dirty="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41.51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517951">
                <a:tc>
                  <a:txBody>
                    <a:bodyPr/>
                    <a:lstStyle/>
                    <a:p>
                      <a:pPr algn="ctr">
                        <a:lnSpc>
                          <a:spcPts val="1919"/>
                        </a:lnSpc>
                        <a:defRPr/>
                      </a:pPr>
                      <a:r>
                        <a:rPr lang="th-TH" sz="1800" b="1" kern="1200" dirty="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41</a:t>
                      </a:r>
                      <a:endParaRPr lang="en-US" sz="1800" b="1" kern="1200" dirty="0">
                        <a:solidFill>
                          <a:srgbClr val="002060"/>
                        </a:solidFill>
                        <a:latin typeface="Chulabhorn Likit Text Light๙" panose="00000400000000000000" pitchFamily="2" charset="-34"/>
                        <a:ea typeface="+mn-ea"/>
                        <a:cs typeface="Chulabhorn Likit Text Light๙" panose="00000400000000000000" pitchFamily="2" charset="-34"/>
                      </a:endParaRP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800" b="1" kern="1200" dirty="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ตราด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EEE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800" b="1" kern="1200" dirty="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    12,143,311.70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F0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800" b="1" kern="120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103,972.77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800" b="1" kern="120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  5,038,926.76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4D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800" b="1" kern="1200" dirty="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28,466.60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800" b="1" kern="1200" dirty="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5,067,393.36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1" kern="1200" dirty="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41.50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442636">
                <a:tc>
                  <a:txBody>
                    <a:bodyPr/>
                    <a:lstStyle/>
                    <a:p>
                      <a:pPr algn="ctr">
                        <a:lnSpc>
                          <a:spcPts val="1919"/>
                        </a:lnSpc>
                        <a:defRPr/>
                      </a:pPr>
                      <a:r>
                        <a:rPr lang="th-TH" sz="1800" b="1" kern="1200" dirty="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42</a:t>
                      </a:r>
                      <a:endParaRPr lang="en-US" sz="1800" b="1" kern="1200" dirty="0">
                        <a:solidFill>
                          <a:srgbClr val="002060"/>
                        </a:solidFill>
                        <a:latin typeface="Chulabhorn Likit Text Light๙" panose="00000400000000000000" pitchFamily="2" charset="-34"/>
                        <a:ea typeface="+mn-ea"/>
                        <a:cs typeface="Chulabhorn Likit Text Light๙" panose="00000400000000000000" pitchFamily="2" charset="-34"/>
                      </a:endParaRP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800" b="1" kern="1200" dirty="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กาฬสินธุ์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EEE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800" b="1" kern="1200" dirty="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  24,932,162.00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F0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800" b="1" kern="1200" dirty="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174,518.00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800" b="1" kern="120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10,335,244.33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4D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800" b="1" kern="1200" dirty="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 52,197.00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800" b="1" kern="1200" dirty="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10,387,441.33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1" kern="1200" dirty="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41.45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</a:tbl>
          </a:graphicData>
        </a:graphic>
      </p:graphicFrame>
      <p:sp>
        <p:nvSpPr>
          <p:cNvPr id="3" name="TextBox 3"/>
          <p:cNvSpPr txBox="1"/>
          <p:nvPr/>
        </p:nvSpPr>
        <p:spPr>
          <a:xfrm>
            <a:off x="544286" y="1035777"/>
            <a:ext cx="17438914" cy="4501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360"/>
              </a:lnSpc>
            </a:pPr>
            <a:r>
              <a:rPr lang="en-US" sz="3200" dirty="0" err="1">
                <a:solidFill>
                  <a:srgbClr val="002060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การบริหารจัดการหนี้กองทุนพัฒนาบทบาทสตรี</a:t>
            </a:r>
            <a:r>
              <a:rPr lang="en-US" sz="3200" dirty="0">
                <a:solidFill>
                  <a:srgbClr val="002060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 : </a:t>
            </a:r>
            <a:r>
              <a:rPr lang="en-US" sz="3200" dirty="0" err="1">
                <a:solidFill>
                  <a:srgbClr val="002060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การรับเงินคืนเงินต้น</a:t>
            </a:r>
            <a:r>
              <a:rPr lang="en-US" sz="3200" dirty="0">
                <a:solidFill>
                  <a:srgbClr val="002060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  </a:t>
            </a:r>
            <a:r>
              <a:rPr lang="en-US" sz="3200" dirty="0" err="1">
                <a:solidFill>
                  <a:srgbClr val="002060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ข้อมูล</a:t>
            </a:r>
            <a:r>
              <a:rPr lang="en-US" sz="3200" dirty="0">
                <a:solidFill>
                  <a:srgbClr val="002060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 ณ </a:t>
            </a:r>
            <a:r>
              <a:rPr lang="en-US" sz="3200" dirty="0" err="1">
                <a:solidFill>
                  <a:srgbClr val="002060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วันที่</a:t>
            </a:r>
            <a:r>
              <a:rPr lang="en-US" sz="3200" dirty="0">
                <a:solidFill>
                  <a:srgbClr val="002060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 </a:t>
            </a:r>
            <a:r>
              <a:rPr lang="th-TH" sz="3200" dirty="0">
                <a:solidFill>
                  <a:srgbClr val="002060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17</a:t>
            </a:r>
            <a:r>
              <a:rPr lang="en-US" sz="3200" dirty="0">
                <a:solidFill>
                  <a:srgbClr val="002060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 </a:t>
            </a:r>
            <a:r>
              <a:rPr lang="th-TH" sz="3200" dirty="0">
                <a:solidFill>
                  <a:srgbClr val="002060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เมษายน</a:t>
            </a:r>
            <a:r>
              <a:rPr lang="en-US" sz="3200" dirty="0">
                <a:solidFill>
                  <a:srgbClr val="002060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 2567</a:t>
            </a:r>
          </a:p>
        </p:txBody>
      </p:sp>
      <p:grpSp>
        <p:nvGrpSpPr>
          <p:cNvPr id="10" name="กลุ่ม 9">
            <a:extLst>
              <a:ext uri="{FF2B5EF4-FFF2-40B4-BE49-F238E27FC236}">
                <a16:creationId xmlns:a16="http://schemas.microsoft.com/office/drawing/2014/main" id="{B26AAA68-C897-CF33-C27B-FAA225CE6C84}"/>
              </a:ext>
            </a:extLst>
          </p:cNvPr>
          <p:cNvGrpSpPr/>
          <p:nvPr/>
        </p:nvGrpSpPr>
        <p:grpSpPr>
          <a:xfrm>
            <a:off x="-322135" y="5943268"/>
            <a:ext cx="20941658" cy="5143832"/>
            <a:chOff x="-322135" y="5943268"/>
            <a:chExt cx="20941658" cy="5143832"/>
          </a:xfrm>
        </p:grpSpPr>
        <p:sp>
          <p:nvSpPr>
            <p:cNvPr id="11" name="Freeform 2">
              <a:extLst>
                <a:ext uri="{FF2B5EF4-FFF2-40B4-BE49-F238E27FC236}">
                  <a16:creationId xmlns:a16="http://schemas.microsoft.com/office/drawing/2014/main" id="{468A8A9F-98BC-E093-330A-91681A235551}"/>
                </a:ext>
              </a:extLst>
            </p:cNvPr>
            <p:cNvSpPr/>
            <p:nvPr/>
          </p:nvSpPr>
          <p:spPr>
            <a:xfrm>
              <a:off x="-322135" y="9635249"/>
              <a:ext cx="19404854" cy="1451851"/>
            </a:xfrm>
            <a:custGeom>
              <a:avLst/>
              <a:gdLst/>
              <a:ahLst/>
              <a:cxnLst/>
              <a:rect l="l" t="t" r="r" b="b"/>
              <a:pathLst>
                <a:path w="19404854" h="9702427">
                  <a:moveTo>
                    <a:pt x="0" y="0"/>
                  </a:moveTo>
                  <a:lnTo>
                    <a:pt x="19404855" y="0"/>
                  </a:lnTo>
                  <a:lnTo>
                    <a:pt x="19404855" y="9702428"/>
                  </a:lnTo>
                  <a:lnTo>
                    <a:pt x="0" y="97024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rcRect/>
              <a:stretch>
                <a:fillRect b="-568280"/>
              </a:stretch>
            </a:blipFill>
          </p:spPr>
        </p:sp>
        <p:sp>
          <p:nvSpPr>
            <p:cNvPr id="12" name="Freeform 3">
              <a:extLst>
                <a:ext uri="{FF2B5EF4-FFF2-40B4-BE49-F238E27FC236}">
                  <a16:creationId xmlns:a16="http://schemas.microsoft.com/office/drawing/2014/main" id="{6CB5C597-366B-1F12-3EA1-79C344654B8A}"/>
                </a:ext>
              </a:extLst>
            </p:cNvPr>
            <p:cNvSpPr/>
            <p:nvPr/>
          </p:nvSpPr>
          <p:spPr>
            <a:xfrm rot="10800000" flipH="1">
              <a:off x="-126913" y="6672817"/>
              <a:ext cx="4261510" cy="4172163"/>
            </a:xfrm>
            <a:custGeom>
              <a:avLst/>
              <a:gdLst/>
              <a:ahLst/>
              <a:cxnLst/>
              <a:rect l="l" t="t" r="r" b="b"/>
              <a:pathLst>
                <a:path w="4261510" h="4172163">
                  <a:moveTo>
                    <a:pt x="4261510" y="0"/>
                  </a:moveTo>
                  <a:lnTo>
                    <a:pt x="0" y="0"/>
                  </a:lnTo>
                  <a:lnTo>
                    <a:pt x="0" y="4172163"/>
                  </a:lnTo>
                  <a:lnTo>
                    <a:pt x="4261510" y="4172163"/>
                  </a:lnTo>
                  <a:lnTo>
                    <a:pt x="4261510" y="0"/>
                  </a:lnTo>
                  <a:close/>
                </a:path>
              </a:pathLst>
            </a:custGeom>
            <a:blipFill>
              <a:blip r:embed="rId4">
                <a:alphaModFix amt="37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3" name="Freeform 4">
              <a:extLst>
                <a:ext uri="{FF2B5EF4-FFF2-40B4-BE49-F238E27FC236}">
                  <a16:creationId xmlns:a16="http://schemas.microsoft.com/office/drawing/2014/main" id="{B17D24C3-64B8-7DC4-F07B-800FD6744917}"/>
                </a:ext>
              </a:extLst>
            </p:cNvPr>
            <p:cNvSpPr/>
            <p:nvPr/>
          </p:nvSpPr>
          <p:spPr>
            <a:xfrm rot="10800000">
              <a:off x="16716853" y="5943268"/>
              <a:ext cx="3902670" cy="4366592"/>
            </a:xfrm>
            <a:custGeom>
              <a:avLst/>
              <a:gdLst/>
              <a:ahLst/>
              <a:cxnLst/>
              <a:rect l="l" t="t" r="r" b="b"/>
              <a:pathLst>
                <a:path w="4261510" h="4172163">
                  <a:moveTo>
                    <a:pt x="0" y="0"/>
                  </a:moveTo>
                  <a:lnTo>
                    <a:pt x="4261510" y="0"/>
                  </a:lnTo>
                  <a:lnTo>
                    <a:pt x="4261510" y="4172163"/>
                  </a:lnTo>
                  <a:lnTo>
                    <a:pt x="0" y="41721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31999"/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2F9B3BBE-F7F9-2E31-067A-D28926786D19}"/>
                </a:ext>
              </a:extLst>
            </p:cNvPr>
            <p:cNvSpPr/>
            <p:nvPr/>
          </p:nvSpPr>
          <p:spPr>
            <a:xfrm>
              <a:off x="17183859" y="9649284"/>
              <a:ext cx="352548" cy="352548"/>
            </a:xfrm>
            <a:custGeom>
              <a:avLst/>
              <a:gdLst/>
              <a:ahLst/>
              <a:cxnLst/>
              <a:rect l="l" t="t" r="r" b="b"/>
              <a:pathLst>
                <a:path w="352548" h="352548">
                  <a:moveTo>
                    <a:pt x="0" y="0"/>
                  </a:moveTo>
                  <a:lnTo>
                    <a:pt x="352547" y="0"/>
                  </a:lnTo>
                  <a:lnTo>
                    <a:pt x="352547" y="352548"/>
                  </a:lnTo>
                  <a:lnTo>
                    <a:pt x="0" y="35254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47000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5" name="Freeform 6">
              <a:extLst>
                <a:ext uri="{FF2B5EF4-FFF2-40B4-BE49-F238E27FC236}">
                  <a16:creationId xmlns:a16="http://schemas.microsoft.com/office/drawing/2014/main" id="{C308F234-3DDD-F84D-C1EB-39EC1F59A87B}"/>
                </a:ext>
              </a:extLst>
            </p:cNvPr>
            <p:cNvSpPr/>
            <p:nvPr/>
          </p:nvSpPr>
          <p:spPr>
            <a:xfrm>
              <a:off x="16855283" y="9924104"/>
              <a:ext cx="270304" cy="270304"/>
            </a:xfrm>
            <a:custGeom>
              <a:avLst/>
              <a:gdLst/>
              <a:ahLst/>
              <a:cxnLst/>
              <a:rect l="l" t="t" r="r" b="b"/>
              <a:pathLst>
                <a:path w="270304" h="270304">
                  <a:moveTo>
                    <a:pt x="0" y="0"/>
                  </a:moveTo>
                  <a:lnTo>
                    <a:pt x="270304" y="0"/>
                  </a:lnTo>
                  <a:lnTo>
                    <a:pt x="270304" y="270304"/>
                  </a:lnTo>
                  <a:lnTo>
                    <a:pt x="0" y="2703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55000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6" name="Freeform 7">
              <a:extLst>
                <a:ext uri="{FF2B5EF4-FFF2-40B4-BE49-F238E27FC236}">
                  <a16:creationId xmlns:a16="http://schemas.microsoft.com/office/drawing/2014/main" id="{6505B490-70D5-02AC-C37D-35518E063F65}"/>
                </a:ext>
              </a:extLst>
            </p:cNvPr>
            <p:cNvSpPr/>
            <p:nvPr/>
          </p:nvSpPr>
          <p:spPr>
            <a:xfrm>
              <a:off x="0" y="9641564"/>
              <a:ext cx="625082" cy="625082"/>
            </a:xfrm>
            <a:custGeom>
              <a:avLst/>
              <a:gdLst/>
              <a:ahLst/>
              <a:cxnLst/>
              <a:rect l="l" t="t" r="r" b="b"/>
              <a:pathLst>
                <a:path w="625082" h="625082">
                  <a:moveTo>
                    <a:pt x="0" y="0"/>
                  </a:moveTo>
                  <a:lnTo>
                    <a:pt x="625082" y="0"/>
                  </a:lnTo>
                  <a:lnTo>
                    <a:pt x="625082" y="625082"/>
                  </a:lnTo>
                  <a:lnTo>
                    <a:pt x="0" y="62508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7" name="Freeform 8">
              <a:extLst>
                <a:ext uri="{FF2B5EF4-FFF2-40B4-BE49-F238E27FC236}">
                  <a16:creationId xmlns:a16="http://schemas.microsoft.com/office/drawing/2014/main" id="{BBCBAD84-8485-47F8-2717-08A6E6C52E35}"/>
                </a:ext>
              </a:extLst>
            </p:cNvPr>
            <p:cNvSpPr/>
            <p:nvPr/>
          </p:nvSpPr>
          <p:spPr>
            <a:xfrm>
              <a:off x="660458" y="9631111"/>
              <a:ext cx="294691" cy="294691"/>
            </a:xfrm>
            <a:custGeom>
              <a:avLst/>
              <a:gdLst/>
              <a:ahLst/>
              <a:cxnLst/>
              <a:rect l="l" t="t" r="r" b="b"/>
              <a:pathLst>
                <a:path w="294691" h="294691">
                  <a:moveTo>
                    <a:pt x="0" y="0"/>
                  </a:moveTo>
                  <a:lnTo>
                    <a:pt x="294691" y="0"/>
                  </a:lnTo>
                  <a:lnTo>
                    <a:pt x="294691" y="294691"/>
                  </a:lnTo>
                  <a:lnTo>
                    <a:pt x="0" y="2946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8" name="Freeform 9">
              <a:extLst>
                <a:ext uri="{FF2B5EF4-FFF2-40B4-BE49-F238E27FC236}">
                  <a16:creationId xmlns:a16="http://schemas.microsoft.com/office/drawing/2014/main" id="{A1DEAA60-6D7D-185F-127B-A7C97FFB020C}"/>
                </a:ext>
              </a:extLst>
            </p:cNvPr>
            <p:cNvSpPr/>
            <p:nvPr/>
          </p:nvSpPr>
          <p:spPr>
            <a:xfrm rot="834738">
              <a:off x="4269232" y="9833364"/>
              <a:ext cx="298411" cy="298411"/>
            </a:xfrm>
            <a:custGeom>
              <a:avLst/>
              <a:gdLst/>
              <a:ahLst/>
              <a:cxnLst/>
              <a:rect l="l" t="t" r="r" b="b"/>
              <a:pathLst>
                <a:path w="298411" h="298411">
                  <a:moveTo>
                    <a:pt x="0" y="0"/>
                  </a:moveTo>
                  <a:lnTo>
                    <a:pt x="298410" y="0"/>
                  </a:lnTo>
                  <a:lnTo>
                    <a:pt x="298410" y="298410"/>
                  </a:lnTo>
                  <a:lnTo>
                    <a:pt x="0" y="2984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56000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9" name="TextBox 10">
              <a:extLst>
                <a:ext uri="{FF2B5EF4-FFF2-40B4-BE49-F238E27FC236}">
                  <a16:creationId xmlns:a16="http://schemas.microsoft.com/office/drawing/2014/main" id="{6572C9FC-6ADC-F04F-163F-06F2A0E0CF79}"/>
                </a:ext>
              </a:extLst>
            </p:cNvPr>
            <p:cNvSpPr txBox="1"/>
            <p:nvPr/>
          </p:nvSpPr>
          <p:spPr>
            <a:xfrm>
              <a:off x="5418052" y="9897227"/>
              <a:ext cx="13784348" cy="4289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679"/>
                </a:lnSpc>
              </a:pPr>
              <a:r>
                <a:rPr lang="en-US" sz="1600" dirty="0" err="1">
                  <a:solidFill>
                    <a:srgbClr val="EA9F1B"/>
                  </a:solidFill>
                  <a:latin typeface="Chulabhorn Likit Text Light" panose="00000400000000000000" pitchFamily="2" charset="-34"/>
                  <a:cs typeface="Chulabhorn Likit Text Light" panose="00000400000000000000" pitchFamily="2" charset="-34"/>
                </a:rPr>
                <a:t>เศรษฐกิจฐานรากมั่นคง</a:t>
              </a:r>
              <a:r>
                <a:rPr lang="en-US" sz="1600" dirty="0">
                  <a:solidFill>
                    <a:srgbClr val="EA9F1B"/>
                  </a:solidFill>
                  <a:latin typeface="Chulabhorn Likit Text Light" panose="00000400000000000000" pitchFamily="2" charset="-34"/>
                  <a:cs typeface="Chulabhorn Likit Text Light" panose="00000400000000000000" pitchFamily="2" charset="-34"/>
                </a:rPr>
                <a:t> </a:t>
              </a:r>
              <a:r>
                <a:rPr lang="en-US" sz="1600" dirty="0" err="1">
                  <a:solidFill>
                    <a:srgbClr val="EA9F1B"/>
                  </a:solidFill>
                  <a:latin typeface="Chulabhorn Likit Text Light" panose="00000400000000000000" pitchFamily="2" charset="-34"/>
                  <a:cs typeface="Chulabhorn Likit Text Light" panose="00000400000000000000" pitchFamily="2" charset="-34"/>
                </a:rPr>
                <a:t>ชุมชนเข้มแข็งอย่างยั่งยืน</a:t>
              </a:r>
              <a:r>
                <a:rPr lang="en-US" sz="1600" dirty="0">
                  <a:solidFill>
                    <a:srgbClr val="EA9F1B"/>
                  </a:solidFill>
                  <a:latin typeface="Chulabhorn Likit Text Light" panose="00000400000000000000" pitchFamily="2" charset="-34"/>
                  <a:cs typeface="Chulabhorn Likit Text Light" panose="00000400000000000000" pitchFamily="2" charset="-34"/>
                </a:rPr>
                <a:t> </a:t>
              </a:r>
              <a:r>
                <a:rPr lang="en-US" sz="1600" dirty="0" err="1">
                  <a:solidFill>
                    <a:srgbClr val="EA9F1B"/>
                  </a:solidFill>
                  <a:latin typeface="Chulabhorn Likit Text Light" panose="00000400000000000000" pitchFamily="2" charset="-34"/>
                  <a:cs typeface="Chulabhorn Likit Text Light" panose="00000400000000000000" pitchFamily="2" charset="-34"/>
                </a:rPr>
                <a:t>ด้วยหลักปรัชญาของเศรษฐกิจพอเพียง</a:t>
              </a:r>
              <a:r>
                <a:rPr lang="en-US" sz="1600" dirty="0">
                  <a:solidFill>
                    <a:srgbClr val="EA9F1B"/>
                  </a:solidFill>
                  <a:latin typeface="Chulabhorn Likit Text Light" panose="00000400000000000000" pitchFamily="2" charset="-34"/>
                  <a:cs typeface="Chulabhorn Likit Text Light" panose="00000400000000000000" pitchFamily="2" charset="-34"/>
                </a:rPr>
                <a:t> </a:t>
              </a:r>
            </a:p>
            <a:p>
              <a:pPr>
                <a:lnSpc>
                  <a:spcPts val="1679"/>
                </a:lnSpc>
              </a:pPr>
              <a:endParaRPr lang="en-US" sz="1400" spc="253" dirty="0">
                <a:solidFill>
                  <a:srgbClr val="EA9F1B"/>
                </a:solidFill>
                <a:cs typeface="Opun Mai Bold"/>
              </a:endParaRPr>
            </a:p>
          </p:txBody>
        </p:sp>
        <p:sp>
          <p:nvSpPr>
            <p:cNvPr id="20" name="Freeform 12">
              <a:extLst>
                <a:ext uri="{FF2B5EF4-FFF2-40B4-BE49-F238E27FC236}">
                  <a16:creationId xmlns:a16="http://schemas.microsoft.com/office/drawing/2014/main" id="{0384F24D-91E9-950C-B340-21921BCC07E8}"/>
                </a:ext>
              </a:extLst>
            </p:cNvPr>
            <p:cNvSpPr/>
            <p:nvPr/>
          </p:nvSpPr>
          <p:spPr>
            <a:xfrm rot="2055878">
              <a:off x="9189152" y="9608252"/>
              <a:ext cx="231865" cy="231865"/>
            </a:xfrm>
            <a:custGeom>
              <a:avLst/>
              <a:gdLst/>
              <a:ahLst/>
              <a:cxnLst/>
              <a:rect l="l" t="t" r="r" b="b"/>
              <a:pathLst>
                <a:path w="231865" h="231865">
                  <a:moveTo>
                    <a:pt x="0" y="0"/>
                  </a:moveTo>
                  <a:lnTo>
                    <a:pt x="231865" y="0"/>
                  </a:lnTo>
                  <a:lnTo>
                    <a:pt x="231865" y="231865"/>
                  </a:lnTo>
                  <a:lnTo>
                    <a:pt x="0" y="2318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56000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1" name="Freeform 13">
              <a:extLst>
                <a:ext uri="{FF2B5EF4-FFF2-40B4-BE49-F238E27FC236}">
                  <a16:creationId xmlns:a16="http://schemas.microsoft.com/office/drawing/2014/main" id="{51D1CBC8-8750-806C-C93B-ECEF29ACFD0C}"/>
                </a:ext>
              </a:extLst>
            </p:cNvPr>
            <p:cNvSpPr/>
            <p:nvPr/>
          </p:nvSpPr>
          <p:spPr>
            <a:xfrm rot="18447662">
              <a:off x="13217140" y="9859751"/>
              <a:ext cx="290824" cy="290824"/>
            </a:xfrm>
            <a:custGeom>
              <a:avLst/>
              <a:gdLst/>
              <a:ahLst/>
              <a:cxnLst/>
              <a:rect l="l" t="t" r="r" b="b"/>
              <a:pathLst>
                <a:path w="290824" h="290824">
                  <a:moveTo>
                    <a:pt x="0" y="0"/>
                  </a:moveTo>
                  <a:lnTo>
                    <a:pt x="290824" y="0"/>
                  </a:lnTo>
                  <a:lnTo>
                    <a:pt x="290824" y="290824"/>
                  </a:lnTo>
                  <a:lnTo>
                    <a:pt x="0" y="290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56000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2" name="Freeform 14">
              <a:extLst>
                <a:ext uri="{FF2B5EF4-FFF2-40B4-BE49-F238E27FC236}">
                  <a16:creationId xmlns:a16="http://schemas.microsoft.com/office/drawing/2014/main" id="{3DEE3F4B-932F-B5BF-F901-262E36C7DAD5}"/>
                </a:ext>
              </a:extLst>
            </p:cNvPr>
            <p:cNvSpPr/>
            <p:nvPr/>
          </p:nvSpPr>
          <p:spPr>
            <a:xfrm>
              <a:off x="16577689" y="9762124"/>
              <a:ext cx="220444" cy="220444"/>
            </a:xfrm>
            <a:custGeom>
              <a:avLst/>
              <a:gdLst/>
              <a:ahLst/>
              <a:cxnLst/>
              <a:rect l="l" t="t" r="r" b="b"/>
              <a:pathLst>
                <a:path w="220444" h="220444">
                  <a:moveTo>
                    <a:pt x="0" y="0"/>
                  </a:moveTo>
                  <a:lnTo>
                    <a:pt x="220444" y="0"/>
                  </a:lnTo>
                  <a:lnTo>
                    <a:pt x="220444" y="220445"/>
                  </a:lnTo>
                  <a:lnTo>
                    <a:pt x="0" y="2204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65000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3" name="Freeform 15">
              <a:extLst>
                <a:ext uri="{FF2B5EF4-FFF2-40B4-BE49-F238E27FC236}">
                  <a16:creationId xmlns:a16="http://schemas.microsoft.com/office/drawing/2014/main" id="{B1D98FDC-D775-91EA-76C6-86BA65D6CF45}"/>
                </a:ext>
              </a:extLst>
            </p:cNvPr>
            <p:cNvSpPr/>
            <p:nvPr/>
          </p:nvSpPr>
          <p:spPr>
            <a:xfrm>
              <a:off x="836293" y="9842337"/>
              <a:ext cx="384815" cy="384815"/>
            </a:xfrm>
            <a:custGeom>
              <a:avLst/>
              <a:gdLst/>
              <a:ahLst/>
              <a:cxnLst/>
              <a:rect l="l" t="t" r="r" b="b"/>
              <a:pathLst>
                <a:path w="384815" h="384815">
                  <a:moveTo>
                    <a:pt x="0" y="0"/>
                  </a:moveTo>
                  <a:lnTo>
                    <a:pt x="384814" y="0"/>
                  </a:lnTo>
                  <a:lnTo>
                    <a:pt x="384814" y="384814"/>
                  </a:lnTo>
                  <a:lnTo>
                    <a:pt x="0" y="3848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4" name="Freeform 16">
              <a:extLst>
                <a:ext uri="{FF2B5EF4-FFF2-40B4-BE49-F238E27FC236}">
                  <a16:creationId xmlns:a16="http://schemas.microsoft.com/office/drawing/2014/main" id="{DA333F19-F0BF-5D06-13E0-798073C50300}"/>
                </a:ext>
              </a:extLst>
            </p:cNvPr>
            <p:cNvSpPr/>
            <p:nvPr/>
          </p:nvSpPr>
          <p:spPr>
            <a:xfrm>
              <a:off x="1292338" y="9656538"/>
              <a:ext cx="225180" cy="225180"/>
            </a:xfrm>
            <a:custGeom>
              <a:avLst/>
              <a:gdLst/>
              <a:ahLst/>
              <a:cxnLst/>
              <a:rect l="l" t="t" r="r" b="b"/>
              <a:pathLst>
                <a:path w="225180" h="225180">
                  <a:moveTo>
                    <a:pt x="0" y="0"/>
                  </a:moveTo>
                  <a:lnTo>
                    <a:pt x="225180" y="0"/>
                  </a:lnTo>
                  <a:lnTo>
                    <a:pt x="225180" y="225180"/>
                  </a:lnTo>
                  <a:lnTo>
                    <a:pt x="0" y="2251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5" name="Freeform 13">
              <a:extLst>
                <a:ext uri="{FF2B5EF4-FFF2-40B4-BE49-F238E27FC236}">
                  <a16:creationId xmlns:a16="http://schemas.microsoft.com/office/drawing/2014/main" id="{CBB5D05A-9A23-F56C-83C5-9E180E83F440}"/>
                </a:ext>
              </a:extLst>
            </p:cNvPr>
            <p:cNvSpPr/>
            <p:nvPr/>
          </p:nvSpPr>
          <p:spPr>
            <a:xfrm rot="18447662">
              <a:off x="14453176" y="10443033"/>
              <a:ext cx="268702" cy="262072"/>
            </a:xfrm>
            <a:custGeom>
              <a:avLst/>
              <a:gdLst/>
              <a:ahLst/>
              <a:cxnLst/>
              <a:rect l="l" t="t" r="r" b="b"/>
              <a:pathLst>
                <a:path w="290824" h="290824">
                  <a:moveTo>
                    <a:pt x="0" y="0"/>
                  </a:moveTo>
                  <a:lnTo>
                    <a:pt x="290824" y="0"/>
                  </a:lnTo>
                  <a:lnTo>
                    <a:pt x="290824" y="290824"/>
                  </a:lnTo>
                  <a:lnTo>
                    <a:pt x="0" y="290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56000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6" name="Freeform 13">
              <a:extLst>
                <a:ext uri="{FF2B5EF4-FFF2-40B4-BE49-F238E27FC236}">
                  <a16:creationId xmlns:a16="http://schemas.microsoft.com/office/drawing/2014/main" id="{1A979AE6-C609-792F-CB25-11C7E124DBBA}"/>
                </a:ext>
              </a:extLst>
            </p:cNvPr>
            <p:cNvSpPr/>
            <p:nvPr/>
          </p:nvSpPr>
          <p:spPr>
            <a:xfrm rot="18447662">
              <a:off x="15430156" y="9952535"/>
              <a:ext cx="268702" cy="262072"/>
            </a:xfrm>
            <a:custGeom>
              <a:avLst/>
              <a:gdLst/>
              <a:ahLst/>
              <a:cxnLst/>
              <a:rect l="l" t="t" r="r" b="b"/>
              <a:pathLst>
                <a:path w="290824" h="290824">
                  <a:moveTo>
                    <a:pt x="0" y="0"/>
                  </a:moveTo>
                  <a:lnTo>
                    <a:pt x="290824" y="0"/>
                  </a:lnTo>
                  <a:lnTo>
                    <a:pt x="290824" y="290824"/>
                  </a:lnTo>
                  <a:lnTo>
                    <a:pt x="0" y="290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56000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27" name="Group 8">
            <a:extLst>
              <a:ext uri="{FF2B5EF4-FFF2-40B4-BE49-F238E27FC236}">
                <a16:creationId xmlns:a16="http://schemas.microsoft.com/office/drawing/2014/main" id="{AAF0DE21-AEE6-57B0-1347-38D491272DC2}"/>
              </a:ext>
            </a:extLst>
          </p:cNvPr>
          <p:cNvGrpSpPr/>
          <p:nvPr/>
        </p:nvGrpSpPr>
        <p:grpSpPr>
          <a:xfrm>
            <a:off x="223352" y="-114300"/>
            <a:ext cx="5399517" cy="1254770"/>
            <a:chOff x="0" y="0"/>
            <a:chExt cx="7199356" cy="1673027"/>
          </a:xfrm>
        </p:grpSpPr>
        <p:sp>
          <p:nvSpPr>
            <p:cNvPr id="28" name="Freeform 9">
              <a:extLst>
                <a:ext uri="{FF2B5EF4-FFF2-40B4-BE49-F238E27FC236}">
                  <a16:creationId xmlns:a16="http://schemas.microsoft.com/office/drawing/2014/main" id="{90691F5A-E1CD-0CF9-23DB-230AE57F3DDC}"/>
                </a:ext>
              </a:extLst>
            </p:cNvPr>
            <p:cNvSpPr/>
            <p:nvPr/>
          </p:nvSpPr>
          <p:spPr>
            <a:xfrm>
              <a:off x="0" y="345364"/>
              <a:ext cx="982299" cy="982299"/>
            </a:xfrm>
            <a:custGeom>
              <a:avLst/>
              <a:gdLst/>
              <a:ahLst/>
              <a:cxnLst/>
              <a:rect l="l" t="t" r="r" b="b"/>
              <a:pathLst>
                <a:path w="982299" h="982299">
                  <a:moveTo>
                    <a:pt x="0" y="0"/>
                  </a:moveTo>
                  <a:lnTo>
                    <a:pt x="982299" y="0"/>
                  </a:lnTo>
                  <a:lnTo>
                    <a:pt x="982299" y="982299"/>
                  </a:lnTo>
                  <a:lnTo>
                    <a:pt x="0" y="9822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</p:sp>
        <p:sp>
          <p:nvSpPr>
            <p:cNvPr id="29" name="Freeform 10">
              <a:extLst>
                <a:ext uri="{FF2B5EF4-FFF2-40B4-BE49-F238E27FC236}">
                  <a16:creationId xmlns:a16="http://schemas.microsoft.com/office/drawing/2014/main" id="{25F07D7D-9B0A-EA5A-9D0D-271699518088}"/>
                </a:ext>
              </a:extLst>
            </p:cNvPr>
            <p:cNvSpPr/>
            <p:nvPr/>
          </p:nvSpPr>
          <p:spPr>
            <a:xfrm>
              <a:off x="1160488" y="345364"/>
              <a:ext cx="982299" cy="982299"/>
            </a:xfrm>
            <a:custGeom>
              <a:avLst/>
              <a:gdLst/>
              <a:ahLst/>
              <a:cxnLst/>
              <a:rect l="l" t="t" r="r" b="b"/>
              <a:pathLst>
                <a:path w="982299" h="982299">
                  <a:moveTo>
                    <a:pt x="0" y="0"/>
                  </a:moveTo>
                  <a:lnTo>
                    <a:pt x="982298" y="0"/>
                  </a:lnTo>
                  <a:lnTo>
                    <a:pt x="982298" y="982299"/>
                  </a:lnTo>
                  <a:lnTo>
                    <a:pt x="0" y="9822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</p:sp>
        <p:sp>
          <p:nvSpPr>
            <p:cNvPr id="30" name="Freeform 11">
              <a:extLst>
                <a:ext uri="{FF2B5EF4-FFF2-40B4-BE49-F238E27FC236}">
                  <a16:creationId xmlns:a16="http://schemas.microsoft.com/office/drawing/2014/main" id="{BB872337-8128-B4B6-1406-B94B3A5D47C6}"/>
                </a:ext>
              </a:extLst>
            </p:cNvPr>
            <p:cNvSpPr/>
            <p:nvPr/>
          </p:nvSpPr>
          <p:spPr>
            <a:xfrm>
              <a:off x="3373560" y="345364"/>
              <a:ext cx="982299" cy="982299"/>
            </a:xfrm>
            <a:custGeom>
              <a:avLst/>
              <a:gdLst/>
              <a:ahLst/>
              <a:cxnLst/>
              <a:rect l="l" t="t" r="r" b="b"/>
              <a:pathLst>
                <a:path w="982299" h="982299">
                  <a:moveTo>
                    <a:pt x="0" y="0"/>
                  </a:moveTo>
                  <a:lnTo>
                    <a:pt x="982298" y="0"/>
                  </a:lnTo>
                  <a:lnTo>
                    <a:pt x="982298" y="982299"/>
                  </a:lnTo>
                  <a:lnTo>
                    <a:pt x="0" y="9822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</p:sp>
        <p:sp>
          <p:nvSpPr>
            <p:cNvPr id="31" name="Freeform 12">
              <a:extLst>
                <a:ext uri="{FF2B5EF4-FFF2-40B4-BE49-F238E27FC236}">
                  <a16:creationId xmlns:a16="http://schemas.microsoft.com/office/drawing/2014/main" id="{9904DEEA-D374-DB5E-AB49-0EA1E7D4338F}"/>
                </a:ext>
              </a:extLst>
            </p:cNvPr>
            <p:cNvSpPr/>
            <p:nvPr/>
          </p:nvSpPr>
          <p:spPr>
            <a:xfrm>
              <a:off x="2324694" y="345364"/>
              <a:ext cx="866959" cy="982299"/>
            </a:xfrm>
            <a:custGeom>
              <a:avLst/>
              <a:gdLst/>
              <a:ahLst/>
              <a:cxnLst/>
              <a:rect l="l" t="t" r="r" b="b"/>
              <a:pathLst>
                <a:path w="866959" h="982299">
                  <a:moveTo>
                    <a:pt x="0" y="0"/>
                  </a:moveTo>
                  <a:lnTo>
                    <a:pt x="866959" y="0"/>
                  </a:lnTo>
                  <a:lnTo>
                    <a:pt x="866959" y="982299"/>
                  </a:lnTo>
                  <a:lnTo>
                    <a:pt x="0" y="9822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 l="-24839" r="-27501"/>
              </a:stretch>
            </a:blipFill>
          </p:spPr>
        </p:sp>
        <p:sp>
          <p:nvSpPr>
            <p:cNvPr id="32" name="Freeform 13">
              <a:extLst>
                <a:ext uri="{FF2B5EF4-FFF2-40B4-BE49-F238E27FC236}">
                  <a16:creationId xmlns:a16="http://schemas.microsoft.com/office/drawing/2014/main" id="{013BB084-03F8-40C9-9B4E-A73FBE9CBA77}"/>
                </a:ext>
              </a:extLst>
            </p:cNvPr>
            <p:cNvSpPr/>
            <p:nvPr/>
          </p:nvSpPr>
          <p:spPr>
            <a:xfrm>
              <a:off x="4537766" y="0"/>
              <a:ext cx="2661590" cy="1673027"/>
            </a:xfrm>
            <a:custGeom>
              <a:avLst/>
              <a:gdLst/>
              <a:ahLst/>
              <a:cxnLst/>
              <a:rect l="l" t="t" r="r" b="b"/>
              <a:pathLst>
                <a:path w="2661590" h="1673027">
                  <a:moveTo>
                    <a:pt x="0" y="0"/>
                  </a:moveTo>
                  <a:lnTo>
                    <a:pt x="2661590" y="0"/>
                  </a:lnTo>
                  <a:lnTo>
                    <a:pt x="2661590" y="1673027"/>
                  </a:lnTo>
                  <a:lnTo>
                    <a:pt x="0" y="16730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 l="-5873" r="-5873"/>
              </a:stretch>
            </a:blipFill>
          </p:spPr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121286" y="3289245"/>
            <a:ext cx="17247112" cy="7771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6750"/>
              </a:lnSpc>
            </a:pPr>
            <a:r>
              <a:rPr lang="en-US" sz="3200" dirty="0" err="1">
                <a:solidFill>
                  <a:srgbClr val="002060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ระเบียบวาระที่</a:t>
            </a:r>
            <a:r>
              <a:rPr lang="en-US" sz="3200" dirty="0">
                <a:solidFill>
                  <a:srgbClr val="002060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 1 </a:t>
            </a:r>
            <a:r>
              <a:rPr lang="en-US" sz="3200" dirty="0" err="1">
                <a:solidFill>
                  <a:srgbClr val="002060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เรื่องประธานแจ้งให้ที่ประชุมทราบ</a:t>
            </a:r>
            <a:endParaRPr lang="en-US" sz="3200" dirty="0">
              <a:solidFill>
                <a:srgbClr val="002060"/>
              </a:solidFill>
              <a:latin typeface="Chulabhorn Likit Text Light๙" panose="00000400000000000000" pitchFamily="2" charset="-34"/>
              <a:cs typeface="Chulabhorn Likit Text Light๙" panose="00000400000000000000" pitchFamily="2" charset="-34"/>
            </a:endParaRPr>
          </a:p>
        </p:txBody>
      </p:sp>
      <p:grpSp>
        <p:nvGrpSpPr>
          <p:cNvPr id="15" name="กลุ่ม 14">
            <a:extLst>
              <a:ext uri="{FF2B5EF4-FFF2-40B4-BE49-F238E27FC236}">
                <a16:creationId xmlns:a16="http://schemas.microsoft.com/office/drawing/2014/main" id="{4822D9BD-B6E5-3BB8-5A5D-A9F7F8175C72}"/>
              </a:ext>
            </a:extLst>
          </p:cNvPr>
          <p:cNvGrpSpPr/>
          <p:nvPr/>
        </p:nvGrpSpPr>
        <p:grpSpPr>
          <a:xfrm>
            <a:off x="-322135" y="5943268"/>
            <a:ext cx="20941658" cy="5143832"/>
            <a:chOff x="-322135" y="5943268"/>
            <a:chExt cx="20941658" cy="5143832"/>
          </a:xfrm>
        </p:grpSpPr>
        <p:sp>
          <p:nvSpPr>
            <p:cNvPr id="16" name="Freeform 2">
              <a:extLst>
                <a:ext uri="{FF2B5EF4-FFF2-40B4-BE49-F238E27FC236}">
                  <a16:creationId xmlns:a16="http://schemas.microsoft.com/office/drawing/2014/main" id="{B2FA639C-A48C-8580-CA48-FF112AB36EBD}"/>
                </a:ext>
              </a:extLst>
            </p:cNvPr>
            <p:cNvSpPr/>
            <p:nvPr/>
          </p:nvSpPr>
          <p:spPr>
            <a:xfrm>
              <a:off x="-322135" y="9635249"/>
              <a:ext cx="19404854" cy="1451851"/>
            </a:xfrm>
            <a:custGeom>
              <a:avLst/>
              <a:gdLst/>
              <a:ahLst/>
              <a:cxnLst/>
              <a:rect l="l" t="t" r="r" b="b"/>
              <a:pathLst>
                <a:path w="19404854" h="9702427">
                  <a:moveTo>
                    <a:pt x="0" y="0"/>
                  </a:moveTo>
                  <a:lnTo>
                    <a:pt x="19404855" y="0"/>
                  </a:lnTo>
                  <a:lnTo>
                    <a:pt x="19404855" y="9702428"/>
                  </a:lnTo>
                  <a:lnTo>
                    <a:pt x="0" y="97024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rcRect/>
              <a:stretch>
                <a:fillRect b="-568280"/>
              </a:stretch>
            </a:blipFill>
          </p:spPr>
        </p:sp>
        <p:sp>
          <p:nvSpPr>
            <p:cNvPr id="17" name="Freeform 3">
              <a:extLst>
                <a:ext uri="{FF2B5EF4-FFF2-40B4-BE49-F238E27FC236}">
                  <a16:creationId xmlns:a16="http://schemas.microsoft.com/office/drawing/2014/main" id="{66610B28-6A85-68F0-BE94-AEB719596A62}"/>
                </a:ext>
              </a:extLst>
            </p:cNvPr>
            <p:cNvSpPr/>
            <p:nvPr/>
          </p:nvSpPr>
          <p:spPr>
            <a:xfrm rot="10800000" flipH="1">
              <a:off x="-126913" y="6672817"/>
              <a:ext cx="4261510" cy="4172163"/>
            </a:xfrm>
            <a:custGeom>
              <a:avLst/>
              <a:gdLst/>
              <a:ahLst/>
              <a:cxnLst/>
              <a:rect l="l" t="t" r="r" b="b"/>
              <a:pathLst>
                <a:path w="4261510" h="4172163">
                  <a:moveTo>
                    <a:pt x="4261510" y="0"/>
                  </a:moveTo>
                  <a:lnTo>
                    <a:pt x="0" y="0"/>
                  </a:lnTo>
                  <a:lnTo>
                    <a:pt x="0" y="4172163"/>
                  </a:lnTo>
                  <a:lnTo>
                    <a:pt x="4261510" y="4172163"/>
                  </a:lnTo>
                  <a:lnTo>
                    <a:pt x="4261510" y="0"/>
                  </a:lnTo>
                  <a:close/>
                </a:path>
              </a:pathLst>
            </a:custGeom>
            <a:blipFill>
              <a:blip r:embed="rId4">
                <a:alphaModFix amt="37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8" name="Freeform 4">
              <a:extLst>
                <a:ext uri="{FF2B5EF4-FFF2-40B4-BE49-F238E27FC236}">
                  <a16:creationId xmlns:a16="http://schemas.microsoft.com/office/drawing/2014/main" id="{315A2CFB-1D13-1E97-4457-4EAD39F47BE4}"/>
                </a:ext>
              </a:extLst>
            </p:cNvPr>
            <p:cNvSpPr/>
            <p:nvPr/>
          </p:nvSpPr>
          <p:spPr>
            <a:xfrm rot="10800000">
              <a:off x="16716853" y="5943268"/>
              <a:ext cx="3902670" cy="4366592"/>
            </a:xfrm>
            <a:custGeom>
              <a:avLst/>
              <a:gdLst/>
              <a:ahLst/>
              <a:cxnLst/>
              <a:rect l="l" t="t" r="r" b="b"/>
              <a:pathLst>
                <a:path w="4261510" h="4172163">
                  <a:moveTo>
                    <a:pt x="0" y="0"/>
                  </a:moveTo>
                  <a:lnTo>
                    <a:pt x="4261510" y="0"/>
                  </a:lnTo>
                  <a:lnTo>
                    <a:pt x="4261510" y="4172163"/>
                  </a:lnTo>
                  <a:lnTo>
                    <a:pt x="0" y="41721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31999"/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9" name="Freeform 5">
              <a:extLst>
                <a:ext uri="{FF2B5EF4-FFF2-40B4-BE49-F238E27FC236}">
                  <a16:creationId xmlns:a16="http://schemas.microsoft.com/office/drawing/2014/main" id="{4E8E9C96-08DF-454D-26DE-F3EB3CE1DFA1}"/>
                </a:ext>
              </a:extLst>
            </p:cNvPr>
            <p:cNvSpPr/>
            <p:nvPr/>
          </p:nvSpPr>
          <p:spPr>
            <a:xfrm>
              <a:off x="17183859" y="9649284"/>
              <a:ext cx="352548" cy="352548"/>
            </a:xfrm>
            <a:custGeom>
              <a:avLst/>
              <a:gdLst/>
              <a:ahLst/>
              <a:cxnLst/>
              <a:rect l="l" t="t" r="r" b="b"/>
              <a:pathLst>
                <a:path w="352548" h="352548">
                  <a:moveTo>
                    <a:pt x="0" y="0"/>
                  </a:moveTo>
                  <a:lnTo>
                    <a:pt x="352547" y="0"/>
                  </a:lnTo>
                  <a:lnTo>
                    <a:pt x="352547" y="352548"/>
                  </a:lnTo>
                  <a:lnTo>
                    <a:pt x="0" y="35254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47000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0" name="Freeform 6">
              <a:extLst>
                <a:ext uri="{FF2B5EF4-FFF2-40B4-BE49-F238E27FC236}">
                  <a16:creationId xmlns:a16="http://schemas.microsoft.com/office/drawing/2014/main" id="{774D7B94-4EC1-D287-3C49-3FE44CC239FC}"/>
                </a:ext>
              </a:extLst>
            </p:cNvPr>
            <p:cNvSpPr/>
            <p:nvPr/>
          </p:nvSpPr>
          <p:spPr>
            <a:xfrm>
              <a:off x="16855283" y="9924104"/>
              <a:ext cx="270304" cy="270304"/>
            </a:xfrm>
            <a:custGeom>
              <a:avLst/>
              <a:gdLst/>
              <a:ahLst/>
              <a:cxnLst/>
              <a:rect l="l" t="t" r="r" b="b"/>
              <a:pathLst>
                <a:path w="270304" h="270304">
                  <a:moveTo>
                    <a:pt x="0" y="0"/>
                  </a:moveTo>
                  <a:lnTo>
                    <a:pt x="270304" y="0"/>
                  </a:lnTo>
                  <a:lnTo>
                    <a:pt x="270304" y="270304"/>
                  </a:lnTo>
                  <a:lnTo>
                    <a:pt x="0" y="2703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55000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1" name="Freeform 7">
              <a:extLst>
                <a:ext uri="{FF2B5EF4-FFF2-40B4-BE49-F238E27FC236}">
                  <a16:creationId xmlns:a16="http://schemas.microsoft.com/office/drawing/2014/main" id="{17B7F8C5-A058-9C79-7D55-1A48A7625D49}"/>
                </a:ext>
              </a:extLst>
            </p:cNvPr>
            <p:cNvSpPr/>
            <p:nvPr/>
          </p:nvSpPr>
          <p:spPr>
            <a:xfrm>
              <a:off x="0" y="9641564"/>
              <a:ext cx="625082" cy="625082"/>
            </a:xfrm>
            <a:custGeom>
              <a:avLst/>
              <a:gdLst/>
              <a:ahLst/>
              <a:cxnLst/>
              <a:rect l="l" t="t" r="r" b="b"/>
              <a:pathLst>
                <a:path w="625082" h="625082">
                  <a:moveTo>
                    <a:pt x="0" y="0"/>
                  </a:moveTo>
                  <a:lnTo>
                    <a:pt x="625082" y="0"/>
                  </a:lnTo>
                  <a:lnTo>
                    <a:pt x="625082" y="625082"/>
                  </a:lnTo>
                  <a:lnTo>
                    <a:pt x="0" y="62508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2" name="Freeform 8">
              <a:extLst>
                <a:ext uri="{FF2B5EF4-FFF2-40B4-BE49-F238E27FC236}">
                  <a16:creationId xmlns:a16="http://schemas.microsoft.com/office/drawing/2014/main" id="{B8BA6658-03B5-D543-E6AD-248741136FC7}"/>
                </a:ext>
              </a:extLst>
            </p:cNvPr>
            <p:cNvSpPr/>
            <p:nvPr/>
          </p:nvSpPr>
          <p:spPr>
            <a:xfrm>
              <a:off x="660458" y="9631111"/>
              <a:ext cx="294691" cy="294691"/>
            </a:xfrm>
            <a:custGeom>
              <a:avLst/>
              <a:gdLst/>
              <a:ahLst/>
              <a:cxnLst/>
              <a:rect l="l" t="t" r="r" b="b"/>
              <a:pathLst>
                <a:path w="294691" h="294691">
                  <a:moveTo>
                    <a:pt x="0" y="0"/>
                  </a:moveTo>
                  <a:lnTo>
                    <a:pt x="294691" y="0"/>
                  </a:lnTo>
                  <a:lnTo>
                    <a:pt x="294691" y="294691"/>
                  </a:lnTo>
                  <a:lnTo>
                    <a:pt x="0" y="2946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3" name="Freeform 9">
              <a:extLst>
                <a:ext uri="{FF2B5EF4-FFF2-40B4-BE49-F238E27FC236}">
                  <a16:creationId xmlns:a16="http://schemas.microsoft.com/office/drawing/2014/main" id="{903D3401-D561-258B-29CA-438F33FE0E4C}"/>
                </a:ext>
              </a:extLst>
            </p:cNvPr>
            <p:cNvSpPr/>
            <p:nvPr/>
          </p:nvSpPr>
          <p:spPr>
            <a:xfrm rot="834738">
              <a:off x="4269232" y="9833364"/>
              <a:ext cx="298411" cy="298411"/>
            </a:xfrm>
            <a:custGeom>
              <a:avLst/>
              <a:gdLst/>
              <a:ahLst/>
              <a:cxnLst/>
              <a:rect l="l" t="t" r="r" b="b"/>
              <a:pathLst>
                <a:path w="298411" h="298411">
                  <a:moveTo>
                    <a:pt x="0" y="0"/>
                  </a:moveTo>
                  <a:lnTo>
                    <a:pt x="298410" y="0"/>
                  </a:lnTo>
                  <a:lnTo>
                    <a:pt x="298410" y="298410"/>
                  </a:lnTo>
                  <a:lnTo>
                    <a:pt x="0" y="2984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56000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4" name="TextBox 10">
              <a:extLst>
                <a:ext uri="{FF2B5EF4-FFF2-40B4-BE49-F238E27FC236}">
                  <a16:creationId xmlns:a16="http://schemas.microsoft.com/office/drawing/2014/main" id="{A0D9D373-CD78-6021-920E-D3D6120100E6}"/>
                </a:ext>
              </a:extLst>
            </p:cNvPr>
            <p:cNvSpPr txBox="1"/>
            <p:nvPr/>
          </p:nvSpPr>
          <p:spPr>
            <a:xfrm>
              <a:off x="5418052" y="9897227"/>
              <a:ext cx="13784348" cy="4289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679"/>
                </a:lnSpc>
              </a:pPr>
              <a:r>
                <a:rPr lang="en-US" sz="1600" dirty="0" err="1">
                  <a:solidFill>
                    <a:srgbClr val="EA9F1B"/>
                  </a:solidFill>
                  <a:latin typeface="Chulabhorn Likit Text Light" panose="00000400000000000000" pitchFamily="2" charset="-34"/>
                  <a:cs typeface="Chulabhorn Likit Text Light" panose="00000400000000000000" pitchFamily="2" charset="-34"/>
                </a:rPr>
                <a:t>เศรษฐกิจฐานรากมั่นคง</a:t>
              </a:r>
              <a:r>
                <a:rPr lang="en-US" sz="1600" dirty="0">
                  <a:solidFill>
                    <a:srgbClr val="EA9F1B"/>
                  </a:solidFill>
                  <a:latin typeface="Chulabhorn Likit Text Light" panose="00000400000000000000" pitchFamily="2" charset="-34"/>
                  <a:cs typeface="Chulabhorn Likit Text Light" panose="00000400000000000000" pitchFamily="2" charset="-34"/>
                </a:rPr>
                <a:t> </a:t>
              </a:r>
              <a:r>
                <a:rPr lang="en-US" sz="1600" dirty="0" err="1">
                  <a:solidFill>
                    <a:srgbClr val="EA9F1B"/>
                  </a:solidFill>
                  <a:latin typeface="Chulabhorn Likit Text Light" panose="00000400000000000000" pitchFamily="2" charset="-34"/>
                  <a:cs typeface="Chulabhorn Likit Text Light" panose="00000400000000000000" pitchFamily="2" charset="-34"/>
                </a:rPr>
                <a:t>ชุมชนเข้มแข็งอย่างยั่งยืน</a:t>
              </a:r>
              <a:r>
                <a:rPr lang="en-US" sz="1600" dirty="0">
                  <a:solidFill>
                    <a:srgbClr val="EA9F1B"/>
                  </a:solidFill>
                  <a:latin typeface="Chulabhorn Likit Text Light" panose="00000400000000000000" pitchFamily="2" charset="-34"/>
                  <a:cs typeface="Chulabhorn Likit Text Light" panose="00000400000000000000" pitchFamily="2" charset="-34"/>
                </a:rPr>
                <a:t> </a:t>
              </a:r>
              <a:r>
                <a:rPr lang="en-US" sz="1600" dirty="0" err="1">
                  <a:solidFill>
                    <a:srgbClr val="EA9F1B"/>
                  </a:solidFill>
                  <a:latin typeface="Chulabhorn Likit Text Light" panose="00000400000000000000" pitchFamily="2" charset="-34"/>
                  <a:cs typeface="Chulabhorn Likit Text Light" panose="00000400000000000000" pitchFamily="2" charset="-34"/>
                </a:rPr>
                <a:t>ด้วยหลักปรัชญาของเศรษฐกิจพอเพียง</a:t>
              </a:r>
              <a:r>
                <a:rPr lang="en-US" sz="1600" dirty="0">
                  <a:solidFill>
                    <a:srgbClr val="EA9F1B"/>
                  </a:solidFill>
                  <a:latin typeface="Chulabhorn Likit Text Light" panose="00000400000000000000" pitchFamily="2" charset="-34"/>
                  <a:cs typeface="Chulabhorn Likit Text Light" panose="00000400000000000000" pitchFamily="2" charset="-34"/>
                </a:rPr>
                <a:t> </a:t>
              </a:r>
            </a:p>
            <a:p>
              <a:pPr>
                <a:lnSpc>
                  <a:spcPts val="1679"/>
                </a:lnSpc>
              </a:pPr>
              <a:endParaRPr lang="en-US" sz="1400" spc="253" dirty="0">
                <a:solidFill>
                  <a:srgbClr val="EA9F1B"/>
                </a:solidFill>
                <a:cs typeface="Opun Mai Bold"/>
              </a:endParaRPr>
            </a:p>
          </p:txBody>
        </p:sp>
        <p:sp>
          <p:nvSpPr>
            <p:cNvPr id="25" name="Freeform 12">
              <a:extLst>
                <a:ext uri="{FF2B5EF4-FFF2-40B4-BE49-F238E27FC236}">
                  <a16:creationId xmlns:a16="http://schemas.microsoft.com/office/drawing/2014/main" id="{13158EFE-B694-F8BE-9DD1-C2ABF7621079}"/>
                </a:ext>
              </a:extLst>
            </p:cNvPr>
            <p:cNvSpPr/>
            <p:nvPr/>
          </p:nvSpPr>
          <p:spPr>
            <a:xfrm rot="2055878">
              <a:off x="9189152" y="9608252"/>
              <a:ext cx="231865" cy="231865"/>
            </a:xfrm>
            <a:custGeom>
              <a:avLst/>
              <a:gdLst/>
              <a:ahLst/>
              <a:cxnLst/>
              <a:rect l="l" t="t" r="r" b="b"/>
              <a:pathLst>
                <a:path w="231865" h="231865">
                  <a:moveTo>
                    <a:pt x="0" y="0"/>
                  </a:moveTo>
                  <a:lnTo>
                    <a:pt x="231865" y="0"/>
                  </a:lnTo>
                  <a:lnTo>
                    <a:pt x="231865" y="231865"/>
                  </a:lnTo>
                  <a:lnTo>
                    <a:pt x="0" y="2318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56000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6" name="Freeform 13">
              <a:extLst>
                <a:ext uri="{FF2B5EF4-FFF2-40B4-BE49-F238E27FC236}">
                  <a16:creationId xmlns:a16="http://schemas.microsoft.com/office/drawing/2014/main" id="{93B59D00-C8A4-EAB4-81E5-6F8A4DB95417}"/>
                </a:ext>
              </a:extLst>
            </p:cNvPr>
            <p:cNvSpPr/>
            <p:nvPr/>
          </p:nvSpPr>
          <p:spPr>
            <a:xfrm rot="18447662">
              <a:off x="13217140" y="9859751"/>
              <a:ext cx="290824" cy="290824"/>
            </a:xfrm>
            <a:custGeom>
              <a:avLst/>
              <a:gdLst/>
              <a:ahLst/>
              <a:cxnLst/>
              <a:rect l="l" t="t" r="r" b="b"/>
              <a:pathLst>
                <a:path w="290824" h="290824">
                  <a:moveTo>
                    <a:pt x="0" y="0"/>
                  </a:moveTo>
                  <a:lnTo>
                    <a:pt x="290824" y="0"/>
                  </a:lnTo>
                  <a:lnTo>
                    <a:pt x="290824" y="290824"/>
                  </a:lnTo>
                  <a:lnTo>
                    <a:pt x="0" y="290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56000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7" name="Freeform 14">
              <a:extLst>
                <a:ext uri="{FF2B5EF4-FFF2-40B4-BE49-F238E27FC236}">
                  <a16:creationId xmlns:a16="http://schemas.microsoft.com/office/drawing/2014/main" id="{57D35100-B256-0F28-0996-72A0E216AC4B}"/>
                </a:ext>
              </a:extLst>
            </p:cNvPr>
            <p:cNvSpPr/>
            <p:nvPr/>
          </p:nvSpPr>
          <p:spPr>
            <a:xfrm>
              <a:off x="16577689" y="9762124"/>
              <a:ext cx="220444" cy="220444"/>
            </a:xfrm>
            <a:custGeom>
              <a:avLst/>
              <a:gdLst/>
              <a:ahLst/>
              <a:cxnLst/>
              <a:rect l="l" t="t" r="r" b="b"/>
              <a:pathLst>
                <a:path w="220444" h="220444">
                  <a:moveTo>
                    <a:pt x="0" y="0"/>
                  </a:moveTo>
                  <a:lnTo>
                    <a:pt x="220444" y="0"/>
                  </a:lnTo>
                  <a:lnTo>
                    <a:pt x="220444" y="220445"/>
                  </a:lnTo>
                  <a:lnTo>
                    <a:pt x="0" y="2204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65000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8" name="Freeform 15">
              <a:extLst>
                <a:ext uri="{FF2B5EF4-FFF2-40B4-BE49-F238E27FC236}">
                  <a16:creationId xmlns:a16="http://schemas.microsoft.com/office/drawing/2014/main" id="{A334D619-9305-DFA8-E943-BBADB58CDFDE}"/>
                </a:ext>
              </a:extLst>
            </p:cNvPr>
            <p:cNvSpPr/>
            <p:nvPr/>
          </p:nvSpPr>
          <p:spPr>
            <a:xfrm>
              <a:off x="836293" y="9842337"/>
              <a:ext cx="384815" cy="384815"/>
            </a:xfrm>
            <a:custGeom>
              <a:avLst/>
              <a:gdLst/>
              <a:ahLst/>
              <a:cxnLst/>
              <a:rect l="l" t="t" r="r" b="b"/>
              <a:pathLst>
                <a:path w="384815" h="384815">
                  <a:moveTo>
                    <a:pt x="0" y="0"/>
                  </a:moveTo>
                  <a:lnTo>
                    <a:pt x="384814" y="0"/>
                  </a:lnTo>
                  <a:lnTo>
                    <a:pt x="384814" y="384814"/>
                  </a:lnTo>
                  <a:lnTo>
                    <a:pt x="0" y="3848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9" name="Freeform 16">
              <a:extLst>
                <a:ext uri="{FF2B5EF4-FFF2-40B4-BE49-F238E27FC236}">
                  <a16:creationId xmlns:a16="http://schemas.microsoft.com/office/drawing/2014/main" id="{D34770D5-4798-5705-3353-C9A124B796D7}"/>
                </a:ext>
              </a:extLst>
            </p:cNvPr>
            <p:cNvSpPr/>
            <p:nvPr/>
          </p:nvSpPr>
          <p:spPr>
            <a:xfrm>
              <a:off x="1292338" y="9656538"/>
              <a:ext cx="225180" cy="225180"/>
            </a:xfrm>
            <a:custGeom>
              <a:avLst/>
              <a:gdLst/>
              <a:ahLst/>
              <a:cxnLst/>
              <a:rect l="l" t="t" r="r" b="b"/>
              <a:pathLst>
                <a:path w="225180" h="225180">
                  <a:moveTo>
                    <a:pt x="0" y="0"/>
                  </a:moveTo>
                  <a:lnTo>
                    <a:pt x="225180" y="0"/>
                  </a:lnTo>
                  <a:lnTo>
                    <a:pt x="225180" y="225180"/>
                  </a:lnTo>
                  <a:lnTo>
                    <a:pt x="0" y="2251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0" name="Freeform 13">
              <a:extLst>
                <a:ext uri="{FF2B5EF4-FFF2-40B4-BE49-F238E27FC236}">
                  <a16:creationId xmlns:a16="http://schemas.microsoft.com/office/drawing/2014/main" id="{F13DEC2D-FAC2-8B64-5BB3-152A8A13CB8D}"/>
                </a:ext>
              </a:extLst>
            </p:cNvPr>
            <p:cNvSpPr/>
            <p:nvPr/>
          </p:nvSpPr>
          <p:spPr>
            <a:xfrm rot="18447662">
              <a:off x="14453176" y="10443033"/>
              <a:ext cx="268702" cy="262072"/>
            </a:xfrm>
            <a:custGeom>
              <a:avLst/>
              <a:gdLst/>
              <a:ahLst/>
              <a:cxnLst/>
              <a:rect l="l" t="t" r="r" b="b"/>
              <a:pathLst>
                <a:path w="290824" h="290824">
                  <a:moveTo>
                    <a:pt x="0" y="0"/>
                  </a:moveTo>
                  <a:lnTo>
                    <a:pt x="290824" y="0"/>
                  </a:lnTo>
                  <a:lnTo>
                    <a:pt x="290824" y="290824"/>
                  </a:lnTo>
                  <a:lnTo>
                    <a:pt x="0" y="290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56000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1" name="Freeform 13">
              <a:extLst>
                <a:ext uri="{FF2B5EF4-FFF2-40B4-BE49-F238E27FC236}">
                  <a16:creationId xmlns:a16="http://schemas.microsoft.com/office/drawing/2014/main" id="{3867E130-100B-1FF2-8F79-E637A9DDE1A4}"/>
                </a:ext>
              </a:extLst>
            </p:cNvPr>
            <p:cNvSpPr/>
            <p:nvPr/>
          </p:nvSpPr>
          <p:spPr>
            <a:xfrm rot="18447662">
              <a:off x="15430156" y="9952535"/>
              <a:ext cx="268702" cy="262072"/>
            </a:xfrm>
            <a:custGeom>
              <a:avLst/>
              <a:gdLst/>
              <a:ahLst/>
              <a:cxnLst/>
              <a:rect l="l" t="t" r="r" b="b"/>
              <a:pathLst>
                <a:path w="290824" h="290824">
                  <a:moveTo>
                    <a:pt x="0" y="0"/>
                  </a:moveTo>
                  <a:lnTo>
                    <a:pt x="290824" y="0"/>
                  </a:lnTo>
                  <a:lnTo>
                    <a:pt x="290824" y="290824"/>
                  </a:lnTo>
                  <a:lnTo>
                    <a:pt x="0" y="290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56000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32" name="Group 8">
            <a:extLst>
              <a:ext uri="{FF2B5EF4-FFF2-40B4-BE49-F238E27FC236}">
                <a16:creationId xmlns:a16="http://schemas.microsoft.com/office/drawing/2014/main" id="{E9DEB755-90F6-1963-93A9-106DB201955A}"/>
              </a:ext>
            </a:extLst>
          </p:cNvPr>
          <p:cNvGrpSpPr/>
          <p:nvPr/>
        </p:nvGrpSpPr>
        <p:grpSpPr>
          <a:xfrm>
            <a:off x="223352" y="0"/>
            <a:ext cx="5399517" cy="1254770"/>
            <a:chOff x="0" y="0"/>
            <a:chExt cx="7199356" cy="1673027"/>
          </a:xfrm>
        </p:grpSpPr>
        <p:sp>
          <p:nvSpPr>
            <p:cNvPr id="33" name="Freeform 9">
              <a:extLst>
                <a:ext uri="{FF2B5EF4-FFF2-40B4-BE49-F238E27FC236}">
                  <a16:creationId xmlns:a16="http://schemas.microsoft.com/office/drawing/2014/main" id="{D829CCF4-DB84-E4B2-CFDF-02ECD54C6B0B}"/>
                </a:ext>
              </a:extLst>
            </p:cNvPr>
            <p:cNvSpPr/>
            <p:nvPr/>
          </p:nvSpPr>
          <p:spPr>
            <a:xfrm>
              <a:off x="0" y="345364"/>
              <a:ext cx="982299" cy="982299"/>
            </a:xfrm>
            <a:custGeom>
              <a:avLst/>
              <a:gdLst/>
              <a:ahLst/>
              <a:cxnLst/>
              <a:rect l="l" t="t" r="r" b="b"/>
              <a:pathLst>
                <a:path w="982299" h="982299">
                  <a:moveTo>
                    <a:pt x="0" y="0"/>
                  </a:moveTo>
                  <a:lnTo>
                    <a:pt x="982299" y="0"/>
                  </a:lnTo>
                  <a:lnTo>
                    <a:pt x="982299" y="982299"/>
                  </a:lnTo>
                  <a:lnTo>
                    <a:pt x="0" y="9822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</p:sp>
        <p:sp>
          <p:nvSpPr>
            <p:cNvPr id="34" name="Freeform 10">
              <a:extLst>
                <a:ext uri="{FF2B5EF4-FFF2-40B4-BE49-F238E27FC236}">
                  <a16:creationId xmlns:a16="http://schemas.microsoft.com/office/drawing/2014/main" id="{1CA9C5B5-6315-16C9-CC7B-BF9E382C9989}"/>
                </a:ext>
              </a:extLst>
            </p:cNvPr>
            <p:cNvSpPr/>
            <p:nvPr/>
          </p:nvSpPr>
          <p:spPr>
            <a:xfrm>
              <a:off x="1160488" y="345364"/>
              <a:ext cx="982299" cy="982299"/>
            </a:xfrm>
            <a:custGeom>
              <a:avLst/>
              <a:gdLst/>
              <a:ahLst/>
              <a:cxnLst/>
              <a:rect l="l" t="t" r="r" b="b"/>
              <a:pathLst>
                <a:path w="982299" h="982299">
                  <a:moveTo>
                    <a:pt x="0" y="0"/>
                  </a:moveTo>
                  <a:lnTo>
                    <a:pt x="982298" y="0"/>
                  </a:lnTo>
                  <a:lnTo>
                    <a:pt x="982298" y="982299"/>
                  </a:lnTo>
                  <a:lnTo>
                    <a:pt x="0" y="9822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</p:sp>
        <p:sp>
          <p:nvSpPr>
            <p:cNvPr id="35" name="Freeform 11">
              <a:extLst>
                <a:ext uri="{FF2B5EF4-FFF2-40B4-BE49-F238E27FC236}">
                  <a16:creationId xmlns:a16="http://schemas.microsoft.com/office/drawing/2014/main" id="{376BFEDB-8FA1-EE72-55DB-1C74D0F0AE5B}"/>
                </a:ext>
              </a:extLst>
            </p:cNvPr>
            <p:cNvSpPr/>
            <p:nvPr/>
          </p:nvSpPr>
          <p:spPr>
            <a:xfrm>
              <a:off x="3373560" y="345364"/>
              <a:ext cx="982299" cy="982299"/>
            </a:xfrm>
            <a:custGeom>
              <a:avLst/>
              <a:gdLst/>
              <a:ahLst/>
              <a:cxnLst/>
              <a:rect l="l" t="t" r="r" b="b"/>
              <a:pathLst>
                <a:path w="982299" h="982299">
                  <a:moveTo>
                    <a:pt x="0" y="0"/>
                  </a:moveTo>
                  <a:lnTo>
                    <a:pt x="982298" y="0"/>
                  </a:lnTo>
                  <a:lnTo>
                    <a:pt x="982298" y="982299"/>
                  </a:lnTo>
                  <a:lnTo>
                    <a:pt x="0" y="9822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</p:sp>
        <p:sp>
          <p:nvSpPr>
            <p:cNvPr id="36" name="Freeform 12">
              <a:extLst>
                <a:ext uri="{FF2B5EF4-FFF2-40B4-BE49-F238E27FC236}">
                  <a16:creationId xmlns:a16="http://schemas.microsoft.com/office/drawing/2014/main" id="{AEA3F76A-ADBB-BE60-791C-7C357A78228D}"/>
                </a:ext>
              </a:extLst>
            </p:cNvPr>
            <p:cNvSpPr/>
            <p:nvPr/>
          </p:nvSpPr>
          <p:spPr>
            <a:xfrm>
              <a:off x="2324694" y="345364"/>
              <a:ext cx="866959" cy="982299"/>
            </a:xfrm>
            <a:custGeom>
              <a:avLst/>
              <a:gdLst/>
              <a:ahLst/>
              <a:cxnLst/>
              <a:rect l="l" t="t" r="r" b="b"/>
              <a:pathLst>
                <a:path w="866959" h="982299">
                  <a:moveTo>
                    <a:pt x="0" y="0"/>
                  </a:moveTo>
                  <a:lnTo>
                    <a:pt x="866959" y="0"/>
                  </a:lnTo>
                  <a:lnTo>
                    <a:pt x="866959" y="982299"/>
                  </a:lnTo>
                  <a:lnTo>
                    <a:pt x="0" y="9822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 l="-24839" r="-27501"/>
              </a:stretch>
            </a:blipFill>
          </p:spPr>
        </p:sp>
        <p:sp>
          <p:nvSpPr>
            <p:cNvPr id="37" name="Freeform 13">
              <a:extLst>
                <a:ext uri="{FF2B5EF4-FFF2-40B4-BE49-F238E27FC236}">
                  <a16:creationId xmlns:a16="http://schemas.microsoft.com/office/drawing/2014/main" id="{3A9CE682-1787-A7D1-9BBD-E3BE00C20D29}"/>
                </a:ext>
              </a:extLst>
            </p:cNvPr>
            <p:cNvSpPr/>
            <p:nvPr/>
          </p:nvSpPr>
          <p:spPr>
            <a:xfrm>
              <a:off x="4537766" y="0"/>
              <a:ext cx="2661590" cy="1673027"/>
            </a:xfrm>
            <a:custGeom>
              <a:avLst/>
              <a:gdLst/>
              <a:ahLst/>
              <a:cxnLst/>
              <a:rect l="l" t="t" r="r" b="b"/>
              <a:pathLst>
                <a:path w="2661590" h="1673027">
                  <a:moveTo>
                    <a:pt x="0" y="0"/>
                  </a:moveTo>
                  <a:lnTo>
                    <a:pt x="2661590" y="0"/>
                  </a:lnTo>
                  <a:lnTo>
                    <a:pt x="2661590" y="1673027"/>
                  </a:lnTo>
                  <a:lnTo>
                    <a:pt x="0" y="16730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 l="-5873" r="-5873"/>
              </a:stretch>
            </a:blipFill>
          </p:spPr>
        </p:sp>
      </p:grp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07108920"/>
              </p:ext>
            </p:extLst>
          </p:nvPr>
        </p:nvGraphicFramePr>
        <p:xfrm>
          <a:off x="498160" y="2013225"/>
          <a:ext cx="16912055" cy="7397475"/>
        </p:xfrm>
        <a:graphic>
          <a:graphicData uri="http://schemas.openxmlformats.org/drawingml/2006/table">
            <a:tbl>
              <a:tblPr/>
              <a:tblGrid>
                <a:gridCol w="8213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2796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7038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2546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27314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12159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12419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518367">
                <a:tc gridSpan="7">
                  <a:txBody>
                    <a:bodyPr/>
                    <a:lstStyle/>
                    <a:p>
                      <a:pPr algn="ctr">
                        <a:lnSpc>
                          <a:spcPts val="2159"/>
                        </a:lnSpc>
                        <a:defRPr/>
                      </a:pPr>
                      <a:r>
                        <a:rPr lang="en-US" sz="1800" b="1" kern="1200" dirty="0" err="1">
                          <a:solidFill>
                            <a:schemeClr val="bg1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จังหวัดที่ได้รับคืนเงินต้น</a:t>
                      </a:r>
                      <a:r>
                        <a:rPr lang="en-US" sz="1800" b="1" kern="1200" dirty="0">
                          <a:solidFill>
                            <a:schemeClr val="bg1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(</a:t>
                      </a:r>
                      <a:r>
                        <a:rPr lang="en-US" sz="1800" b="1" kern="1200" dirty="0" err="1">
                          <a:solidFill>
                            <a:schemeClr val="bg1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หนี้ครบกำหนดชำระ</a:t>
                      </a:r>
                      <a:r>
                        <a:rPr lang="en-US" sz="1800" b="1" kern="1200" dirty="0">
                          <a:solidFill>
                            <a:schemeClr val="bg1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</a:t>
                      </a:r>
                      <a:r>
                        <a:rPr lang="en-US" sz="1800" b="1" kern="1200" dirty="0" err="1">
                          <a:solidFill>
                            <a:schemeClr val="bg1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ปีงบประมาณ</a:t>
                      </a:r>
                      <a:r>
                        <a:rPr lang="en-US" sz="1800" b="1" kern="1200" dirty="0">
                          <a:solidFill>
                            <a:schemeClr val="bg1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</a:t>
                      </a:r>
                      <a:r>
                        <a:rPr lang="en-US" sz="1800" b="1" kern="1200" dirty="0" err="1">
                          <a:solidFill>
                            <a:schemeClr val="bg1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พ.ศ</a:t>
                      </a:r>
                      <a:r>
                        <a:rPr lang="en-US" sz="1800" b="1" kern="1200" dirty="0">
                          <a:solidFill>
                            <a:schemeClr val="bg1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. 2567) </a:t>
                      </a:r>
                      <a:r>
                        <a:rPr lang="en-US" sz="1800" b="1" kern="1200" dirty="0" err="1">
                          <a:solidFill>
                            <a:schemeClr val="bg1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เรียงจากมากไปหาน้อย</a:t>
                      </a:r>
                      <a:r>
                        <a:rPr lang="en-US" sz="1800" b="1" kern="1200" dirty="0">
                          <a:solidFill>
                            <a:schemeClr val="bg1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</a:t>
                      </a: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9596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2159"/>
                        </a:lnSpc>
                        <a:defRPr/>
                      </a:pPr>
                      <a:r>
                        <a:rPr lang="en-US" sz="1799">
                          <a:solidFill>
                            <a:srgbClr val="FFFFFF"/>
                          </a:solidFill>
                          <a:latin typeface="Chulabhorn Likit Text 2"/>
                          <a:cs typeface="Chulabhorn Likit Text 2"/>
                        </a:rPr>
                        <a:t>จังหวัดที่ได้รับคืนเงินต้น (หนี้ครบกำหนดชำระ ปีงบประมาณ พ.ศ. 2567) เรียงจากมากไปหาน้อย </a:t>
                      </a:r>
                      <a:endParaRPr lang="en-US" sz="1100"/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9596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2159"/>
                        </a:lnSpc>
                        <a:defRPr/>
                      </a:pPr>
                      <a:r>
                        <a:rPr lang="en-US" sz="1799">
                          <a:solidFill>
                            <a:srgbClr val="FFFFFF"/>
                          </a:solidFill>
                          <a:latin typeface="Chulabhorn Likit Text 2"/>
                          <a:cs typeface="Chulabhorn Likit Text 2"/>
                        </a:rPr>
                        <a:t>จังหวัดที่ได้รับคืนเงินต้น (หนี้ครบกำหนดชำระ ปีงบประมาณ พ.ศ. 2567) เรียงจากมากไปหาน้อย </a:t>
                      </a:r>
                      <a:endParaRPr lang="en-US" sz="1100"/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9596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2159"/>
                        </a:lnSpc>
                        <a:defRPr/>
                      </a:pPr>
                      <a:r>
                        <a:rPr lang="en-US" sz="1799">
                          <a:solidFill>
                            <a:srgbClr val="FFFFFF"/>
                          </a:solidFill>
                          <a:latin typeface="Chulabhorn Likit Text 2"/>
                          <a:cs typeface="Chulabhorn Likit Text 2"/>
                        </a:rPr>
                        <a:t>จังหวัดที่ได้รับคืนเงินต้น (หนี้ครบกำหนดชำระ ปีงบประมาณ พ.ศ. 2567) เรียงจากมากไปหาน้อย </a:t>
                      </a:r>
                      <a:endParaRPr lang="en-US" sz="1100"/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9596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2159"/>
                        </a:lnSpc>
                        <a:defRPr/>
                      </a:pPr>
                      <a:r>
                        <a:rPr lang="en-US" sz="1799">
                          <a:solidFill>
                            <a:srgbClr val="FFFFFF"/>
                          </a:solidFill>
                          <a:latin typeface="Chulabhorn Likit Text 2"/>
                          <a:cs typeface="Chulabhorn Likit Text 2"/>
                        </a:rPr>
                        <a:t>จังหวัดที่ได้รับคืนเงินต้น (หนี้ครบกำหนดชำระ ปีงบประมาณ พ.ศ. 2567) เรียงจากมากไปหาน้อย </a:t>
                      </a:r>
                      <a:endParaRPr lang="en-US" sz="1100"/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9596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2159"/>
                        </a:lnSpc>
                        <a:defRPr/>
                      </a:pPr>
                      <a:r>
                        <a:rPr lang="en-US" sz="1799">
                          <a:solidFill>
                            <a:srgbClr val="FFFFFF"/>
                          </a:solidFill>
                          <a:latin typeface="Chulabhorn Likit Text 2"/>
                          <a:cs typeface="Chulabhorn Likit Text 2"/>
                        </a:rPr>
                        <a:t>จังหวัดที่ได้รับคืนเงินต้น (หนี้ครบกำหนดชำระ ปีงบประมาณ พ.ศ. 2567) เรียงจากมากไปหาน้อย </a:t>
                      </a:r>
                      <a:endParaRPr lang="en-US" sz="1100"/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9596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2159"/>
                        </a:lnSpc>
                        <a:defRPr/>
                      </a:pPr>
                      <a:r>
                        <a:rPr lang="en-US" sz="1799">
                          <a:solidFill>
                            <a:srgbClr val="FFFFFF"/>
                          </a:solidFill>
                          <a:latin typeface="Chulabhorn Likit Text 2"/>
                          <a:cs typeface="Chulabhorn Likit Text 2"/>
                        </a:rPr>
                        <a:t>จังหวัดที่ได้รับคืนเงินต้น (หนี้ครบกำหนดชำระ ปีงบประมาณ พ.ศ. 2567) เรียงจากมากไปหาน้อย </a:t>
                      </a:r>
                      <a:endParaRPr lang="en-US" sz="1100"/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9596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ts val="2159"/>
                        </a:lnSpc>
                        <a:defRPr/>
                      </a:pPr>
                      <a:r>
                        <a:rPr lang="en-US" sz="1800" b="1" kern="1200" dirty="0" err="1">
                          <a:solidFill>
                            <a:schemeClr val="bg1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คิดเป็นร้อยละ</a:t>
                      </a:r>
                      <a:endParaRPr lang="en-US" sz="1800" b="1" kern="1200" dirty="0">
                        <a:solidFill>
                          <a:schemeClr val="bg1"/>
                        </a:solidFill>
                        <a:latin typeface="Chulabhorn Likit Text Light๙" panose="00000400000000000000" pitchFamily="2" charset="-34"/>
                        <a:ea typeface="+mn-ea"/>
                        <a:cs typeface="Chulabhorn Likit Text Light๙" panose="00000400000000000000" pitchFamily="2" charset="-34"/>
                      </a:endParaRPr>
                    </a:p>
                  </a:txBody>
                  <a:tcPr marL="47625" marR="47625" marT="47625" marB="47625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959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06185">
                <a:tc>
                  <a:txBody>
                    <a:bodyPr/>
                    <a:lstStyle/>
                    <a:p>
                      <a:pPr algn="ctr">
                        <a:lnSpc>
                          <a:spcPts val="2159"/>
                        </a:lnSpc>
                        <a:defRPr/>
                      </a:pPr>
                      <a:r>
                        <a:rPr lang="en-US" sz="1800" b="1" kern="1200" dirty="0" err="1">
                          <a:solidFill>
                            <a:schemeClr val="bg1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ลำดับ</a:t>
                      </a:r>
                      <a:endParaRPr lang="en-US" sz="1800" b="1" kern="1200" dirty="0">
                        <a:solidFill>
                          <a:schemeClr val="bg1"/>
                        </a:solidFill>
                        <a:latin typeface="Chulabhorn Likit Text Light๙" panose="00000400000000000000" pitchFamily="2" charset="-34"/>
                        <a:ea typeface="+mn-ea"/>
                        <a:cs typeface="Chulabhorn Likit Text Light๙" panose="00000400000000000000" pitchFamily="2" charset="-34"/>
                      </a:endParaRP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959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159"/>
                        </a:lnSpc>
                        <a:defRPr/>
                      </a:pPr>
                      <a:r>
                        <a:rPr lang="en-US" sz="1800" b="1" kern="1200">
                          <a:solidFill>
                            <a:schemeClr val="bg1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จังหวัด</a:t>
                      </a:r>
                      <a:endParaRPr lang="en-US" sz="1800" b="1" kern="1200" dirty="0">
                        <a:solidFill>
                          <a:schemeClr val="bg1"/>
                        </a:solidFill>
                        <a:latin typeface="Chulabhorn Likit Text Light๙" panose="00000400000000000000" pitchFamily="2" charset="-34"/>
                        <a:ea typeface="+mn-ea"/>
                        <a:cs typeface="Chulabhorn Likit Text Light๙" panose="00000400000000000000" pitchFamily="2" charset="-34"/>
                      </a:endParaRP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959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159"/>
                        </a:lnSpc>
                        <a:defRPr/>
                      </a:pPr>
                      <a:r>
                        <a:rPr lang="en-US" sz="1800" b="1" kern="1200" dirty="0" err="1">
                          <a:solidFill>
                            <a:schemeClr val="bg1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เงินต้น</a:t>
                      </a:r>
                      <a:endParaRPr lang="en-US" sz="1800" b="1" kern="1200" dirty="0">
                        <a:solidFill>
                          <a:schemeClr val="bg1"/>
                        </a:solidFill>
                        <a:latin typeface="Chulabhorn Likit Text Light๙" panose="00000400000000000000" pitchFamily="2" charset="-34"/>
                        <a:ea typeface="+mn-ea"/>
                        <a:cs typeface="Chulabhorn Likit Text Light๙" panose="00000400000000000000" pitchFamily="2" charset="-34"/>
                      </a:endParaRPr>
                    </a:p>
                    <a:p>
                      <a:pPr algn="ctr">
                        <a:lnSpc>
                          <a:spcPts val="2159"/>
                        </a:lnSpc>
                      </a:pPr>
                      <a:r>
                        <a:rPr lang="en-US" sz="1800" b="1" kern="1200" dirty="0">
                          <a:solidFill>
                            <a:schemeClr val="bg1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(</a:t>
                      </a:r>
                      <a:r>
                        <a:rPr lang="en-US" sz="1800" b="1" kern="1200" dirty="0" err="1">
                          <a:solidFill>
                            <a:schemeClr val="bg1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บาท</a:t>
                      </a:r>
                      <a:r>
                        <a:rPr lang="en-US" sz="1800" b="1" kern="1200" dirty="0">
                          <a:solidFill>
                            <a:schemeClr val="bg1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)</a:t>
                      </a: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959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159"/>
                        </a:lnSpc>
                        <a:defRPr/>
                      </a:pPr>
                      <a:r>
                        <a:rPr lang="en-US" sz="1800" b="1" kern="1200" dirty="0" err="1">
                          <a:solidFill>
                            <a:schemeClr val="bg1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ดอกเบี้ย</a:t>
                      </a:r>
                      <a:endParaRPr lang="en-US" sz="1800" b="1" kern="1200" dirty="0">
                        <a:solidFill>
                          <a:schemeClr val="bg1"/>
                        </a:solidFill>
                        <a:latin typeface="Chulabhorn Likit Text Light๙" panose="00000400000000000000" pitchFamily="2" charset="-34"/>
                        <a:ea typeface="+mn-ea"/>
                        <a:cs typeface="Chulabhorn Likit Text Light๙" panose="00000400000000000000" pitchFamily="2" charset="-34"/>
                      </a:endParaRPr>
                    </a:p>
                    <a:p>
                      <a:pPr algn="ctr">
                        <a:lnSpc>
                          <a:spcPts val="2159"/>
                        </a:lnSpc>
                      </a:pPr>
                      <a:r>
                        <a:rPr lang="en-US" sz="1800" b="1" kern="1200" dirty="0">
                          <a:solidFill>
                            <a:schemeClr val="bg1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(</a:t>
                      </a:r>
                      <a:r>
                        <a:rPr lang="en-US" sz="1800" b="1" kern="1200" dirty="0" err="1">
                          <a:solidFill>
                            <a:schemeClr val="bg1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บาท</a:t>
                      </a:r>
                      <a:r>
                        <a:rPr lang="en-US" sz="1800" b="1" kern="1200" dirty="0">
                          <a:solidFill>
                            <a:schemeClr val="bg1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)</a:t>
                      </a: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959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159"/>
                        </a:lnSpc>
                        <a:defRPr/>
                      </a:pPr>
                      <a:r>
                        <a:rPr lang="en-US" sz="1800" b="1" kern="1200" dirty="0" err="1">
                          <a:solidFill>
                            <a:schemeClr val="bg1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เงินต้นรับคืน</a:t>
                      </a:r>
                      <a:endParaRPr lang="en-US" sz="1800" b="1" kern="1200" dirty="0">
                        <a:solidFill>
                          <a:schemeClr val="bg1"/>
                        </a:solidFill>
                        <a:latin typeface="Chulabhorn Likit Text Light๙" panose="00000400000000000000" pitchFamily="2" charset="-34"/>
                        <a:ea typeface="+mn-ea"/>
                        <a:cs typeface="Chulabhorn Likit Text Light๙" panose="00000400000000000000" pitchFamily="2" charset="-34"/>
                      </a:endParaRPr>
                    </a:p>
                    <a:p>
                      <a:pPr algn="ctr">
                        <a:lnSpc>
                          <a:spcPts val="2159"/>
                        </a:lnSpc>
                      </a:pPr>
                      <a:r>
                        <a:rPr lang="en-US" sz="1800" b="1" kern="1200" dirty="0">
                          <a:solidFill>
                            <a:schemeClr val="bg1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(</a:t>
                      </a:r>
                      <a:r>
                        <a:rPr lang="en-US" sz="1800" b="1" kern="1200" dirty="0" err="1">
                          <a:solidFill>
                            <a:schemeClr val="bg1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บาท</a:t>
                      </a:r>
                      <a:r>
                        <a:rPr lang="en-US" sz="1800" b="1" kern="1200" dirty="0">
                          <a:solidFill>
                            <a:schemeClr val="bg1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)</a:t>
                      </a: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959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159"/>
                        </a:lnSpc>
                        <a:defRPr/>
                      </a:pPr>
                      <a:r>
                        <a:rPr lang="en-US" sz="1800" b="1" kern="1200" dirty="0" err="1">
                          <a:solidFill>
                            <a:schemeClr val="bg1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ดอกเบี้ยรับคืน</a:t>
                      </a:r>
                      <a:r>
                        <a:rPr lang="en-US" sz="1800" b="1" kern="1200" dirty="0">
                          <a:solidFill>
                            <a:schemeClr val="bg1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</a:t>
                      </a:r>
                    </a:p>
                    <a:p>
                      <a:pPr algn="ctr">
                        <a:lnSpc>
                          <a:spcPts val="2159"/>
                        </a:lnSpc>
                      </a:pPr>
                      <a:r>
                        <a:rPr lang="en-US" sz="1800" b="1" kern="1200" dirty="0">
                          <a:solidFill>
                            <a:schemeClr val="bg1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(</a:t>
                      </a:r>
                      <a:r>
                        <a:rPr lang="en-US" sz="1800" b="1" kern="1200" dirty="0" err="1">
                          <a:solidFill>
                            <a:schemeClr val="bg1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บาท</a:t>
                      </a:r>
                      <a:r>
                        <a:rPr lang="en-US" sz="1800" b="1" kern="1200" dirty="0">
                          <a:solidFill>
                            <a:schemeClr val="bg1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)</a:t>
                      </a: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959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159"/>
                        </a:lnSpc>
                        <a:defRPr/>
                      </a:pPr>
                      <a:r>
                        <a:rPr lang="en-US" sz="1800" b="1" kern="1200" dirty="0" err="1">
                          <a:solidFill>
                            <a:schemeClr val="bg1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รวมเงินรับชำระ</a:t>
                      </a:r>
                      <a:r>
                        <a:rPr lang="en-US" sz="1800" b="1" kern="1200" dirty="0">
                          <a:solidFill>
                            <a:schemeClr val="bg1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</a:t>
                      </a:r>
                    </a:p>
                    <a:p>
                      <a:pPr algn="ctr">
                        <a:lnSpc>
                          <a:spcPts val="2159"/>
                        </a:lnSpc>
                      </a:pPr>
                      <a:r>
                        <a:rPr lang="en-US" sz="1800" b="1" kern="1200" dirty="0">
                          <a:solidFill>
                            <a:schemeClr val="bg1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(</a:t>
                      </a:r>
                      <a:r>
                        <a:rPr lang="en-US" sz="1800" b="1" kern="1200" dirty="0" err="1">
                          <a:solidFill>
                            <a:schemeClr val="bg1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บาท</a:t>
                      </a:r>
                      <a:r>
                        <a:rPr lang="en-US" sz="1800" b="1" kern="1200" dirty="0">
                          <a:solidFill>
                            <a:schemeClr val="bg1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)</a:t>
                      </a: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9596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ts val="2159"/>
                        </a:lnSpc>
                        <a:defRPr/>
                      </a:pPr>
                      <a:endParaRPr lang="en-US" sz="1800" b="1" kern="1200" dirty="0">
                        <a:solidFill>
                          <a:schemeClr val="bg1"/>
                        </a:solidFill>
                        <a:latin typeface="Chulabhorn Likit Text Light๙" panose="00000400000000000000" pitchFamily="2" charset="-34"/>
                        <a:ea typeface="+mn-ea"/>
                        <a:cs typeface="Chulabhorn Likit Text Light๙" panose="00000400000000000000" pitchFamily="2" charset="-34"/>
                      </a:endParaRP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959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5412">
                <a:tc>
                  <a:txBody>
                    <a:bodyPr/>
                    <a:lstStyle/>
                    <a:p>
                      <a:pPr algn="ctr">
                        <a:lnSpc>
                          <a:spcPts val="1919"/>
                        </a:lnSpc>
                        <a:defRPr/>
                      </a:pPr>
                      <a:r>
                        <a:rPr lang="th-TH" sz="1800" b="1" kern="1200" dirty="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43</a:t>
                      </a:r>
                      <a:endParaRPr lang="en-US" sz="1800" b="1" kern="1200" dirty="0">
                        <a:solidFill>
                          <a:srgbClr val="002060"/>
                        </a:solidFill>
                        <a:latin typeface="Chulabhorn Likit Text Light๙" panose="00000400000000000000" pitchFamily="2" charset="-34"/>
                        <a:ea typeface="+mn-ea"/>
                        <a:cs typeface="Chulabhorn Likit Text Light๙" panose="00000400000000000000" pitchFamily="2" charset="-34"/>
                      </a:endParaRP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800" b="1" kern="1200" dirty="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สุรินทร์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EEE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800" b="1" kern="1200" dirty="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   35,798,561.27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F0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800" b="1" kern="1200" dirty="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176,074.00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800" b="1" kern="120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 14,056,859.14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4D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800" b="1" kern="120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46,310.00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800" b="1" kern="120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 14,103,169.14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1" kern="1200" dirty="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39.27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5412">
                <a:tc>
                  <a:txBody>
                    <a:bodyPr/>
                    <a:lstStyle/>
                    <a:p>
                      <a:pPr algn="ctr">
                        <a:lnSpc>
                          <a:spcPts val="1919"/>
                        </a:lnSpc>
                        <a:defRPr/>
                      </a:pPr>
                      <a:r>
                        <a:rPr lang="th-TH" sz="1800" b="1" kern="1200" dirty="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44</a:t>
                      </a:r>
                      <a:endParaRPr lang="en-US" sz="1800" b="1" kern="1200" dirty="0">
                        <a:solidFill>
                          <a:srgbClr val="002060"/>
                        </a:solidFill>
                        <a:latin typeface="Chulabhorn Likit Text Light๙" panose="00000400000000000000" pitchFamily="2" charset="-34"/>
                        <a:ea typeface="+mn-ea"/>
                        <a:cs typeface="Chulabhorn Likit Text Light๙" panose="00000400000000000000" pitchFamily="2" charset="-34"/>
                      </a:endParaRP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800" b="1" kern="1200" dirty="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เพชรบุรี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EEE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800" b="1" kern="120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    15,102,371.39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F0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800" b="1" kern="1200" dirty="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 73,293.00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800" b="1" kern="120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 5,920,026.40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4D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800" b="1" kern="120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   14,311.77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800" b="1" kern="120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 5,934,338.17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1" kern="1200" dirty="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39.20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25412">
                <a:tc>
                  <a:txBody>
                    <a:bodyPr/>
                    <a:lstStyle/>
                    <a:p>
                      <a:pPr algn="ctr">
                        <a:lnSpc>
                          <a:spcPts val="1919"/>
                        </a:lnSpc>
                        <a:defRPr/>
                      </a:pPr>
                      <a:r>
                        <a:rPr lang="th-TH" sz="1800" b="1" kern="1200" dirty="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45</a:t>
                      </a:r>
                      <a:endParaRPr lang="en-US" sz="1800" b="1" kern="1200" dirty="0">
                        <a:solidFill>
                          <a:srgbClr val="002060"/>
                        </a:solidFill>
                        <a:latin typeface="Chulabhorn Likit Text Light๙" panose="00000400000000000000" pitchFamily="2" charset="-34"/>
                        <a:ea typeface="+mn-ea"/>
                        <a:cs typeface="Chulabhorn Likit Text Light๙" panose="00000400000000000000" pitchFamily="2" charset="-34"/>
                      </a:endParaRP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800" b="1" kern="1200" dirty="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ชุมพร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EEE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800" b="1" kern="1200" dirty="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  13,476,850.34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F0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800" b="1" kern="1200" dirty="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43,044.00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800" b="1" kern="120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  5,205,534.78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4D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800" b="1" kern="120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 13,891.00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800" b="1" kern="120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  5,219,425.78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1" kern="1200" dirty="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38.63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25412">
                <a:tc>
                  <a:txBody>
                    <a:bodyPr/>
                    <a:lstStyle/>
                    <a:p>
                      <a:pPr algn="ctr">
                        <a:lnSpc>
                          <a:spcPts val="1919"/>
                        </a:lnSpc>
                        <a:defRPr/>
                      </a:pPr>
                      <a:r>
                        <a:rPr lang="th-TH" sz="1800" b="1" kern="1200" dirty="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46</a:t>
                      </a:r>
                      <a:endParaRPr lang="en-US" sz="1800" b="1" kern="1200" dirty="0">
                        <a:solidFill>
                          <a:srgbClr val="002060"/>
                        </a:solidFill>
                        <a:latin typeface="Chulabhorn Likit Text Light๙" panose="00000400000000000000" pitchFamily="2" charset="-34"/>
                        <a:ea typeface="+mn-ea"/>
                        <a:cs typeface="Chulabhorn Likit Text Light๙" panose="00000400000000000000" pitchFamily="2" charset="-34"/>
                      </a:endParaRP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800" b="1" kern="1200" dirty="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สมุทรสาคร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EEE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800" b="1" kern="120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   14,754,281.46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F0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800" b="1" kern="1200" dirty="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 96,943.75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800" b="1" kern="1200" dirty="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  5,555,730.16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4D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800" b="1" kern="1200" dirty="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 14,336.34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800" b="1" kern="120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5,570,066.50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1" kern="1200" dirty="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37.66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25412">
                <a:tc>
                  <a:txBody>
                    <a:bodyPr/>
                    <a:lstStyle/>
                    <a:p>
                      <a:pPr algn="ctr">
                        <a:lnSpc>
                          <a:spcPts val="1919"/>
                        </a:lnSpc>
                        <a:defRPr/>
                      </a:pPr>
                      <a:r>
                        <a:rPr lang="th-TH" sz="1800" b="1" kern="1200" dirty="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47</a:t>
                      </a:r>
                      <a:endParaRPr lang="en-US" sz="1800" b="1" kern="1200" dirty="0">
                        <a:solidFill>
                          <a:srgbClr val="002060"/>
                        </a:solidFill>
                        <a:latin typeface="Chulabhorn Likit Text Light๙" panose="00000400000000000000" pitchFamily="2" charset="-34"/>
                        <a:ea typeface="+mn-ea"/>
                        <a:cs typeface="Chulabhorn Likit Text Light๙" panose="00000400000000000000" pitchFamily="2" charset="-34"/>
                      </a:endParaRP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800" b="1" kern="1200" dirty="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เลย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EEE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800" b="1" kern="120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  24,838,766.82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F0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800" b="1" kern="1200" dirty="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162,680.50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800" b="1" kern="1200" dirty="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    9,241,192.84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4D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800" b="1" kern="1200" dirty="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 39,632.12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800" b="1" kern="120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 9,280,824.96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1" kern="1200" dirty="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37.20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25412">
                <a:tc>
                  <a:txBody>
                    <a:bodyPr/>
                    <a:lstStyle/>
                    <a:p>
                      <a:pPr algn="ctr">
                        <a:lnSpc>
                          <a:spcPts val="1919"/>
                        </a:lnSpc>
                        <a:defRPr/>
                      </a:pPr>
                      <a:r>
                        <a:rPr lang="th-TH" sz="1800" b="1" kern="1200" dirty="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48</a:t>
                      </a:r>
                      <a:endParaRPr lang="en-US" sz="1800" b="1" kern="1200" dirty="0">
                        <a:solidFill>
                          <a:srgbClr val="002060"/>
                        </a:solidFill>
                        <a:latin typeface="Chulabhorn Likit Text Light๙" panose="00000400000000000000" pitchFamily="2" charset="-34"/>
                        <a:ea typeface="+mn-ea"/>
                        <a:cs typeface="Chulabhorn Likit Text Light๙" panose="00000400000000000000" pitchFamily="2" charset="-34"/>
                      </a:endParaRP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800" b="1" kern="1200" dirty="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ระนอง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EEE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800" b="1" kern="120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  13,607,763.70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F0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800" b="1" kern="120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  42,167.00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800" b="1" kern="1200" dirty="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   4,893,173.81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4D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800" b="1" kern="120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 18,102.00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800" b="1" kern="1200" dirty="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   4,911,275.81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1" kern="1200" dirty="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35.96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25412">
                <a:tc>
                  <a:txBody>
                    <a:bodyPr/>
                    <a:lstStyle/>
                    <a:p>
                      <a:pPr algn="ctr">
                        <a:lnSpc>
                          <a:spcPts val="1919"/>
                        </a:lnSpc>
                        <a:defRPr/>
                      </a:pPr>
                      <a:r>
                        <a:rPr lang="th-TH" sz="1800" b="1" kern="1200" dirty="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49</a:t>
                      </a:r>
                      <a:endParaRPr lang="en-US" sz="1800" b="1" kern="1200" dirty="0">
                        <a:solidFill>
                          <a:srgbClr val="002060"/>
                        </a:solidFill>
                        <a:latin typeface="Chulabhorn Likit Text Light๙" panose="00000400000000000000" pitchFamily="2" charset="-34"/>
                        <a:ea typeface="+mn-ea"/>
                        <a:cs typeface="Chulabhorn Likit Text Light๙" panose="00000400000000000000" pitchFamily="2" charset="-34"/>
                      </a:endParaRP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800" b="1" kern="120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พัทลุง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EEE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800" b="1" kern="120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  10,468,632.29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F0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800" b="1" kern="1200" dirty="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  92,719.98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800" b="1" kern="1200" dirty="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  3,748,889.23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4D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800" b="1" kern="1200" dirty="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17,030.00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800" b="1" kern="120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  3,765,919.23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1" kern="1200" dirty="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35.81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97797">
                <a:tc>
                  <a:txBody>
                    <a:bodyPr/>
                    <a:lstStyle/>
                    <a:p>
                      <a:pPr algn="ctr">
                        <a:lnSpc>
                          <a:spcPts val="1919"/>
                        </a:lnSpc>
                        <a:defRPr/>
                      </a:pPr>
                      <a:r>
                        <a:rPr lang="th-TH" sz="1800" b="1" kern="1200" dirty="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50</a:t>
                      </a:r>
                      <a:endParaRPr lang="en-US" sz="1800" b="1" kern="1200" dirty="0">
                        <a:solidFill>
                          <a:srgbClr val="002060"/>
                        </a:solidFill>
                        <a:latin typeface="Chulabhorn Likit Text Light๙" panose="00000400000000000000" pitchFamily="2" charset="-34"/>
                        <a:ea typeface="+mn-ea"/>
                        <a:cs typeface="Chulabhorn Likit Text Light๙" panose="00000400000000000000" pitchFamily="2" charset="-34"/>
                      </a:endParaRP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800" b="1" kern="1200" dirty="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ลำพูน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EEE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800" b="1" kern="1200" dirty="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   15,421,475.75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F0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800" b="1" kern="1200" dirty="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  57,181.00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800" b="1" kern="1200" dirty="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   5,499,110.08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4D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800" b="1" kern="120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 13,558.38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800" b="1" kern="1200" dirty="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 5,512,668.46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1" kern="1200" dirty="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35.66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97797">
                <a:tc>
                  <a:txBody>
                    <a:bodyPr/>
                    <a:lstStyle/>
                    <a:p>
                      <a:pPr algn="ctr">
                        <a:lnSpc>
                          <a:spcPts val="1919"/>
                        </a:lnSpc>
                        <a:defRPr/>
                      </a:pPr>
                      <a:r>
                        <a:rPr lang="th-TH" sz="1800" b="1" kern="1200" dirty="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51</a:t>
                      </a:r>
                      <a:endParaRPr lang="en-US" sz="1800" b="1" kern="1200" dirty="0">
                        <a:solidFill>
                          <a:srgbClr val="002060"/>
                        </a:solidFill>
                        <a:latin typeface="Chulabhorn Likit Text Light๙" panose="00000400000000000000" pitchFamily="2" charset="-34"/>
                        <a:ea typeface="+mn-ea"/>
                        <a:cs typeface="Chulabhorn Likit Text Light๙" panose="00000400000000000000" pitchFamily="2" charset="-34"/>
                      </a:endParaRP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800" b="1" kern="1200" dirty="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สกลนคร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EEE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800" b="1" kern="120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    31,522,911.24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F0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800" b="1" kern="1200" dirty="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  181,610.81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800" b="1" kern="1200" dirty="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  11,099,589.21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4D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800" b="1" kern="120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39,588.58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800" b="1" kern="1200" dirty="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 11,139,177.79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1" kern="1200" dirty="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35.21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25412">
                <a:tc>
                  <a:txBody>
                    <a:bodyPr/>
                    <a:lstStyle/>
                    <a:p>
                      <a:pPr algn="ctr">
                        <a:lnSpc>
                          <a:spcPts val="1919"/>
                        </a:lnSpc>
                        <a:defRPr/>
                      </a:pPr>
                      <a:r>
                        <a:rPr lang="th-TH" sz="1800" b="1" kern="1200" dirty="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52</a:t>
                      </a:r>
                      <a:endParaRPr lang="en-US" sz="1800" b="1" kern="1200" dirty="0">
                        <a:solidFill>
                          <a:srgbClr val="002060"/>
                        </a:solidFill>
                        <a:latin typeface="Chulabhorn Likit Text Light๙" panose="00000400000000000000" pitchFamily="2" charset="-34"/>
                        <a:ea typeface="+mn-ea"/>
                        <a:cs typeface="Chulabhorn Likit Text Light๙" panose="00000400000000000000" pitchFamily="2" charset="-34"/>
                      </a:endParaRP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800" b="1" kern="1200" dirty="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ปทุมธานี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EEE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800" b="1" kern="120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    8,388,805.42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F0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800" b="1" kern="120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 59,089.44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800" b="1" kern="1200" dirty="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    2,911,556.14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4D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800" b="1" kern="1200" dirty="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  17,153.54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800" b="1" kern="120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 2,928,709.68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1" kern="1200" dirty="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34.71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425412">
                <a:tc>
                  <a:txBody>
                    <a:bodyPr/>
                    <a:lstStyle/>
                    <a:p>
                      <a:pPr algn="ctr">
                        <a:lnSpc>
                          <a:spcPts val="1919"/>
                        </a:lnSpc>
                        <a:defRPr/>
                      </a:pPr>
                      <a:r>
                        <a:rPr lang="th-TH" sz="1800" b="1" kern="1200" dirty="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53</a:t>
                      </a:r>
                      <a:endParaRPr lang="en-US" sz="1800" b="1" kern="1200" dirty="0">
                        <a:solidFill>
                          <a:srgbClr val="002060"/>
                        </a:solidFill>
                        <a:latin typeface="Chulabhorn Likit Text Light๙" panose="00000400000000000000" pitchFamily="2" charset="-34"/>
                        <a:ea typeface="+mn-ea"/>
                        <a:cs typeface="Chulabhorn Likit Text Light๙" panose="00000400000000000000" pitchFamily="2" charset="-34"/>
                      </a:endParaRP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800" b="1" kern="1200" dirty="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ยะลา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EEE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800" b="1" kern="1200" dirty="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    9,108,793.55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F0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800" b="1" kern="120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 33,804.90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800" b="1" kern="1200" dirty="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   3,154,918.43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4D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800" b="1" kern="1200" dirty="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  4,710.00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800" b="1" kern="120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 3,159,628.43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1" kern="1200" dirty="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34.64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497797">
                <a:tc>
                  <a:txBody>
                    <a:bodyPr/>
                    <a:lstStyle/>
                    <a:p>
                      <a:pPr algn="ctr">
                        <a:lnSpc>
                          <a:spcPts val="1919"/>
                        </a:lnSpc>
                        <a:defRPr/>
                      </a:pPr>
                      <a:r>
                        <a:rPr lang="th-TH" sz="1800" b="1" kern="1200" dirty="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54</a:t>
                      </a:r>
                      <a:endParaRPr lang="en-US" sz="1800" b="1" kern="1200" dirty="0">
                        <a:solidFill>
                          <a:srgbClr val="002060"/>
                        </a:solidFill>
                        <a:latin typeface="Chulabhorn Likit Text Light๙" panose="00000400000000000000" pitchFamily="2" charset="-34"/>
                        <a:ea typeface="+mn-ea"/>
                        <a:cs typeface="Chulabhorn Likit Text Light๙" panose="00000400000000000000" pitchFamily="2" charset="-34"/>
                      </a:endParaRP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800" b="1" kern="1200" dirty="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ขอนแก่น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EEE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800" b="1" kern="1200" dirty="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   25,518,719.26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F0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800" b="1" kern="120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 55,764.00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800" b="1" kern="120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  8,809,090.81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4D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800" b="1" kern="1200" dirty="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 13,403.72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800" b="1" kern="1200" dirty="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 8,822,494.53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1" kern="1200" dirty="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34.52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425412">
                <a:tc>
                  <a:txBody>
                    <a:bodyPr/>
                    <a:lstStyle/>
                    <a:p>
                      <a:pPr algn="ctr">
                        <a:lnSpc>
                          <a:spcPts val="1919"/>
                        </a:lnSpc>
                        <a:defRPr/>
                      </a:pPr>
                      <a:r>
                        <a:rPr lang="th-TH" sz="1800" b="1" kern="1200" dirty="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55</a:t>
                      </a:r>
                      <a:endParaRPr lang="en-US" sz="1800" b="1" kern="1200" dirty="0">
                        <a:solidFill>
                          <a:srgbClr val="002060"/>
                        </a:solidFill>
                        <a:latin typeface="Chulabhorn Likit Text Light๙" panose="00000400000000000000" pitchFamily="2" charset="-34"/>
                        <a:ea typeface="+mn-ea"/>
                        <a:cs typeface="Chulabhorn Likit Text Light๙" panose="00000400000000000000" pitchFamily="2" charset="-34"/>
                      </a:endParaRP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800" b="1" kern="1200" dirty="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สุราษฎร์ธานี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EEE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800" b="1" kern="120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  27,008,243.25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F0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800" b="1" kern="120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 92,900.72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800" b="1" kern="120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  9,296,554.46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4D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800" b="1" kern="120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 14,727.00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800" b="1" kern="1200" dirty="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   9,311,281.46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1" kern="1200" dirty="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34.42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425412">
                <a:tc>
                  <a:txBody>
                    <a:bodyPr/>
                    <a:lstStyle/>
                    <a:p>
                      <a:pPr algn="ctr">
                        <a:lnSpc>
                          <a:spcPts val="1919"/>
                        </a:lnSpc>
                        <a:defRPr/>
                      </a:pPr>
                      <a:r>
                        <a:rPr lang="th-TH" sz="1800" b="1" kern="1200" dirty="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56</a:t>
                      </a:r>
                      <a:endParaRPr lang="en-US" sz="1800" b="1" kern="1200" dirty="0">
                        <a:solidFill>
                          <a:srgbClr val="002060"/>
                        </a:solidFill>
                        <a:latin typeface="Chulabhorn Likit Text Light๙" panose="00000400000000000000" pitchFamily="2" charset="-34"/>
                        <a:ea typeface="+mn-ea"/>
                        <a:cs typeface="Chulabhorn Likit Text Light๙" panose="00000400000000000000" pitchFamily="2" charset="-34"/>
                      </a:endParaRP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800" b="1" kern="1200" dirty="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อุบลราชธานี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EEE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800" b="1" kern="1200" dirty="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   26,376,182.28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F0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800" b="1" kern="1200" dirty="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  71,054.37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800" b="1" kern="1200" dirty="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 8,843,808.63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4D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800" b="1" kern="1200" dirty="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  16,234.41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800" b="1" kern="1200" dirty="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8,860,043.04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1" kern="1200" dirty="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33.53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</a:tbl>
          </a:graphicData>
        </a:graphic>
      </p:graphicFrame>
      <p:sp>
        <p:nvSpPr>
          <p:cNvPr id="10" name="TextBox 3">
            <a:extLst>
              <a:ext uri="{FF2B5EF4-FFF2-40B4-BE49-F238E27FC236}">
                <a16:creationId xmlns:a16="http://schemas.microsoft.com/office/drawing/2014/main" id="{4F2A4E1C-B330-33CD-EF96-EA9BBA6A97FC}"/>
              </a:ext>
            </a:extLst>
          </p:cNvPr>
          <p:cNvSpPr txBox="1"/>
          <p:nvPr/>
        </p:nvSpPr>
        <p:spPr>
          <a:xfrm>
            <a:off x="498160" y="1309641"/>
            <a:ext cx="17438914" cy="4501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360"/>
              </a:lnSpc>
            </a:pPr>
            <a:r>
              <a:rPr lang="en-US" sz="3200" dirty="0" err="1">
                <a:solidFill>
                  <a:srgbClr val="002060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การบริหารจัดการหนี้กองทุนพัฒนาบทบาทสตรี</a:t>
            </a:r>
            <a:r>
              <a:rPr lang="en-US" sz="3200" dirty="0">
                <a:solidFill>
                  <a:srgbClr val="002060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 : </a:t>
            </a:r>
            <a:r>
              <a:rPr lang="en-US" sz="3200" dirty="0" err="1">
                <a:solidFill>
                  <a:srgbClr val="002060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การรับเงินคืนเงินต้น</a:t>
            </a:r>
            <a:r>
              <a:rPr lang="en-US" sz="3200" dirty="0">
                <a:solidFill>
                  <a:srgbClr val="002060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  </a:t>
            </a:r>
            <a:r>
              <a:rPr lang="en-US" sz="3200" dirty="0" err="1">
                <a:solidFill>
                  <a:srgbClr val="002060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ข้อมูล</a:t>
            </a:r>
            <a:r>
              <a:rPr lang="en-US" sz="3200" dirty="0">
                <a:solidFill>
                  <a:srgbClr val="002060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 ณ </a:t>
            </a:r>
            <a:r>
              <a:rPr lang="en-US" sz="3200" dirty="0" err="1">
                <a:solidFill>
                  <a:srgbClr val="002060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วันที่</a:t>
            </a:r>
            <a:r>
              <a:rPr lang="en-US" sz="3200" dirty="0">
                <a:solidFill>
                  <a:srgbClr val="002060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 </a:t>
            </a:r>
            <a:r>
              <a:rPr lang="th-TH" sz="3200" dirty="0">
                <a:solidFill>
                  <a:srgbClr val="002060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17</a:t>
            </a:r>
            <a:r>
              <a:rPr lang="en-US" sz="3200" dirty="0">
                <a:solidFill>
                  <a:srgbClr val="002060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 </a:t>
            </a:r>
            <a:r>
              <a:rPr lang="th-TH" sz="3200" dirty="0">
                <a:solidFill>
                  <a:srgbClr val="002060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เมษายน</a:t>
            </a:r>
            <a:r>
              <a:rPr lang="en-US" sz="3200" dirty="0">
                <a:solidFill>
                  <a:srgbClr val="002060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 2567</a:t>
            </a:r>
          </a:p>
        </p:txBody>
      </p:sp>
      <p:grpSp>
        <p:nvGrpSpPr>
          <p:cNvPr id="11" name="กลุ่ม 10">
            <a:extLst>
              <a:ext uri="{FF2B5EF4-FFF2-40B4-BE49-F238E27FC236}">
                <a16:creationId xmlns:a16="http://schemas.microsoft.com/office/drawing/2014/main" id="{91BAA777-5852-A620-9505-EEBAFE7109CD}"/>
              </a:ext>
            </a:extLst>
          </p:cNvPr>
          <p:cNvGrpSpPr/>
          <p:nvPr/>
        </p:nvGrpSpPr>
        <p:grpSpPr>
          <a:xfrm>
            <a:off x="-322135" y="5943268"/>
            <a:ext cx="20941658" cy="5143832"/>
            <a:chOff x="-322135" y="5943268"/>
            <a:chExt cx="20941658" cy="5143832"/>
          </a:xfrm>
        </p:grpSpPr>
        <p:sp>
          <p:nvSpPr>
            <p:cNvPr id="12" name="Freeform 2">
              <a:extLst>
                <a:ext uri="{FF2B5EF4-FFF2-40B4-BE49-F238E27FC236}">
                  <a16:creationId xmlns:a16="http://schemas.microsoft.com/office/drawing/2014/main" id="{DA5E928D-8194-A921-8270-BAD37B88589C}"/>
                </a:ext>
              </a:extLst>
            </p:cNvPr>
            <p:cNvSpPr/>
            <p:nvPr/>
          </p:nvSpPr>
          <p:spPr>
            <a:xfrm>
              <a:off x="-322135" y="9635249"/>
              <a:ext cx="19404854" cy="1451851"/>
            </a:xfrm>
            <a:custGeom>
              <a:avLst/>
              <a:gdLst/>
              <a:ahLst/>
              <a:cxnLst/>
              <a:rect l="l" t="t" r="r" b="b"/>
              <a:pathLst>
                <a:path w="19404854" h="9702427">
                  <a:moveTo>
                    <a:pt x="0" y="0"/>
                  </a:moveTo>
                  <a:lnTo>
                    <a:pt x="19404855" y="0"/>
                  </a:lnTo>
                  <a:lnTo>
                    <a:pt x="19404855" y="9702428"/>
                  </a:lnTo>
                  <a:lnTo>
                    <a:pt x="0" y="97024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rcRect/>
              <a:stretch>
                <a:fillRect b="-568280"/>
              </a:stretch>
            </a:blipFill>
          </p:spPr>
        </p:sp>
        <p:sp>
          <p:nvSpPr>
            <p:cNvPr id="13" name="Freeform 3">
              <a:extLst>
                <a:ext uri="{FF2B5EF4-FFF2-40B4-BE49-F238E27FC236}">
                  <a16:creationId xmlns:a16="http://schemas.microsoft.com/office/drawing/2014/main" id="{691F8F36-C6ED-ADB4-37F9-0BE446CDB6BB}"/>
                </a:ext>
              </a:extLst>
            </p:cNvPr>
            <p:cNvSpPr/>
            <p:nvPr/>
          </p:nvSpPr>
          <p:spPr>
            <a:xfrm rot="10800000" flipH="1">
              <a:off x="-126913" y="6672817"/>
              <a:ext cx="4261510" cy="4172163"/>
            </a:xfrm>
            <a:custGeom>
              <a:avLst/>
              <a:gdLst/>
              <a:ahLst/>
              <a:cxnLst/>
              <a:rect l="l" t="t" r="r" b="b"/>
              <a:pathLst>
                <a:path w="4261510" h="4172163">
                  <a:moveTo>
                    <a:pt x="4261510" y="0"/>
                  </a:moveTo>
                  <a:lnTo>
                    <a:pt x="0" y="0"/>
                  </a:lnTo>
                  <a:lnTo>
                    <a:pt x="0" y="4172163"/>
                  </a:lnTo>
                  <a:lnTo>
                    <a:pt x="4261510" y="4172163"/>
                  </a:lnTo>
                  <a:lnTo>
                    <a:pt x="4261510" y="0"/>
                  </a:lnTo>
                  <a:close/>
                </a:path>
              </a:pathLst>
            </a:custGeom>
            <a:blipFill>
              <a:blip r:embed="rId4">
                <a:alphaModFix amt="37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4" name="Freeform 4">
              <a:extLst>
                <a:ext uri="{FF2B5EF4-FFF2-40B4-BE49-F238E27FC236}">
                  <a16:creationId xmlns:a16="http://schemas.microsoft.com/office/drawing/2014/main" id="{5EC1006C-7EBF-9EEB-FE72-84AB8DBD98CE}"/>
                </a:ext>
              </a:extLst>
            </p:cNvPr>
            <p:cNvSpPr/>
            <p:nvPr/>
          </p:nvSpPr>
          <p:spPr>
            <a:xfrm rot="10800000">
              <a:off x="16716853" y="5943268"/>
              <a:ext cx="3902670" cy="4366592"/>
            </a:xfrm>
            <a:custGeom>
              <a:avLst/>
              <a:gdLst/>
              <a:ahLst/>
              <a:cxnLst/>
              <a:rect l="l" t="t" r="r" b="b"/>
              <a:pathLst>
                <a:path w="4261510" h="4172163">
                  <a:moveTo>
                    <a:pt x="0" y="0"/>
                  </a:moveTo>
                  <a:lnTo>
                    <a:pt x="4261510" y="0"/>
                  </a:lnTo>
                  <a:lnTo>
                    <a:pt x="4261510" y="4172163"/>
                  </a:lnTo>
                  <a:lnTo>
                    <a:pt x="0" y="41721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31999"/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A2C44561-5371-E7D1-F247-6870B1B1D0CD}"/>
                </a:ext>
              </a:extLst>
            </p:cNvPr>
            <p:cNvSpPr/>
            <p:nvPr/>
          </p:nvSpPr>
          <p:spPr>
            <a:xfrm>
              <a:off x="17183859" y="9649284"/>
              <a:ext cx="352548" cy="352548"/>
            </a:xfrm>
            <a:custGeom>
              <a:avLst/>
              <a:gdLst/>
              <a:ahLst/>
              <a:cxnLst/>
              <a:rect l="l" t="t" r="r" b="b"/>
              <a:pathLst>
                <a:path w="352548" h="352548">
                  <a:moveTo>
                    <a:pt x="0" y="0"/>
                  </a:moveTo>
                  <a:lnTo>
                    <a:pt x="352547" y="0"/>
                  </a:lnTo>
                  <a:lnTo>
                    <a:pt x="352547" y="352548"/>
                  </a:lnTo>
                  <a:lnTo>
                    <a:pt x="0" y="35254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47000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id="{F300D1AC-B49B-C50A-B96F-D2D1F467F26F}"/>
                </a:ext>
              </a:extLst>
            </p:cNvPr>
            <p:cNvSpPr/>
            <p:nvPr/>
          </p:nvSpPr>
          <p:spPr>
            <a:xfrm>
              <a:off x="16855283" y="9924104"/>
              <a:ext cx="270304" cy="270304"/>
            </a:xfrm>
            <a:custGeom>
              <a:avLst/>
              <a:gdLst/>
              <a:ahLst/>
              <a:cxnLst/>
              <a:rect l="l" t="t" r="r" b="b"/>
              <a:pathLst>
                <a:path w="270304" h="270304">
                  <a:moveTo>
                    <a:pt x="0" y="0"/>
                  </a:moveTo>
                  <a:lnTo>
                    <a:pt x="270304" y="0"/>
                  </a:lnTo>
                  <a:lnTo>
                    <a:pt x="270304" y="270304"/>
                  </a:lnTo>
                  <a:lnTo>
                    <a:pt x="0" y="2703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55000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7" name="Freeform 7">
              <a:extLst>
                <a:ext uri="{FF2B5EF4-FFF2-40B4-BE49-F238E27FC236}">
                  <a16:creationId xmlns:a16="http://schemas.microsoft.com/office/drawing/2014/main" id="{321A4480-A7D5-E9A1-F880-E49742BA2ECE}"/>
                </a:ext>
              </a:extLst>
            </p:cNvPr>
            <p:cNvSpPr/>
            <p:nvPr/>
          </p:nvSpPr>
          <p:spPr>
            <a:xfrm>
              <a:off x="0" y="9641564"/>
              <a:ext cx="625082" cy="625082"/>
            </a:xfrm>
            <a:custGeom>
              <a:avLst/>
              <a:gdLst/>
              <a:ahLst/>
              <a:cxnLst/>
              <a:rect l="l" t="t" r="r" b="b"/>
              <a:pathLst>
                <a:path w="625082" h="625082">
                  <a:moveTo>
                    <a:pt x="0" y="0"/>
                  </a:moveTo>
                  <a:lnTo>
                    <a:pt x="625082" y="0"/>
                  </a:lnTo>
                  <a:lnTo>
                    <a:pt x="625082" y="625082"/>
                  </a:lnTo>
                  <a:lnTo>
                    <a:pt x="0" y="62508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8" name="Freeform 8">
              <a:extLst>
                <a:ext uri="{FF2B5EF4-FFF2-40B4-BE49-F238E27FC236}">
                  <a16:creationId xmlns:a16="http://schemas.microsoft.com/office/drawing/2014/main" id="{FD726C72-656F-9E7B-AA28-C226CF7388CF}"/>
                </a:ext>
              </a:extLst>
            </p:cNvPr>
            <p:cNvSpPr/>
            <p:nvPr/>
          </p:nvSpPr>
          <p:spPr>
            <a:xfrm>
              <a:off x="660458" y="9631111"/>
              <a:ext cx="294691" cy="294691"/>
            </a:xfrm>
            <a:custGeom>
              <a:avLst/>
              <a:gdLst/>
              <a:ahLst/>
              <a:cxnLst/>
              <a:rect l="l" t="t" r="r" b="b"/>
              <a:pathLst>
                <a:path w="294691" h="294691">
                  <a:moveTo>
                    <a:pt x="0" y="0"/>
                  </a:moveTo>
                  <a:lnTo>
                    <a:pt x="294691" y="0"/>
                  </a:lnTo>
                  <a:lnTo>
                    <a:pt x="294691" y="294691"/>
                  </a:lnTo>
                  <a:lnTo>
                    <a:pt x="0" y="2946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9" name="Freeform 9">
              <a:extLst>
                <a:ext uri="{FF2B5EF4-FFF2-40B4-BE49-F238E27FC236}">
                  <a16:creationId xmlns:a16="http://schemas.microsoft.com/office/drawing/2014/main" id="{A5073782-6276-2CA9-BE01-05D1B79CD8C1}"/>
                </a:ext>
              </a:extLst>
            </p:cNvPr>
            <p:cNvSpPr/>
            <p:nvPr/>
          </p:nvSpPr>
          <p:spPr>
            <a:xfrm rot="834738">
              <a:off x="4269232" y="9833364"/>
              <a:ext cx="298411" cy="298411"/>
            </a:xfrm>
            <a:custGeom>
              <a:avLst/>
              <a:gdLst/>
              <a:ahLst/>
              <a:cxnLst/>
              <a:rect l="l" t="t" r="r" b="b"/>
              <a:pathLst>
                <a:path w="298411" h="298411">
                  <a:moveTo>
                    <a:pt x="0" y="0"/>
                  </a:moveTo>
                  <a:lnTo>
                    <a:pt x="298410" y="0"/>
                  </a:lnTo>
                  <a:lnTo>
                    <a:pt x="298410" y="298410"/>
                  </a:lnTo>
                  <a:lnTo>
                    <a:pt x="0" y="2984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56000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0" name="TextBox 10">
              <a:extLst>
                <a:ext uri="{FF2B5EF4-FFF2-40B4-BE49-F238E27FC236}">
                  <a16:creationId xmlns:a16="http://schemas.microsoft.com/office/drawing/2014/main" id="{D3D8DCBA-CB95-785F-34BA-7B74B5ABF61A}"/>
                </a:ext>
              </a:extLst>
            </p:cNvPr>
            <p:cNvSpPr txBox="1"/>
            <p:nvPr/>
          </p:nvSpPr>
          <p:spPr>
            <a:xfrm>
              <a:off x="5418052" y="9897227"/>
              <a:ext cx="13784348" cy="4289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679"/>
                </a:lnSpc>
              </a:pPr>
              <a:r>
                <a:rPr lang="en-US" sz="1600" dirty="0" err="1">
                  <a:solidFill>
                    <a:srgbClr val="EA9F1B"/>
                  </a:solidFill>
                  <a:latin typeface="Chulabhorn Likit Text Light" panose="00000400000000000000" pitchFamily="2" charset="-34"/>
                  <a:cs typeface="Chulabhorn Likit Text Light" panose="00000400000000000000" pitchFamily="2" charset="-34"/>
                </a:rPr>
                <a:t>เศรษฐกิจฐานรากมั่นคง</a:t>
              </a:r>
              <a:r>
                <a:rPr lang="en-US" sz="1600" dirty="0">
                  <a:solidFill>
                    <a:srgbClr val="EA9F1B"/>
                  </a:solidFill>
                  <a:latin typeface="Chulabhorn Likit Text Light" panose="00000400000000000000" pitchFamily="2" charset="-34"/>
                  <a:cs typeface="Chulabhorn Likit Text Light" panose="00000400000000000000" pitchFamily="2" charset="-34"/>
                </a:rPr>
                <a:t> </a:t>
              </a:r>
              <a:r>
                <a:rPr lang="en-US" sz="1600" dirty="0" err="1">
                  <a:solidFill>
                    <a:srgbClr val="EA9F1B"/>
                  </a:solidFill>
                  <a:latin typeface="Chulabhorn Likit Text Light" panose="00000400000000000000" pitchFamily="2" charset="-34"/>
                  <a:cs typeface="Chulabhorn Likit Text Light" panose="00000400000000000000" pitchFamily="2" charset="-34"/>
                </a:rPr>
                <a:t>ชุมชนเข้มแข็งอย่างยั่งยืน</a:t>
              </a:r>
              <a:r>
                <a:rPr lang="en-US" sz="1600" dirty="0">
                  <a:solidFill>
                    <a:srgbClr val="EA9F1B"/>
                  </a:solidFill>
                  <a:latin typeface="Chulabhorn Likit Text Light" panose="00000400000000000000" pitchFamily="2" charset="-34"/>
                  <a:cs typeface="Chulabhorn Likit Text Light" panose="00000400000000000000" pitchFamily="2" charset="-34"/>
                </a:rPr>
                <a:t> </a:t>
              </a:r>
              <a:r>
                <a:rPr lang="en-US" sz="1600" dirty="0" err="1">
                  <a:solidFill>
                    <a:srgbClr val="EA9F1B"/>
                  </a:solidFill>
                  <a:latin typeface="Chulabhorn Likit Text Light" panose="00000400000000000000" pitchFamily="2" charset="-34"/>
                  <a:cs typeface="Chulabhorn Likit Text Light" panose="00000400000000000000" pitchFamily="2" charset="-34"/>
                </a:rPr>
                <a:t>ด้วยหลักปรัชญาของเศรษฐกิจพอเพียง</a:t>
              </a:r>
              <a:r>
                <a:rPr lang="en-US" sz="1600" dirty="0">
                  <a:solidFill>
                    <a:srgbClr val="EA9F1B"/>
                  </a:solidFill>
                  <a:latin typeface="Chulabhorn Likit Text Light" panose="00000400000000000000" pitchFamily="2" charset="-34"/>
                  <a:cs typeface="Chulabhorn Likit Text Light" panose="00000400000000000000" pitchFamily="2" charset="-34"/>
                </a:rPr>
                <a:t> </a:t>
              </a:r>
            </a:p>
            <a:p>
              <a:pPr>
                <a:lnSpc>
                  <a:spcPts val="1679"/>
                </a:lnSpc>
              </a:pPr>
              <a:endParaRPr lang="en-US" sz="1400" spc="253" dirty="0">
                <a:solidFill>
                  <a:srgbClr val="EA9F1B"/>
                </a:solidFill>
                <a:cs typeface="Opun Mai Bold"/>
              </a:endParaRPr>
            </a:p>
          </p:txBody>
        </p:sp>
        <p:sp>
          <p:nvSpPr>
            <p:cNvPr id="21" name="Freeform 12">
              <a:extLst>
                <a:ext uri="{FF2B5EF4-FFF2-40B4-BE49-F238E27FC236}">
                  <a16:creationId xmlns:a16="http://schemas.microsoft.com/office/drawing/2014/main" id="{82999839-A5DA-7EBD-F12C-4F5D11265133}"/>
                </a:ext>
              </a:extLst>
            </p:cNvPr>
            <p:cNvSpPr/>
            <p:nvPr/>
          </p:nvSpPr>
          <p:spPr>
            <a:xfrm rot="2055878">
              <a:off x="9189152" y="9608252"/>
              <a:ext cx="231865" cy="231865"/>
            </a:xfrm>
            <a:custGeom>
              <a:avLst/>
              <a:gdLst/>
              <a:ahLst/>
              <a:cxnLst/>
              <a:rect l="l" t="t" r="r" b="b"/>
              <a:pathLst>
                <a:path w="231865" h="231865">
                  <a:moveTo>
                    <a:pt x="0" y="0"/>
                  </a:moveTo>
                  <a:lnTo>
                    <a:pt x="231865" y="0"/>
                  </a:lnTo>
                  <a:lnTo>
                    <a:pt x="231865" y="231865"/>
                  </a:lnTo>
                  <a:lnTo>
                    <a:pt x="0" y="2318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56000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2" name="Freeform 13">
              <a:extLst>
                <a:ext uri="{FF2B5EF4-FFF2-40B4-BE49-F238E27FC236}">
                  <a16:creationId xmlns:a16="http://schemas.microsoft.com/office/drawing/2014/main" id="{1DFBBBE9-19EF-5BCB-7100-5A980799212B}"/>
                </a:ext>
              </a:extLst>
            </p:cNvPr>
            <p:cNvSpPr/>
            <p:nvPr/>
          </p:nvSpPr>
          <p:spPr>
            <a:xfrm rot="18447662">
              <a:off x="13217140" y="9859751"/>
              <a:ext cx="290824" cy="290824"/>
            </a:xfrm>
            <a:custGeom>
              <a:avLst/>
              <a:gdLst/>
              <a:ahLst/>
              <a:cxnLst/>
              <a:rect l="l" t="t" r="r" b="b"/>
              <a:pathLst>
                <a:path w="290824" h="290824">
                  <a:moveTo>
                    <a:pt x="0" y="0"/>
                  </a:moveTo>
                  <a:lnTo>
                    <a:pt x="290824" y="0"/>
                  </a:lnTo>
                  <a:lnTo>
                    <a:pt x="290824" y="290824"/>
                  </a:lnTo>
                  <a:lnTo>
                    <a:pt x="0" y="290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56000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3" name="Freeform 14">
              <a:extLst>
                <a:ext uri="{FF2B5EF4-FFF2-40B4-BE49-F238E27FC236}">
                  <a16:creationId xmlns:a16="http://schemas.microsoft.com/office/drawing/2014/main" id="{6A2C3C41-C193-9C49-9FCC-F62A0CA277D8}"/>
                </a:ext>
              </a:extLst>
            </p:cNvPr>
            <p:cNvSpPr/>
            <p:nvPr/>
          </p:nvSpPr>
          <p:spPr>
            <a:xfrm>
              <a:off x="16577689" y="9762124"/>
              <a:ext cx="220444" cy="220444"/>
            </a:xfrm>
            <a:custGeom>
              <a:avLst/>
              <a:gdLst/>
              <a:ahLst/>
              <a:cxnLst/>
              <a:rect l="l" t="t" r="r" b="b"/>
              <a:pathLst>
                <a:path w="220444" h="220444">
                  <a:moveTo>
                    <a:pt x="0" y="0"/>
                  </a:moveTo>
                  <a:lnTo>
                    <a:pt x="220444" y="0"/>
                  </a:lnTo>
                  <a:lnTo>
                    <a:pt x="220444" y="220445"/>
                  </a:lnTo>
                  <a:lnTo>
                    <a:pt x="0" y="2204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65000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4" name="Freeform 15">
              <a:extLst>
                <a:ext uri="{FF2B5EF4-FFF2-40B4-BE49-F238E27FC236}">
                  <a16:creationId xmlns:a16="http://schemas.microsoft.com/office/drawing/2014/main" id="{F397BE42-5395-BD80-D79C-BBC9BF3C89C1}"/>
                </a:ext>
              </a:extLst>
            </p:cNvPr>
            <p:cNvSpPr/>
            <p:nvPr/>
          </p:nvSpPr>
          <p:spPr>
            <a:xfrm>
              <a:off x="836293" y="9842337"/>
              <a:ext cx="384815" cy="384815"/>
            </a:xfrm>
            <a:custGeom>
              <a:avLst/>
              <a:gdLst/>
              <a:ahLst/>
              <a:cxnLst/>
              <a:rect l="l" t="t" r="r" b="b"/>
              <a:pathLst>
                <a:path w="384815" h="384815">
                  <a:moveTo>
                    <a:pt x="0" y="0"/>
                  </a:moveTo>
                  <a:lnTo>
                    <a:pt x="384814" y="0"/>
                  </a:lnTo>
                  <a:lnTo>
                    <a:pt x="384814" y="384814"/>
                  </a:lnTo>
                  <a:lnTo>
                    <a:pt x="0" y="3848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5" name="Freeform 16">
              <a:extLst>
                <a:ext uri="{FF2B5EF4-FFF2-40B4-BE49-F238E27FC236}">
                  <a16:creationId xmlns:a16="http://schemas.microsoft.com/office/drawing/2014/main" id="{9073D29E-0555-2CDD-EDDB-B65E700A4B01}"/>
                </a:ext>
              </a:extLst>
            </p:cNvPr>
            <p:cNvSpPr/>
            <p:nvPr/>
          </p:nvSpPr>
          <p:spPr>
            <a:xfrm>
              <a:off x="1292338" y="9656538"/>
              <a:ext cx="225180" cy="225180"/>
            </a:xfrm>
            <a:custGeom>
              <a:avLst/>
              <a:gdLst/>
              <a:ahLst/>
              <a:cxnLst/>
              <a:rect l="l" t="t" r="r" b="b"/>
              <a:pathLst>
                <a:path w="225180" h="225180">
                  <a:moveTo>
                    <a:pt x="0" y="0"/>
                  </a:moveTo>
                  <a:lnTo>
                    <a:pt x="225180" y="0"/>
                  </a:lnTo>
                  <a:lnTo>
                    <a:pt x="225180" y="225180"/>
                  </a:lnTo>
                  <a:lnTo>
                    <a:pt x="0" y="2251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6" name="Freeform 13">
              <a:extLst>
                <a:ext uri="{FF2B5EF4-FFF2-40B4-BE49-F238E27FC236}">
                  <a16:creationId xmlns:a16="http://schemas.microsoft.com/office/drawing/2014/main" id="{AFB1C449-6AA1-F1B1-57E6-0E05F0AB3F65}"/>
                </a:ext>
              </a:extLst>
            </p:cNvPr>
            <p:cNvSpPr/>
            <p:nvPr/>
          </p:nvSpPr>
          <p:spPr>
            <a:xfrm rot="18447662">
              <a:off x="14453176" y="10443033"/>
              <a:ext cx="268702" cy="262072"/>
            </a:xfrm>
            <a:custGeom>
              <a:avLst/>
              <a:gdLst/>
              <a:ahLst/>
              <a:cxnLst/>
              <a:rect l="l" t="t" r="r" b="b"/>
              <a:pathLst>
                <a:path w="290824" h="290824">
                  <a:moveTo>
                    <a:pt x="0" y="0"/>
                  </a:moveTo>
                  <a:lnTo>
                    <a:pt x="290824" y="0"/>
                  </a:lnTo>
                  <a:lnTo>
                    <a:pt x="290824" y="290824"/>
                  </a:lnTo>
                  <a:lnTo>
                    <a:pt x="0" y="290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56000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7" name="Freeform 13">
              <a:extLst>
                <a:ext uri="{FF2B5EF4-FFF2-40B4-BE49-F238E27FC236}">
                  <a16:creationId xmlns:a16="http://schemas.microsoft.com/office/drawing/2014/main" id="{86EB9BB0-E201-08F3-BDF2-F799EF00CDCE}"/>
                </a:ext>
              </a:extLst>
            </p:cNvPr>
            <p:cNvSpPr/>
            <p:nvPr/>
          </p:nvSpPr>
          <p:spPr>
            <a:xfrm rot="18447662">
              <a:off x="15430156" y="9952535"/>
              <a:ext cx="268702" cy="262072"/>
            </a:xfrm>
            <a:custGeom>
              <a:avLst/>
              <a:gdLst/>
              <a:ahLst/>
              <a:cxnLst/>
              <a:rect l="l" t="t" r="r" b="b"/>
              <a:pathLst>
                <a:path w="290824" h="290824">
                  <a:moveTo>
                    <a:pt x="0" y="0"/>
                  </a:moveTo>
                  <a:lnTo>
                    <a:pt x="290824" y="0"/>
                  </a:lnTo>
                  <a:lnTo>
                    <a:pt x="290824" y="290824"/>
                  </a:lnTo>
                  <a:lnTo>
                    <a:pt x="0" y="290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56000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28" name="Group 8">
            <a:extLst>
              <a:ext uri="{FF2B5EF4-FFF2-40B4-BE49-F238E27FC236}">
                <a16:creationId xmlns:a16="http://schemas.microsoft.com/office/drawing/2014/main" id="{97834399-F6F7-BFAA-85FA-A8151B731AD9}"/>
              </a:ext>
            </a:extLst>
          </p:cNvPr>
          <p:cNvGrpSpPr/>
          <p:nvPr/>
        </p:nvGrpSpPr>
        <p:grpSpPr>
          <a:xfrm>
            <a:off x="223352" y="0"/>
            <a:ext cx="5399517" cy="1254770"/>
            <a:chOff x="0" y="0"/>
            <a:chExt cx="7199356" cy="1673027"/>
          </a:xfrm>
        </p:grpSpPr>
        <p:sp>
          <p:nvSpPr>
            <p:cNvPr id="29" name="Freeform 9">
              <a:extLst>
                <a:ext uri="{FF2B5EF4-FFF2-40B4-BE49-F238E27FC236}">
                  <a16:creationId xmlns:a16="http://schemas.microsoft.com/office/drawing/2014/main" id="{E16D2E75-09A6-75F7-4AF7-C5755E586EFA}"/>
                </a:ext>
              </a:extLst>
            </p:cNvPr>
            <p:cNvSpPr/>
            <p:nvPr/>
          </p:nvSpPr>
          <p:spPr>
            <a:xfrm>
              <a:off x="0" y="345364"/>
              <a:ext cx="982299" cy="982299"/>
            </a:xfrm>
            <a:custGeom>
              <a:avLst/>
              <a:gdLst/>
              <a:ahLst/>
              <a:cxnLst/>
              <a:rect l="l" t="t" r="r" b="b"/>
              <a:pathLst>
                <a:path w="982299" h="982299">
                  <a:moveTo>
                    <a:pt x="0" y="0"/>
                  </a:moveTo>
                  <a:lnTo>
                    <a:pt x="982299" y="0"/>
                  </a:lnTo>
                  <a:lnTo>
                    <a:pt x="982299" y="982299"/>
                  </a:lnTo>
                  <a:lnTo>
                    <a:pt x="0" y="9822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</p:sp>
        <p:sp>
          <p:nvSpPr>
            <p:cNvPr id="30" name="Freeform 10">
              <a:extLst>
                <a:ext uri="{FF2B5EF4-FFF2-40B4-BE49-F238E27FC236}">
                  <a16:creationId xmlns:a16="http://schemas.microsoft.com/office/drawing/2014/main" id="{AEF557B3-6D1E-DBB3-B185-7495C6ED0218}"/>
                </a:ext>
              </a:extLst>
            </p:cNvPr>
            <p:cNvSpPr/>
            <p:nvPr/>
          </p:nvSpPr>
          <p:spPr>
            <a:xfrm>
              <a:off x="1160488" y="345364"/>
              <a:ext cx="982299" cy="982299"/>
            </a:xfrm>
            <a:custGeom>
              <a:avLst/>
              <a:gdLst/>
              <a:ahLst/>
              <a:cxnLst/>
              <a:rect l="l" t="t" r="r" b="b"/>
              <a:pathLst>
                <a:path w="982299" h="982299">
                  <a:moveTo>
                    <a:pt x="0" y="0"/>
                  </a:moveTo>
                  <a:lnTo>
                    <a:pt x="982298" y="0"/>
                  </a:lnTo>
                  <a:lnTo>
                    <a:pt x="982298" y="982299"/>
                  </a:lnTo>
                  <a:lnTo>
                    <a:pt x="0" y="9822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</p:sp>
        <p:sp>
          <p:nvSpPr>
            <p:cNvPr id="31" name="Freeform 11">
              <a:extLst>
                <a:ext uri="{FF2B5EF4-FFF2-40B4-BE49-F238E27FC236}">
                  <a16:creationId xmlns:a16="http://schemas.microsoft.com/office/drawing/2014/main" id="{75A08999-0233-2BAD-FF30-97AFE85C76D6}"/>
                </a:ext>
              </a:extLst>
            </p:cNvPr>
            <p:cNvSpPr/>
            <p:nvPr/>
          </p:nvSpPr>
          <p:spPr>
            <a:xfrm>
              <a:off x="3373560" y="345364"/>
              <a:ext cx="982299" cy="982299"/>
            </a:xfrm>
            <a:custGeom>
              <a:avLst/>
              <a:gdLst/>
              <a:ahLst/>
              <a:cxnLst/>
              <a:rect l="l" t="t" r="r" b="b"/>
              <a:pathLst>
                <a:path w="982299" h="982299">
                  <a:moveTo>
                    <a:pt x="0" y="0"/>
                  </a:moveTo>
                  <a:lnTo>
                    <a:pt x="982298" y="0"/>
                  </a:lnTo>
                  <a:lnTo>
                    <a:pt x="982298" y="982299"/>
                  </a:lnTo>
                  <a:lnTo>
                    <a:pt x="0" y="9822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</p:sp>
        <p:sp>
          <p:nvSpPr>
            <p:cNvPr id="32" name="Freeform 12">
              <a:extLst>
                <a:ext uri="{FF2B5EF4-FFF2-40B4-BE49-F238E27FC236}">
                  <a16:creationId xmlns:a16="http://schemas.microsoft.com/office/drawing/2014/main" id="{7ABFE8B2-1467-286D-00AC-84A4587E7DFA}"/>
                </a:ext>
              </a:extLst>
            </p:cNvPr>
            <p:cNvSpPr/>
            <p:nvPr/>
          </p:nvSpPr>
          <p:spPr>
            <a:xfrm>
              <a:off x="2324694" y="345364"/>
              <a:ext cx="866959" cy="982299"/>
            </a:xfrm>
            <a:custGeom>
              <a:avLst/>
              <a:gdLst/>
              <a:ahLst/>
              <a:cxnLst/>
              <a:rect l="l" t="t" r="r" b="b"/>
              <a:pathLst>
                <a:path w="866959" h="982299">
                  <a:moveTo>
                    <a:pt x="0" y="0"/>
                  </a:moveTo>
                  <a:lnTo>
                    <a:pt x="866959" y="0"/>
                  </a:lnTo>
                  <a:lnTo>
                    <a:pt x="866959" y="982299"/>
                  </a:lnTo>
                  <a:lnTo>
                    <a:pt x="0" y="9822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 l="-24839" r="-27501"/>
              </a:stretch>
            </a:blipFill>
          </p:spPr>
        </p:sp>
        <p:sp>
          <p:nvSpPr>
            <p:cNvPr id="33" name="Freeform 13">
              <a:extLst>
                <a:ext uri="{FF2B5EF4-FFF2-40B4-BE49-F238E27FC236}">
                  <a16:creationId xmlns:a16="http://schemas.microsoft.com/office/drawing/2014/main" id="{DBA7A1A1-55CC-EC17-DF24-F13B3A58C88E}"/>
                </a:ext>
              </a:extLst>
            </p:cNvPr>
            <p:cNvSpPr/>
            <p:nvPr/>
          </p:nvSpPr>
          <p:spPr>
            <a:xfrm>
              <a:off x="4537766" y="0"/>
              <a:ext cx="2661590" cy="1673027"/>
            </a:xfrm>
            <a:custGeom>
              <a:avLst/>
              <a:gdLst/>
              <a:ahLst/>
              <a:cxnLst/>
              <a:rect l="l" t="t" r="r" b="b"/>
              <a:pathLst>
                <a:path w="2661590" h="1673027">
                  <a:moveTo>
                    <a:pt x="0" y="0"/>
                  </a:moveTo>
                  <a:lnTo>
                    <a:pt x="2661590" y="0"/>
                  </a:lnTo>
                  <a:lnTo>
                    <a:pt x="2661590" y="1673027"/>
                  </a:lnTo>
                  <a:lnTo>
                    <a:pt x="0" y="16730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 l="-5873" r="-5873"/>
              </a:stretch>
            </a:blipFill>
          </p:spPr>
        </p:sp>
      </p:grp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12377823"/>
              </p:ext>
            </p:extLst>
          </p:nvPr>
        </p:nvGraphicFramePr>
        <p:xfrm>
          <a:off x="493080" y="1727554"/>
          <a:ext cx="16912055" cy="7683146"/>
        </p:xfrm>
        <a:graphic>
          <a:graphicData uri="http://schemas.openxmlformats.org/drawingml/2006/table">
            <a:tbl>
              <a:tblPr/>
              <a:tblGrid>
                <a:gridCol w="8787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6968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2905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8099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43200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26986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25594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2095779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554667">
                <a:tc gridSpan="7">
                  <a:txBody>
                    <a:bodyPr/>
                    <a:lstStyle/>
                    <a:p>
                      <a:pPr algn="ctr">
                        <a:lnSpc>
                          <a:spcPts val="2159"/>
                        </a:lnSpc>
                        <a:defRPr/>
                      </a:pPr>
                      <a:r>
                        <a:rPr lang="en-US" sz="1800" b="1" kern="1200" dirty="0" err="1">
                          <a:solidFill>
                            <a:schemeClr val="bg1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จังหวัดที่ได้รับคืนเงินต้น</a:t>
                      </a:r>
                      <a:r>
                        <a:rPr lang="en-US" sz="1800" b="1" kern="1200" dirty="0">
                          <a:solidFill>
                            <a:schemeClr val="bg1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(</a:t>
                      </a:r>
                      <a:r>
                        <a:rPr lang="en-US" sz="1800" b="1" kern="1200" dirty="0" err="1">
                          <a:solidFill>
                            <a:schemeClr val="bg1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หนี้ครบกำหนดชำระ</a:t>
                      </a:r>
                      <a:r>
                        <a:rPr lang="en-US" sz="1800" b="1" kern="1200" dirty="0">
                          <a:solidFill>
                            <a:schemeClr val="bg1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</a:t>
                      </a:r>
                      <a:r>
                        <a:rPr lang="en-US" sz="1800" b="1" kern="1200" dirty="0" err="1">
                          <a:solidFill>
                            <a:schemeClr val="bg1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ปีงบประมาณ</a:t>
                      </a:r>
                      <a:r>
                        <a:rPr lang="en-US" sz="1800" b="1" kern="1200" dirty="0">
                          <a:solidFill>
                            <a:schemeClr val="bg1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</a:t>
                      </a:r>
                      <a:r>
                        <a:rPr lang="en-US" sz="1800" b="1" kern="1200" dirty="0" err="1">
                          <a:solidFill>
                            <a:schemeClr val="bg1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พ.ศ</a:t>
                      </a:r>
                      <a:r>
                        <a:rPr lang="en-US" sz="1800" b="1" kern="1200" dirty="0">
                          <a:solidFill>
                            <a:schemeClr val="bg1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. 2567) </a:t>
                      </a:r>
                      <a:r>
                        <a:rPr lang="en-US" sz="1800" b="1" kern="1200" dirty="0" err="1">
                          <a:solidFill>
                            <a:schemeClr val="bg1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เรียงจากมากไปหาน้อย</a:t>
                      </a:r>
                      <a:r>
                        <a:rPr lang="en-US" sz="1800" b="1" kern="1200" dirty="0">
                          <a:solidFill>
                            <a:schemeClr val="bg1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</a:t>
                      </a: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9596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2159"/>
                        </a:lnSpc>
                        <a:defRPr/>
                      </a:pPr>
                      <a:r>
                        <a:rPr lang="en-US" sz="1799">
                          <a:solidFill>
                            <a:srgbClr val="FFFFFF"/>
                          </a:solidFill>
                          <a:latin typeface="Chulabhorn Likit Text 2"/>
                          <a:cs typeface="Chulabhorn Likit Text 2"/>
                        </a:rPr>
                        <a:t>จังหวัดที่ได้รับคืนเงินต้น (หนี้ครบกำหนดชำระ ปีงบประมาณ พ.ศ. 2567) เรียงจากมากไปหาน้อย </a:t>
                      </a:r>
                      <a:endParaRPr lang="en-US" sz="1100"/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9596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2159"/>
                        </a:lnSpc>
                        <a:defRPr/>
                      </a:pPr>
                      <a:r>
                        <a:rPr lang="en-US" sz="1799">
                          <a:solidFill>
                            <a:srgbClr val="FFFFFF"/>
                          </a:solidFill>
                          <a:latin typeface="Chulabhorn Likit Text 2"/>
                          <a:cs typeface="Chulabhorn Likit Text 2"/>
                        </a:rPr>
                        <a:t>จังหวัดที่ได้รับคืนเงินต้น (หนี้ครบกำหนดชำระ ปีงบประมาณ พ.ศ. 2567) เรียงจากมากไปหาน้อย </a:t>
                      </a:r>
                      <a:endParaRPr lang="en-US" sz="1100"/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9596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2159"/>
                        </a:lnSpc>
                        <a:defRPr/>
                      </a:pPr>
                      <a:r>
                        <a:rPr lang="en-US" sz="1799">
                          <a:solidFill>
                            <a:srgbClr val="FFFFFF"/>
                          </a:solidFill>
                          <a:latin typeface="Chulabhorn Likit Text 2"/>
                          <a:cs typeface="Chulabhorn Likit Text 2"/>
                        </a:rPr>
                        <a:t>จังหวัดที่ได้รับคืนเงินต้น (หนี้ครบกำหนดชำระ ปีงบประมาณ พ.ศ. 2567) เรียงจากมากไปหาน้อย </a:t>
                      </a:r>
                      <a:endParaRPr lang="en-US" sz="1100"/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9596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2159"/>
                        </a:lnSpc>
                        <a:defRPr/>
                      </a:pPr>
                      <a:r>
                        <a:rPr lang="en-US" sz="1799">
                          <a:solidFill>
                            <a:srgbClr val="FFFFFF"/>
                          </a:solidFill>
                          <a:latin typeface="Chulabhorn Likit Text 2"/>
                          <a:cs typeface="Chulabhorn Likit Text 2"/>
                        </a:rPr>
                        <a:t>จังหวัดที่ได้รับคืนเงินต้น (หนี้ครบกำหนดชำระ ปีงบประมาณ พ.ศ. 2567) เรียงจากมากไปหาน้อย </a:t>
                      </a:r>
                      <a:endParaRPr lang="en-US" sz="1100"/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9596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2159"/>
                        </a:lnSpc>
                        <a:defRPr/>
                      </a:pPr>
                      <a:r>
                        <a:rPr lang="en-US" sz="1799">
                          <a:solidFill>
                            <a:srgbClr val="FFFFFF"/>
                          </a:solidFill>
                          <a:latin typeface="Chulabhorn Likit Text 2"/>
                          <a:cs typeface="Chulabhorn Likit Text 2"/>
                        </a:rPr>
                        <a:t>จังหวัดที่ได้รับคืนเงินต้น (หนี้ครบกำหนดชำระ ปีงบประมาณ พ.ศ. 2567) เรียงจากมากไปหาน้อย </a:t>
                      </a:r>
                      <a:endParaRPr lang="en-US" sz="1100"/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9596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2159"/>
                        </a:lnSpc>
                        <a:defRPr/>
                      </a:pPr>
                      <a:r>
                        <a:rPr lang="en-US" sz="1799">
                          <a:solidFill>
                            <a:srgbClr val="FFFFFF"/>
                          </a:solidFill>
                          <a:latin typeface="Chulabhorn Likit Text 2"/>
                          <a:cs typeface="Chulabhorn Likit Text 2"/>
                        </a:rPr>
                        <a:t>จังหวัดที่ได้รับคืนเงินต้น (หนี้ครบกำหนดชำระ ปีงบประมาณ พ.ศ. 2567) เรียงจากมากไปหาน้อย </a:t>
                      </a:r>
                      <a:endParaRPr lang="en-US" sz="1100"/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9596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ts val="2159"/>
                        </a:lnSpc>
                        <a:defRPr/>
                      </a:pPr>
                      <a:r>
                        <a:rPr lang="en-US" sz="1800" b="1" kern="1200" dirty="0" err="1">
                          <a:solidFill>
                            <a:schemeClr val="bg1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คิดเป็นร้อยละ</a:t>
                      </a:r>
                      <a:endParaRPr lang="en-US" sz="1800" b="1" kern="1200" dirty="0">
                        <a:solidFill>
                          <a:schemeClr val="bg1"/>
                        </a:solidFill>
                        <a:latin typeface="Chulabhorn Likit Text Light๙" panose="00000400000000000000" pitchFamily="2" charset="-34"/>
                        <a:ea typeface="+mn-ea"/>
                        <a:cs typeface="Chulabhorn Likit Text Light๙" panose="00000400000000000000" pitchFamily="2" charset="-34"/>
                      </a:endParaRPr>
                    </a:p>
                  </a:txBody>
                  <a:tcPr marL="47625" marR="47625" marT="47625" marB="47625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959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55637">
                <a:tc>
                  <a:txBody>
                    <a:bodyPr/>
                    <a:lstStyle/>
                    <a:p>
                      <a:pPr algn="ctr">
                        <a:lnSpc>
                          <a:spcPts val="2159"/>
                        </a:lnSpc>
                        <a:defRPr/>
                      </a:pPr>
                      <a:r>
                        <a:rPr lang="en-US" sz="1800" b="1" kern="1200" dirty="0" err="1">
                          <a:solidFill>
                            <a:schemeClr val="bg1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ลำดับ</a:t>
                      </a:r>
                      <a:endParaRPr lang="en-US" sz="1800" b="1" kern="1200" dirty="0">
                        <a:solidFill>
                          <a:schemeClr val="bg1"/>
                        </a:solidFill>
                        <a:latin typeface="Chulabhorn Likit Text Light๙" panose="00000400000000000000" pitchFamily="2" charset="-34"/>
                        <a:ea typeface="+mn-ea"/>
                        <a:cs typeface="Chulabhorn Likit Text Light๙" panose="00000400000000000000" pitchFamily="2" charset="-34"/>
                      </a:endParaRP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959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159"/>
                        </a:lnSpc>
                        <a:defRPr/>
                      </a:pPr>
                      <a:r>
                        <a:rPr lang="en-US" sz="1800" b="1" kern="1200">
                          <a:solidFill>
                            <a:schemeClr val="bg1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จังหวัด</a:t>
                      </a:r>
                      <a:endParaRPr lang="en-US" sz="1800" b="1" kern="1200" dirty="0">
                        <a:solidFill>
                          <a:schemeClr val="bg1"/>
                        </a:solidFill>
                        <a:latin typeface="Chulabhorn Likit Text Light๙" panose="00000400000000000000" pitchFamily="2" charset="-34"/>
                        <a:ea typeface="+mn-ea"/>
                        <a:cs typeface="Chulabhorn Likit Text Light๙" panose="00000400000000000000" pitchFamily="2" charset="-34"/>
                      </a:endParaRP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959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159"/>
                        </a:lnSpc>
                        <a:defRPr/>
                      </a:pPr>
                      <a:r>
                        <a:rPr lang="en-US" sz="1800" b="1" kern="1200" dirty="0" err="1">
                          <a:solidFill>
                            <a:schemeClr val="bg1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เงินต้น</a:t>
                      </a:r>
                      <a:endParaRPr lang="en-US" sz="1800" b="1" kern="1200" dirty="0">
                        <a:solidFill>
                          <a:schemeClr val="bg1"/>
                        </a:solidFill>
                        <a:latin typeface="Chulabhorn Likit Text Light๙" panose="00000400000000000000" pitchFamily="2" charset="-34"/>
                        <a:ea typeface="+mn-ea"/>
                        <a:cs typeface="Chulabhorn Likit Text Light๙" panose="00000400000000000000" pitchFamily="2" charset="-34"/>
                      </a:endParaRPr>
                    </a:p>
                    <a:p>
                      <a:pPr algn="ctr">
                        <a:lnSpc>
                          <a:spcPts val="2159"/>
                        </a:lnSpc>
                      </a:pPr>
                      <a:r>
                        <a:rPr lang="en-US" sz="1800" b="1" kern="1200" dirty="0">
                          <a:solidFill>
                            <a:schemeClr val="bg1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(</a:t>
                      </a:r>
                      <a:r>
                        <a:rPr lang="en-US" sz="1800" b="1" kern="1200" dirty="0" err="1">
                          <a:solidFill>
                            <a:schemeClr val="bg1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บาท</a:t>
                      </a:r>
                      <a:r>
                        <a:rPr lang="en-US" sz="1800" b="1" kern="1200" dirty="0">
                          <a:solidFill>
                            <a:schemeClr val="bg1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)</a:t>
                      </a: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959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159"/>
                        </a:lnSpc>
                        <a:defRPr/>
                      </a:pPr>
                      <a:r>
                        <a:rPr lang="en-US" sz="1800" b="1" kern="1200" dirty="0" err="1">
                          <a:solidFill>
                            <a:schemeClr val="bg1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ดอกเบี้ย</a:t>
                      </a:r>
                      <a:endParaRPr lang="en-US" sz="1800" b="1" kern="1200" dirty="0">
                        <a:solidFill>
                          <a:schemeClr val="bg1"/>
                        </a:solidFill>
                        <a:latin typeface="Chulabhorn Likit Text Light๙" panose="00000400000000000000" pitchFamily="2" charset="-34"/>
                        <a:ea typeface="+mn-ea"/>
                        <a:cs typeface="Chulabhorn Likit Text Light๙" panose="00000400000000000000" pitchFamily="2" charset="-34"/>
                      </a:endParaRPr>
                    </a:p>
                    <a:p>
                      <a:pPr algn="ctr">
                        <a:lnSpc>
                          <a:spcPts val="2159"/>
                        </a:lnSpc>
                      </a:pPr>
                      <a:r>
                        <a:rPr lang="en-US" sz="1800" b="1" kern="1200" dirty="0">
                          <a:solidFill>
                            <a:schemeClr val="bg1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(</a:t>
                      </a:r>
                      <a:r>
                        <a:rPr lang="en-US" sz="1800" b="1" kern="1200" dirty="0" err="1">
                          <a:solidFill>
                            <a:schemeClr val="bg1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บาท</a:t>
                      </a:r>
                      <a:r>
                        <a:rPr lang="en-US" sz="1800" b="1" kern="1200" dirty="0">
                          <a:solidFill>
                            <a:schemeClr val="bg1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)</a:t>
                      </a: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959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159"/>
                        </a:lnSpc>
                        <a:defRPr/>
                      </a:pPr>
                      <a:r>
                        <a:rPr lang="en-US" sz="1800" b="1" kern="1200" dirty="0" err="1">
                          <a:solidFill>
                            <a:schemeClr val="bg1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เงินต้นรับคืน</a:t>
                      </a:r>
                      <a:endParaRPr lang="en-US" sz="1800" b="1" kern="1200" dirty="0">
                        <a:solidFill>
                          <a:schemeClr val="bg1"/>
                        </a:solidFill>
                        <a:latin typeface="Chulabhorn Likit Text Light๙" panose="00000400000000000000" pitchFamily="2" charset="-34"/>
                        <a:ea typeface="+mn-ea"/>
                        <a:cs typeface="Chulabhorn Likit Text Light๙" panose="00000400000000000000" pitchFamily="2" charset="-34"/>
                      </a:endParaRPr>
                    </a:p>
                    <a:p>
                      <a:pPr algn="ctr">
                        <a:lnSpc>
                          <a:spcPts val="2159"/>
                        </a:lnSpc>
                      </a:pPr>
                      <a:r>
                        <a:rPr lang="en-US" sz="1800" b="1" kern="1200" dirty="0">
                          <a:solidFill>
                            <a:schemeClr val="bg1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(</a:t>
                      </a:r>
                      <a:r>
                        <a:rPr lang="en-US" sz="1800" b="1" kern="1200" dirty="0" err="1">
                          <a:solidFill>
                            <a:schemeClr val="bg1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บาท</a:t>
                      </a:r>
                      <a:r>
                        <a:rPr lang="en-US" sz="1800" b="1" kern="1200" dirty="0">
                          <a:solidFill>
                            <a:schemeClr val="bg1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)</a:t>
                      </a: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959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159"/>
                        </a:lnSpc>
                        <a:defRPr/>
                      </a:pPr>
                      <a:r>
                        <a:rPr lang="en-US" sz="1800" b="1" kern="1200" dirty="0" err="1">
                          <a:solidFill>
                            <a:schemeClr val="bg1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ดอกเบี้ยรับคืน</a:t>
                      </a:r>
                      <a:r>
                        <a:rPr lang="en-US" sz="1800" b="1" kern="1200" dirty="0">
                          <a:solidFill>
                            <a:schemeClr val="bg1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</a:t>
                      </a:r>
                    </a:p>
                    <a:p>
                      <a:pPr algn="ctr">
                        <a:lnSpc>
                          <a:spcPts val="2159"/>
                        </a:lnSpc>
                      </a:pPr>
                      <a:r>
                        <a:rPr lang="en-US" sz="1800" b="1" kern="1200" dirty="0">
                          <a:solidFill>
                            <a:schemeClr val="bg1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(</a:t>
                      </a:r>
                      <a:r>
                        <a:rPr lang="en-US" sz="1800" b="1" kern="1200" dirty="0" err="1">
                          <a:solidFill>
                            <a:schemeClr val="bg1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บาท</a:t>
                      </a:r>
                      <a:r>
                        <a:rPr lang="en-US" sz="1800" b="1" kern="1200" dirty="0">
                          <a:solidFill>
                            <a:schemeClr val="bg1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)</a:t>
                      </a: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959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159"/>
                        </a:lnSpc>
                        <a:defRPr/>
                      </a:pPr>
                      <a:r>
                        <a:rPr lang="en-US" sz="1800" b="1" kern="1200" dirty="0" err="1">
                          <a:solidFill>
                            <a:schemeClr val="bg1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รวมเงินรับชำระ</a:t>
                      </a:r>
                      <a:r>
                        <a:rPr lang="en-US" sz="1800" b="1" kern="1200" dirty="0">
                          <a:solidFill>
                            <a:schemeClr val="bg1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</a:t>
                      </a:r>
                    </a:p>
                    <a:p>
                      <a:pPr algn="ctr">
                        <a:lnSpc>
                          <a:spcPts val="2159"/>
                        </a:lnSpc>
                      </a:pPr>
                      <a:r>
                        <a:rPr lang="en-US" sz="1800" b="1" kern="1200" dirty="0">
                          <a:solidFill>
                            <a:schemeClr val="bg1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(</a:t>
                      </a:r>
                      <a:r>
                        <a:rPr lang="en-US" sz="1800" b="1" kern="1200" dirty="0" err="1">
                          <a:solidFill>
                            <a:schemeClr val="bg1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บาท</a:t>
                      </a:r>
                      <a:r>
                        <a:rPr lang="en-US" sz="1800" b="1" kern="1200" dirty="0">
                          <a:solidFill>
                            <a:schemeClr val="bg1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)</a:t>
                      </a: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9596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ts val="2159"/>
                        </a:lnSpc>
                        <a:defRPr/>
                      </a:pPr>
                      <a:endParaRPr lang="en-US" sz="1800" b="1" kern="1200" dirty="0">
                        <a:solidFill>
                          <a:schemeClr val="bg1"/>
                        </a:solidFill>
                        <a:latin typeface="Chulabhorn Likit Text Light๙" panose="00000400000000000000" pitchFamily="2" charset="-34"/>
                        <a:ea typeface="+mn-ea"/>
                        <a:cs typeface="Chulabhorn Likit Text Light๙" panose="00000400000000000000" pitchFamily="2" charset="-34"/>
                      </a:endParaRP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959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5203">
                <a:tc>
                  <a:txBody>
                    <a:bodyPr/>
                    <a:lstStyle/>
                    <a:p>
                      <a:pPr algn="ctr">
                        <a:lnSpc>
                          <a:spcPts val="1919"/>
                        </a:lnSpc>
                        <a:defRPr/>
                      </a:pPr>
                      <a:r>
                        <a:rPr lang="th-TH" sz="1800" b="1" kern="1200" dirty="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57</a:t>
                      </a:r>
                      <a:endParaRPr lang="en-US" sz="1800" b="1" kern="1200" dirty="0">
                        <a:solidFill>
                          <a:srgbClr val="002060"/>
                        </a:solidFill>
                        <a:latin typeface="Chulabhorn Likit Text Light๙" panose="00000400000000000000" pitchFamily="2" charset="-34"/>
                        <a:ea typeface="+mn-ea"/>
                        <a:cs typeface="Chulabhorn Likit Text Light๙" panose="00000400000000000000" pitchFamily="2" charset="-34"/>
                      </a:endParaRP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800" b="1" kern="1200" dirty="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นครนายก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EEE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800" b="1" kern="1200" dirty="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     9,825,687.15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F0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800" b="1" kern="120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 93,105.00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800" b="1" kern="120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  3,292,968.85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4D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800" b="1" kern="1200" dirty="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 17,090.75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800" b="1" kern="1200" dirty="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3,310,059.60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1" kern="1200" dirty="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33.51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5203">
                <a:tc>
                  <a:txBody>
                    <a:bodyPr/>
                    <a:lstStyle/>
                    <a:p>
                      <a:pPr algn="ctr">
                        <a:lnSpc>
                          <a:spcPts val="1919"/>
                        </a:lnSpc>
                        <a:defRPr/>
                      </a:pPr>
                      <a:r>
                        <a:rPr lang="th-TH" sz="1800" b="1" kern="1200" dirty="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58</a:t>
                      </a:r>
                      <a:endParaRPr lang="en-US" sz="1800" b="1" kern="1200" dirty="0">
                        <a:solidFill>
                          <a:srgbClr val="002060"/>
                        </a:solidFill>
                        <a:latin typeface="Chulabhorn Likit Text Light๙" panose="00000400000000000000" pitchFamily="2" charset="-34"/>
                        <a:ea typeface="+mn-ea"/>
                        <a:cs typeface="Chulabhorn Likit Text Light๙" panose="00000400000000000000" pitchFamily="2" charset="-34"/>
                      </a:endParaRP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800" b="1" kern="1200" dirty="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พังงา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EEE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800" b="1" kern="120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   17,626,249.84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F0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800" b="1" kern="120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 67,603.65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800" b="1" kern="1200" dirty="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 5,806,299.08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4D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800" b="1" kern="1200" dirty="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  11,013.28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800" b="1" kern="120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  5,817,312.36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1" kern="1200" dirty="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32.94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5203">
                <a:tc>
                  <a:txBody>
                    <a:bodyPr/>
                    <a:lstStyle/>
                    <a:p>
                      <a:pPr algn="ctr">
                        <a:lnSpc>
                          <a:spcPts val="1919"/>
                        </a:lnSpc>
                        <a:defRPr/>
                      </a:pPr>
                      <a:r>
                        <a:rPr lang="th-TH" sz="1800" b="1" kern="1200" dirty="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59</a:t>
                      </a:r>
                      <a:endParaRPr lang="en-US" sz="1800" b="1" kern="1200" dirty="0">
                        <a:solidFill>
                          <a:srgbClr val="002060"/>
                        </a:solidFill>
                        <a:latin typeface="Chulabhorn Likit Text Light๙" panose="00000400000000000000" pitchFamily="2" charset="-34"/>
                        <a:ea typeface="+mn-ea"/>
                        <a:cs typeface="Chulabhorn Likit Text Light๙" panose="00000400000000000000" pitchFamily="2" charset="-34"/>
                      </a:endParaRP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800" b="1" kern="1200" dirty="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หนองบัวลำภู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EEE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800" b="1" kern="1200" dirty="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   23,255,785.10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F0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800" b="1" kern="120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126,278.00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800" b="1" kern="120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  7,467,006.75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4D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800" b="1" kern="1200" dirty="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30,374.00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800" b="1" kern="120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 7,497,380.75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1" kern="1200" dirty="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32.11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5203">
                <a:tc>
                  <a:txBody>
                    <a:bodyPr/>
                    <a:lstStyle/>
                    <a:p>
                      <a:pPr algn="ctr">
                        <a:lnSpc>
                          <a:spcPts val="1919"/>
                        </a:lnSpc>
                        <a:defRPr/>
                      </a:pPr>
                      <a:r>
                        <a:rPr lang="th-TH" sz="1800" b="1" kern="1200" dirty="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60</a:t>
                      </a:r>
                      <a:endParaRPr lang="en-US" sz="1800" b="1" kern="1200" dirty="0">
                        <a:solidFill>
                          <a:srgbClr val="002060"/>
                        </a:solidFill>
                        <a:latin typeface="Chulabhorn Likit Text Light๙" panose="00000400000000000000" pitchFamily="2" charset="-34"/>
                        <a:ea typeface="+mn-ea"/>
                        <a:cs typeface="Chulabhorn Likit Text Light๙" panose="00000400000000000000" pitchFamily="2" charset="-34"/>
                      </a:endParaRP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800" b="1" kern="120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พระนครศรีอยุธยา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EEE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800" b="1" kern="1200" dirty="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  20,376,442.42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F0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800" b="1" kern="120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225,103.93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800" b="1" kern="120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   6,417,406.27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4D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800" b="1" kern="120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 47,816.22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800" b="1" kern="1200" dirty="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 6,465,222.49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1" kern="1200" dirty="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31.49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5203">
                <a:tc>
                  <a:txBody>
                    <a:bodyPr/>
                    <a:lstStyle/>
                    <a:p>
                      <a:pPr algn="ctr">
                        <a:lnSpc>
                          <a:spcPts val="1919"/>
                        </a:lnSpc>
                        <a:defRPr/>
                      </a:pPr>
                      <a:r>
                        <a:rPr lang="th-TH" sz="1800" b="1" kern="1200" dirty="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61</a:t>
                      </a:r>
                      <a:endParaRPr lang="en-US" sz="1800" b="1" kern="1200" dirty="0">
                        <a:solidFill>
                          <a:srgbClr val="002060"/>
                        </a:solidFill>
                        <a:latin typeface="Chulabhorn Likit Text Light๙" panose="00000400000000000000" pitchFamily="2" charset="-34"/>
                        <a:ea typeface="+mn-ea"/>
                        <a:cs typeface="Chulabhorn Likit Text Light๙" panose="00000400000000000000" pitchFamily="2" charset="-34"/>
                      </a:endParaRP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800" b="1" kern="120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อำนาจเจริญ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EEE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800" b="1" kern="1200" dirty="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   14,172,465.09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F0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800" b="1" kern="1200" dirty="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 47,465.00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800" b="1" kern="120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  4,409,537.52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4D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800" b="1" kern="120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   7,381.00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800" b="1" kern="1200" dirty="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  4,416,918.52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1" kern="1200" dirty="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31.11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5203">
                <a:tc>
                  <a:txBody>
                    <a:bodyPr/>
                    <a:lstStyle/>
                    <a:p>
                      <a:pPr algn="ctr">
                        <a:lnSpc>
                          <a:spcPts val="1919"/>
                        </a:lnSpc>
                        <a:defRPr/>
                      </a:pPr>
                      <a:r>
                        <a:rPr lang="th-TH" sz="1800" b="1" kern="1200" dirty="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62</a:t>
                      </a:r>
                      <a:endParaRPr lang="en-US" sz="1800" b="1" kern="1200" dirty="0">
                        <a:solidFill>
                          <a:srgbClr val="002060"/>
                        </a:solidFill>
                        <a:latin typeface="Chulabhorn Likit Text Light๙" panose="00000400000000000000" pitchFamily="2" charset="-34"/>
                        <a:ea typeface="+mn-ea"/>
                        <a:cs typeface="Chulabhorn Likit Text Light๙" panose="00000400000000000000" pitchFamily="2" charset="-34"/>
                      </a:endParaRP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800" b="1" kern="120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ปราจีนบุรี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EEE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800" b="1" kern="1200" dirty="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    15,194,414.95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F0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800" b="1" kern="1200" dirty="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  92,398.25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800" b="1" kern="1200" dirty="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   4,720,931.77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4D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800" b="1" kern="120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 12,399.83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800" b="1" kern="1200" dirty="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 4,733,331.60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1" kern="1200" dirty="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31.07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55203">
                <a:tc>
                  <a:txBody>
                    <a:bodyPr/>
                    <a:lstStyle/>
                    <a:p>
                      <a:pPr algn="ctr">
                        <a:lnSpc>
                          <a:spcPts val="1919"/>
                        </a:lnSpc>
                        <a:defRPr/>
                      </a:pPr>
                      <a:r>
                        <a:rPr lang="th-TH" sz="1800" b="1" kern="1200" dirty="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63</a:t>
                      </a:r>
                      <a:endParaRPr lang="en-US" sz="1800" b="1" kern="1200" dirty="0">
                        <a:solidFill>
                          <a:srgbClr val="002060"/>
                        </a:solidFill>
                        <a:latin typeface="Chulabhorn Likit Text Light๙" panose="00000400000000000000" pitchFamily="2" charset="-34"/>
                        <a:ea typeface="+mn-ea"/>
                        <a:cs typeface="Chulabhorn Likit Text Light๙" panose="00000400000000000000" pitchFamily="2" charset="-34"/>
                      </a:endParaRP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800" b="1" kern="120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สระบุรี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EEE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800" b="1" kern="1200" dirty="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    22,349,715.13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F0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800" b="1" kern="120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134,050.31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800" b="1" kern="1200" dirty="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    6,810,517.41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4D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800" b="1" kern="120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20,594.78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800" b="1" kern="120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    6,831,112.19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1" kern="1200" dirty="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30.47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55203">
                <a:tc>
                  <a:txBody>
                    <a:bodyPr/>
                    <a:lstStyle/>
                    <a:p>
                      <a:pPr algn="ctr">
                        <a:lnSpc>
                          <a:spcPts val="1919"/>
                        </a:lnSpc>
                        <a:defRPr/>
                      </a:pPr>
                      <a:r>
                        <a:rPr lang="th-TH" sz="1800" b="1" kern="1200" dirty="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64</a:t>
                      </a:r>
                      <a:endParaRPr lang="en-US" sz="1800" b="1" kern="1200" dirty="0">
                        <a:solidFill>
                          <a:srgbClr val="002060"/>
                        </a:solidFill>
                        <a:latin typeface="Chulabhorn Likit Text Light๙" panose="00000400000000000000" pitchFamily="2" charset="-34"/>
                        <a:ea typeface="+mn-ea"/>
                        <a:cs typeface="Chulabhorn Likit Text Light๙" panose="00000400000000000000" pitchFamily="2" charset="-34"/>
                      </a:endParaRP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800" b="1" kern="120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อุดรธานี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EEE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800" b="1" kern="120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  28,938,242.95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F0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800" b="1" kern="1200" dirty="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190,769.00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800" b="1" kern="120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  8,769,747.90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4D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800" b="1" kern="120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 42,512.05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800" b="1" kern="120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  8,812,259.95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1" kern="1200" dirty="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30.31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55203">
                <a:tc>
                  <a:txBody>
                    <a:bodyPr/>
                    <a:lstStyle/>
                    <a:p>
                      <a:pPr algn="ctr">
                        <a:lnSpc>
                          <a:spcPts val="1919"/>
                        </a:lnSpc>
                        <a:defRPr/>
                      </a:pPr>
                      <a:r>
                        <a:rPr lang="th-TH" sz="1800" b="1" kern="1200" dirty="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65</a:t>
                      </a:r>
                      <a:endParaRPr lang="en-US" sz="1800" b="1" kern="1200" dirty="0">
                        <a:solidFill>
                          <a:srgbClr val="002060"/>
                        </a:solidFill>
                        <a:latin typeface="Chulabhorn Likit Text Light๙" panose="00000400000000000000" pitchFamily="2" charset="-34"/>
                        <a:ea typeface="+mn-ea"/>
                        <a:cs typeface="Chulabhorn Likit Text Light๙" panose="00000400000000000000" pitchFamily="2" charset="-34"/>
                      </a:endParaRP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800" b="1" kern="120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ภูเก็ต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EEE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800" b="1" kern="120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      8,411,149.04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F0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800" b="1" kern="1200" dirty="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 36,459.08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800" b="1" kern="120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   2,418,355.23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4D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800" b="1" kern="1200" dirty="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  3,585.97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800" b="1" kern="120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  2,421,941.20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1" kern="1200" dirty="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28.75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55203">
                <a:tc>
                  <a:txBody>
                    <a:bodyPr/>
                    <a:lstStyle/>
                    <a:p>
                      <a:pPr algn="ctr">
                        <a:lnSpc>
                          <a:spcPts val="1919"/>
                        </a:lnSpc>
                        <a:defRPr/>
                      </a:pPr>
                      <a:r>
                        <a:rPr lang="th-TH" sz="1800" b="1" kern="1200" dirty="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66</a:t>
                      </a:r>
                      <a:endParaRPr lang="en-US" sz="1800" b="1" kern="1200" dirty="0">
                        <a:solidFill>
                          <a:srgbClr val="002060"/>
                        </a:solidFill>
                        <a:latin typeface="Chulabhorn Likit Text Light๙" panose="00000400000000000000" pitchFamily="2" charset="-34"/>
                        <a:ea typeface="+mn-ea"/>
                        <a:cs typeface="Chulabhorn Likit Text Light๙" panose="00000400000000000000" pitchFamily="2" charset="-34"/>
                      </a:endParaRP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800" b="1" kern="120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บึงกาฬ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EEE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800" b="1" kern="1200" dirty="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    22,316,188.62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F0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800" b="1" kern="120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 107,156.75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800" b="1" kern="120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   6,321,037.88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4D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800" b="1" kern="1200" dirty="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 13,022.42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800" b="1" kern="120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6,334,060.30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1" kern="1200" dirty="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28.32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455203">
                <a:tc>
                  <a:txBody>
                    <a:bodyPr/>
                    <a:lstStyle/>
                    <a:p>
                      <a:pPr algn="ctr">
                        <a:lnSpc>
                          <a:spcPts val="1919"/>
                        </a:lnSpc>
                        <a:defRPr/>
                      </a:pPr>
                      <a:r>
                        <a:rPr lang="th-TH" sz="1800" b="1" kern="1200" dirty="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67</a:t>
                      </a:r>
                      <a:endParaRPr lang="en-US" sz="1800" b="1" kern="1200" dirty="0">
                        <a:solidFill>
                          <a:srgbClr val="002060"/>
                        </a:solidFill>
                        <a:latin typeface="Chulabhorn Likit Text Light๙" panose="00000400000000000000" pitchFamily="2" charset="-34"/>
                        <a:ea typeface="+mn-ea"/>
                        <a:cs typeface="Chulabhorn Likit Text Light๙" panose="00000400000000000000" pitchFamily="2" charset="-34"/>
                      </a:endParaRP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800" b="1" kern="120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นนทบุรี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EEE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800" b="1" kern="1200" dirty="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   21,470,679.67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F0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800" b="1" kern="1200" dirty="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175,648.45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800" b="1" kern="120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   5,855,347.31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4D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800" b="1" kern="120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 22,795.44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800" b="1" kern="1200" dirty="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  5,878,142.75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1" kern="1200" dirty="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27.27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455203">
                <a:tc>
                  <a:txBody>
                    <a:bodyPr/>
                    <a:lstStyle/>
                    <a:p>
                      <a:pPr algn="ctr">
                        <a:lnSpc>
                          <a:spcPts val="1919"/>
                        </a:lnSpc>
                        <a:defRPr/>
                      </a:pPr>
                      <a:r>
                        <a:rPr lang="th-TH" sz="1800" b="1" kern="1200" dirty="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68</a:t>
                      </a:r>
                      <a:endParaRPr lang="en-US" sz="1800" b="1" kern="1200" dirty="0">
                        <a:solidFill>
                          <a:srgbClr val="002060"/>
                        </a:solidFill>
                        <a:latin typeface="Chulabhorn Likit Text Light๙" panose="00000400000000000000" pitchFamily="2" charset="-34"/>
                        <a:ea typeface="+mn-ea"/>
                        <a:cs typeface="Chulabhorn Likit Text Light๙" panose="00000400000000000000" pitchFamily="2" charset="-34"/>
                      </a:endParaRP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800" b="1" kern="120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นราธิวาส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EEE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800" b="1" kern="120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   24,806,511.07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F0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800" b="1" kern="1200" dirty="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  44,376.97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800" b="1" kern="120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  6,762,480.28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4D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800" b="1" kern="120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  11,079.87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800" b="1" kern="1200" dirty="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 6,773,560.15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1" kern="1200" dirty="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27.26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455203">
                <a:tc>
                  <a:txBody>
                    <a:bodyPr/>
                    <a:lstStyle/>
                    <a:p>
                      <a:pPr algn="ctr">
                        <a:lnSpc>
                          <a:spcPts val="1919"/>
                        </a:lnSpc>
                        <a:defRPr/>
                      </a:pPr>
                      <a:r>
                        <a:rPr lang="th-TH" sz="1800" b="1" kern="1200" dirty="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69</a:t>
                      </a:r>
                      <a:endParaRPr lang="en-US" sz="1800" b="1" kern="1200" dirty="0">
                        <a:solidFill>
                          <a:srgbClr val="002060"/>
                        </a:solidFill>
                        <a:latin typeface="Chulabhorn Likit Text Light๙" panose="00000400000000000000" pitchFamily="2" charset="-34"/>
                        <a:ea typeface="+mn-ea"/>
                        <a:cs typeface="Chulabhorn Likit Text Light๙" panose="00000400000000000000" pitchFamily="2" charset="-34"/>
                      </a:endParaRP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800" b="1" kern="1200" dirty="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หนองคาย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EEE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800" b="1" kern="1200" dirty="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  28,443,510.78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F0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800" b="1" kern="120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 227,924.51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800" b="1" kern="120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   7,727,709.48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4D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800" b="1" kern="120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25,052.00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800" b="1" kern="120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  7,752,761.48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1" kern="1200" dirty="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27.17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455203">
                <a:tc>
                  <a:txBody>
                    <a:bodyPr/>
                    <a:lstStyle/>
                    <a:p>
                      <a:pPr algn="ctr">
                        <a:lnSpc>
                          <a:spcPts val="1919"/>
                        </a:lnSpc>
                        <a:defRPr/>
                      </a:pPr>
                      <a:r>
                        <a:rPr lang="th-TH" sz="1800" b="1" kern="1200" dirty="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70</a:t>
                      </a:r>
                      <a:endParaRPr lang="en-US" sz="1800" b="1" kern="1200" dirty="0">
                        <a:solidFill>
                          <a:srgbClr val="002060"/>
                        </a:solidFill>
                        <a:latin typeface="Chulabhorn Likit Text Light๙" panose="00000400000000000000" pitchFamily="2" charset="-34"/>
                        <a:ea typeface="+mn-ea"/>
                        <a:cs typeface="Chulabhorn Likit Text Light๙" panose="00000400000000000000" pitchFamily="2" charset="-34"/>
                      </a:endParaRP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800" b="1" kern="1200" dirty="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มุกดาหาร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EEE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800" b="1" kern="1200" dirty="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  21,092,053.50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F0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800" b="1" kern="1200" dirty="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 57,346.02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800" b="1" kern="1200" dirty="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    5,728,156.21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4D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800" b="1" kern="1200" dirty="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 11,904.00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800" b="1" kern="1200" dirty="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 5,740,060.21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1" kern="1200" dirty="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27.16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</a:tbl>
          </a:graphicData>
        </a:graphic>
      </p:graphicFrame>
      <p:sp>
        <p:nvSpPr>
          <p:cNvPr id="10" name="TextBox 3">
            <a:extLst>
              <a:ext uri="{FF2B5EF4-FFF2-40B4-BE49-F238E27FC236}">
                <a16:creationId xmlns:a16="http://schemas.microsoft.com/office/drawing/2014/main" id="{79FBA436-6695-5249-433A-02F96FD5F3C4}"/>
              </a:ext>
            </a:extLst>
          </p:cNvPr>
          <p:cNvSpPr txBox="1"/>
          <p:nvPr/>
        </p:nvSpPr>
        <p:spPr>
          <a:xfrm>
            <a:off x="493080" y="1148511"/>
            <a:ext cx="17438914" cy="4501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360"/>
              </a:lnSpc>
            </a:pPr>
            <a:r>
              <a:rPr lang="en-US" sz="3200" dirty="0" err="1">
                <a:solidFill>
                  <a:srgbClr val="002060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การบริหารจัดการหนี้กองทุนพัฒนาบทบาทสตรี</a:t>
            </a:r>
            <a:r>
              <a:rPr lang="en-US" sz="3200" dirty="0">
                <a:solidFill>
                  <a:srgbClr val="002060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 : </a:t>
            </a:r>
            <a:r>
              <a:rPr lang="en-US" sz="3200" dirty="0" err="1">
                <a:solidFill>
                  <a:srgbClr val="002060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การรับเงินคืนเงินต้น</a:t>
            </a:r>
            <a:r>
              <a:rPr lang="en-US" sz="3200" dirty="0">
                <a:solidFill>
                  <a:srgbClr val="002060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  </a:t>
            </a:r>
            <a:r>
              <a:rPr lang="en-US" sz="3200" dirty="0" err="1">
                <a:solidFill>
                  <a:srgbClr val="002060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ข้อมูล</a:t>
            </a:r>
            <a:r>
              <a:rPr lang="en-US" sz="3200" dirty="0">
                <a:solidFill>
                  <a:srgbClr val="002060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 ณ </a:t>
            </a:r>
            <a:r>
              <a:rPr lang="en-US" sz="3200" dirty="0" err="1">
                <a:solidFill>
                  <a:srgbClr val="002060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วันที่</a:t>
            </a:r>
            <a:r>
              <a:rPr lang="en-US" sz="3200" dirty="0">
                <a:solidFill>
                  <a:srgbClr val="002060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 </a:t>
            </a:r>
            <a:r>
              <a:rPr lang="th-TH" sz="3200" dirty="0">
                <a:solidFill>
                  <a:srgbClr val="002060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17</a:t>
            </a:r>
            <a:r>
              <a:rPr lang="en-US" sz="3200" dirty="0">
                <a:solidFill>
                  <a:srgbClr val="002060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 </a:t>
            </a:r>
            <a:r>
              <a:rPr lang="th-TH" sz="3200" dirty="0">
                <a:solidFill>
                  <a:srgbClr val="002060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เมษายน</a:t>
            </a:r>
            <a:r>
              <a:rPr lang="en-US" sz="3200" dirty="0">
                <a:solidFill>
                  <a:srgbClr val="002060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 2567</a:t>
            </a:r>
          </a:p>
        </p:txBody>
      </p:sp>
      <p:grpSp>
        <p:nvGrpSpPr>
          <p:cNvPr id="11" name="กลุ่ม 10">
            <a:extLst>
              <a:ext uri="{FF2B5EF4-FFF2-40B4-BE49-F238E27FC236}">
                <a16:creationId xmlns:a16="http://schemas.microsoft.com/office/drawing/2014/main" id="{11CEEE11-82D8-6294-C087-B853E8D57397}"/>
              </a:ext>
            </a:extLst>
          </p:cNvPr>
          <p:cNvGrpSpPr/>
          <p:nvPr/>
        </p:nvGrpSpPr>
        <p:grpSpPr>
          <a:xfrm>
            <a:off x="-322135" y="5943268"/>
            <a:ext cx="20941658" cy="5143832"/>
            <a:chOff x="-322135" y="5943268"/>
            <a:chExt cx="20941658" cy="5143832"/>
          </a:xfrm>
        </p:grpSpPr>
        <p:sp>
          <p:nvSpPr>
            <p:cNvPr id="12" name="Freeform 2">
              <a:extLst>
                <a:ext uri="{FF2B5EF4-FFF2-40B4-BE49-F238E27FC236}">
                  <a16:creationId xmlns:a16="http://schemas.microsoft.com/office/drawing/2014/main" id="{CB43AD4E-7079-FD7C-4316-17ABD70115D5}"/>
                </a:ext>
              </a:extLst>
            </p:cNvPr>
            <p:cNvSpPr/>
            <p:nvPr/>
          </p:nvSpPr>
          <p:spPr>
            <a:xfrm>
              <a:off x="-322135" y="9635249"/>
              <a:ext cx="19404854" cy="1451851"/>
            </a:xfrm>
            <a:custGeom>
              <a:avLst/>
              <a:gdLst/>
              <a:ahLst/>
              <a:cxnLst/>
              <a:rect l="l" t="t" r="r" b="b"/>
              <a:pathLst>
                <a:path w="19404854" h="9702427">
                  <a:moveTo>
                    <a:pt x="0" y="0"/>
                  </a:moveTo>
                  <a:lnTo>
                    <a:pt x="19404855" y="0"/>
                  </a:lnTo>
                  <a:lnTo>
                    <a:pt x="19404855" y="9702428"/>
                  </a:lnTo>
                  <a:lnTo>
                    <a:pt x="0" y="97024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rcRect/>
              <a:stretch>
                <a:fillRect b="-568280"/>
              </a:stretch>
            </a:blipFill>
          </p:spPr>
        </p:sp>
        <p:sp>
          <p:nvSpPr>
            <p:cNvPr id="13" name="Freeform 3">
              <a:extLst>
                <a:ext uri="{FF2B5EF4-FFF2-40B4-BE49-F238E27FC236}">
                  <a16:creationId xmlns:a16="http://schemas.microsoft.com/office/drawing/2014/main" id="{4ECE673B-A69D-F7C3-1277-D09D498AE42B}"/>
                </a:ext>
              </a:extLst>
            </p:cNvPr>
            <p:cNvSpPr/>
            <p:nvPr/>
          </p:nvSpPr>
          <p:spPr>
            <a:xfrm rot="10800000" flipH="1">
              <a:off x="-126913" y="6672817"/>
              <a:ext cx="4261510" cy="4172163"/>
            </a:xfrm>
            <a:custGeom>
              <a:avLst/>
              <a:gdLst/>
              <a:ahLst/>
              <a:cxnLst/>
              <a:rect l="l" t="t" r="r" b="b"/>
              <a:pathLst>
                <a:path w="4261510" h="4172163">
                  <a:moveTo>
                    <a:pt x="4261510" y="0"/>
                  </a:moveTo>
                  <a:lnTo>
                    <a:pt x="0" y="0"/>
                  </a:lnTo>
                  <a:lnTo>
                    <a:pt x="0" y="4172163"/>
                  </a:lnTo>
                  <a:lnTo>
                    <a:pt x="4261510" y="4172163"/>
                  </a:lnTo>
                  <a:lnTo>
                    <a:pt x="4261510" y="0"/>
                  </a:lnTo>
                  <a:close/>
                </a:path>
              </a:pathLst>
            </a:custGeom>
            <a:blipFill>
              <a:blip r:embed="rId4">
                <a:alphaModFix amt="37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4" name="Freeform 4">
              <a:extLst>
                <a:ext uri="{FF2B5EF4-FFF2-40B4-BE49-F238E27FC236}">
                  <a16:creationId xmlns:a16="http://schemas.microsoft.com/office/drawing/2014/main" id="{802760B4-BF3B-F6D7-F9E0-118BAD41D1CB}"/>
                </a:ext>
              </a:extLst>
            </p:cNvPr>
            <p:cNvSpPr/>
            <p:nvPr/>
          </p:nvSpPr>
          <p:spPr>
            <a:xfrm rot="10800000">
              <a:off x="16716853" y="5943268"/>
              <a:ext cx="3902670" cy="4366592"/>
            </a:xfrm>
            <a:custGeom>
              <a:avLst/>
              <a:gdLst/>
              <a:ahLst/>
              <a:cxnLst/>
              <a:rect l="l" t="t" r="r" b="b"/>
              <a:pathLst>
                <a:path w="4261510" h="4172163">
                  <a:moveTo>
                    <a:pt x="0" y="0"/>
                  </a:moveTo>
                  <a:lnTo>
                    <a:pt x="4261510" y="0"/>
                  </a:lnTo>
                  <a:lnTo>
                    <a:pt x="4261510" y="4172163"/>
                  </a:lnTo>
                  <a:lnTo>
                    <a:pt x="0" y="41721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31999"/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A2A5A343-DFBD-88DE-5DBD-B80EC5186CEA}"/>
                </a:ext>
              </a:extLst>
            </p:cNvPr>
            <p:cNvSpPr/>
            <p:nvPr/>
          </p:nvSpPr>
          <p:spPr>
            <a:xfrm>
              <a:off x="17183859" y="9649284"/>
              <a:ext cx="352548" cy="352548"/>
            </a:xfrm>
            <a:custGeom>
              <a:avLst/>
              <a:gdLst/>
              <a:ahLst/>
              <a:cxnLst/>
              <a:rect l="l" t="t" r="r" b="b"/>
              <a:pathLst>
                <a:path w="352548" h="352548">
                  <a:moveTo>
                    <a:pt x="0" y="0"/>
                  </a:moveTo>
                  <a:lnTo>
                    <a:pt x="352547" y="0"/>
                  </a:lnTo>
                  <a:lnTo>
                    <a:pt x="352547" y="352548"/>
                  </a:lnTo>
                  <a:lnTo>
                    <a:pt x="0" y="35254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47000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id="{8E7B39C9-0319-9C40-1772-5FD2988FA721}"/>
                </a:ext>
              </a:extLst>
            </p:cNvPr>
            <p:cNvSpPr/>
            <p:nvPr/>
          </p:nvSpPr>
          <p:spPr>
            <a:xfrm>
              <a:off x="16855283" y="9924104"/>
              <a:ext cx="270304" cy="270304"/>
            </a:xfrm>
            <a:custGeom>
              <a:avLst/>
              <a:gdLst/>
              <a:ahLst/>
              <a:cxnLst/>
              <a:rect l="l" t="t" r="r" b="b"/>
              <a:pathLst>
                <a:path w="270304" h="270304">
                  <a:moveTo>
                    <a:pt x="0" y="0"/>
                  </a:moveTo>
                  <a:lnTo>
                    <a:pt x="270304" y="0"/>
                  </a:lnTo>
                  <a:lnTo>
                    <a:pt x="270304" y="270304"/>
                  </a:lnTo>
                  <a:lnTo>
                    <a:pt x="0" y="2703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55000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7" name="Freeform 7">
              <a:extLst>
                <a:ext uri="{FF2B5EF4-FFF2-40B4-BE49-F238E27FC236}">
                  <a16:creationId xmlns:a16="http://schemas.microsoft.com/office/drawing/2014/main" id="{79BD7452-1231-B807-A0E1-460BAB0A2C62}"/>
                </a:ext>
              </a:extLst>
            </p:cNvPr>
            <p:cNvSpPr/>
            <p:nvPr/>
          </p:nvSpPr>
          <p:spPr>
            <a:xfrm>
              <a:off x="0" y="9641564"/>
              <a:ext cx="625082" cy="625082"/>
            </a:xfrm>
            <a:custGeom>
              <a:avLst/>
              <a:gdLst/>
              <a:ahLst/>
              <a:cxnLst/>
              <a:rect l="l" t="t" r="r" b="b"/>
              <a:pathLst>
                <a:path w="625082" h="625082">
                  <a:moveTo>
                    <a:pt x="0" y="0"/>
                  </a:moveTo>
                  <a:lnTo>
                    <a:pt x="625082" y="0"/>
                  </a:lnTo>
                  <a:lnTo>
                    <a:pt x="625082" y="625082"/>
                  </a:lnTo>
                  <a:lnTo>
                    <a:pt x="0" y="62508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8" name="Freeform 8">
              <a:extLst>
                <a:ext uri="{FF2B5EF4-FFF2-40B4-BE49-F238E27FC236}">
                  <a16:creationId xmlns:a16="http://schemas.microsoft.com/office/drawing/2014/main" id="{C7C20285-96F5-8A67-3D13-DB3FE4F96A4D}"/>
                </a:ext>
              </a:extLst>
            </p:cNvPr>
            <p:cNvSpPr/>
            <p:nvPr/>
          </p:nvSpPr>
          <p:spPr>
            <a:xfrm>
              <a:off x="660458" y="9631111"/>
              <a:ext cx="294691" cy="294691"/>
            </a:xfrm>
            <a:custGeom>
              <a:avLst/>
              <a:gdLst/>
              <a:ahLst/>
              <a:cxnLst/>
              <a:rect l="l" t="t" r="r" b="b"/>
              <a:pathLst>
                <a:path w="294691" h="294691">
                  <a:moveTo>
                    <a:pt x="0" y="0"/>
                  </a:moveTo>
                  <a:lnTo>
                    <a:pt x="294691" y="0"/>
                  </a:lnTo>
                  <a:lnTo>
                    <a:pt x="294691" y="294691"/>
                  </a:lnTo>
                  <a:lnTo>
                    <a:pt x="0" y="2946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9" name="Freeform 9">
              <a:extLst>
                <a:ext uri="{FF2B5EF4-FFF2-40B4-BE49-F238E27FC236}">
                  <a16:creationId xmlns:a16="http://schemas.microsoft.com/office/drawing/2014/main" id="{33AF5C68-40A9-8370-982A-60B59810D0DD}"/>
                </a:ext>
              </a:extLst>
            </p:cNvPr>
            <p:cNvSpPr/>
            <p:nvPr/>
          </p:nvSpPr>
          <p:spPr>
            <a:xfrm rot="834738">
              <a:off x="4269232" y="9833364"/>
              <a:ext cx="298411" cy="298411"/>
            </a:xfrm>
            <a:custGeom>
              <a:avLst/>
              <a:gdLst/>
              <a:ahLst/>
              <a:cxnLst/>
              <a:rect l="l" t="t" r="r" b="b"/>
              <a:pathLst>
                <a:path w="298411" h="298411">
                  <a:moveTo>
                    <a:pt x="0" y="0"/>
                  </a:moveTo>
                  <a:lnTo>
                    <a:pt x="298410" y="0"/>
                  </a:lnTo>
                  <a:lnTo>
                    <a:pt x="298410" y="298410"/>
                  </a:lnTo>
                  <a:lnTo>
                    <a:pt x="0" y="2984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56000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0" name="TextBox 10">
              <a:extLst>
                <a:ext uri="{FF2B5EF4-FFF2-40B4-BE49-F238E27FC236}">
                  <a16:creationId xmlns:a16="http://schemas.microsoft.com/office/drawing/2014/main" id="{5DB4E8ED-1A43-8369-8108-1FCB26349049}"/>
                </a:ext>
              </a:extLst>
            </p:cNvPr>
            <p:cNvSpPr txBox="1"/>
            <p:nvPr/>
          </p:nvSpPr>
          <p:spPr>
            <a:xfrm>
              <a:off x="5418052" y="9897227"/>
              <a:ext cx="13784348" cy="4289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679"/>
                </a:lnSpc>
              </a:pPr>
              <a:r>
                <a:rPr lang="en-US" sz="1600" dirty="0" err="1">
                  <a:solidFill>
                    <a:srgbClr val="EA9F1B"/>
                  </a:solidFill>
                  <a:latin typeface="Chulabhorn Likit Text Light" panose="00000400000000000000" pitchFamily="2" charset="-34"/>
                  <a:cs typeface="Chulabhorn Likit Text Light" panose="00000400000000000000" pitchFamily="2" charset="-34"/>
                </a:rPr>
                <a:t>เศรษฐกิจฐานรากมั่นคง</a:t>
              </a:r>
              <a:r>
                <a:rPr lang="en-US" sz="1600" dirty="0">
                  <a:solidFill>
                    <a:srgbClr val="EA9F1B"/>
                  </a:solidFill>
                  <a:latin typeface="Chulabhorn Likit Text Light" panose="00000400000000000000" pitchFamily="2" charset="-34"/>
                  <a:cs typeface="Chulabhorn Likit Text Light" panose="00000400000000000000" pitchFamily="2" charset="-34"/>
                </a:rPr>
                <a:t> </a:t>
              </a:r>
              <a:r>
                <a:rPr lang="en-US" sz="1600" dirty="0" err="1">
                  <a:solidFill>
                    <a:srgbClr val="EA9F1B"/>
                  </a:solidFill>
                  <a:latin typeface="Chulabhorn Likit Text Light" panose="00000400000000000000" pitchFamily="2" charset="-34"/>
                  <a:cs typeface="Chulabhorn Likit Text Light" panose="00000400000000000000" pitchFamily="2" charset="-34"/>
                </a:rPr>
                <a:t>ชุมชนเข้มแข็งอย่างยั่งยืน</a:t>
              </a:r>
              <a:r>
                <a:rPr lang="en-US" sz="1600" dirty="0">
                  <a:solidFill>
                    <a:srgbClr val="EA9F1B"/>
                  </a:solidFill>
                  <a:latin typeface="Chulabhorn Likit Text Light" panose="00000400000000000000" pitchFamily="2" charset="-34"/>
                  <a:cs typeface="Chulabhorn Likit Text Light" panose="00000400000000000000" pitchFamily="2" charset="-34"/>
                </a:rPr>
                <a:t> </a:t>
              </a:r>
              <a:r>
                <a:rPr lang="en-US" sz="1600" dirty="0" err="1">
                  <a:solidFill>
                    <a:srgbClr val="EA9F1B"/>
                  </a:solidFill>
                  <a:latin typeface="Chulabhorn Likit Text Light" panose="00000400000000000000" pitchFamily="2" charset="-34"/>
                  <a:cs typeface="Chulabhorn Likit Text Light" panose="00000400000000000000" pitchFamily="2" charset="-34"/>
                </a:rPr>
                <a:t>ด้วยหลักปรัชญาของเศรษฐกิจพอเพียง</a:t>
              </a:r>
              <a:r>
                <a:rPr lang="en-US" sz="1600" dirty="0">
                  <a:solidFill>
                    <a:srgbClr val="EA9F1B"/>
                  </a:solidFill>
                  <a:latin typeface="Chulabhorn Likit Text Light" panose="00000400000000000000" pitchFamily="2" charset="-34"/>
                  <a:cs typeface="Chulabhorn Likit Text Light" panose="00000400000000000000" pitchFamily="2" charset="-34"/>
                </a:rPr>
                <a:t> </a:t>
              </a:r>
            </a:p>
            <a:p>
              <a:pPr>
                <a:lnSpc>
                  <a:spcPts val="1679"/>
                </a:lnSpc>
              </a:pPr>
              <a:endParaRPr lang="en-US" sz="1400" spc="253" dirty="0">
                <a:solidFill>
                  <a:srgbClr val="EA9F1B"/>
                </a:solidFill>
                <a:cs typeface="Opun Mai Bold"/>
              </a:endParaRPr>
            </a:p>
          </p:txBody>
        </p:sp>
        <p:sp>
          <p:nvSpPr>
            <p:cNvPr id="21" name="Freeform 12">
              <a:extLst>
                <a:ext uri="{FF2B5EF4-FFF2-40B4-BE49-F238E27FC236}">
                  <a16:creationId xmlns:a16="http://schemas.microsoft.com/office/drawing/2014/main" id="{8DB970D1-E47F-6B31-8A58-07DA9778793E}"/>
                </a:ext>
              </a:extLst>
            </p:cNvPr>
            <p:cNvSpPr/>
            <p:nvPr/>
          </p:nvSpPr>
          <p:spPr>
            <a:xfrm rot="2055878">
              <a:off x="9189152" y="9608252"/>
              <a:ext cx="231865" cy="231865"/>
            </a:xfrm>
            <a:custGeom>
              <a:avLst/>
              <a:gdLst/>
              <a:ahLst/>
              <a:cxnLst/>
              <a:rect l="l" t="t" r="r" b="b"/>
              <a:pathLst>
                <a:path w="231865" h="231865">
                  <a:moveTo>
                    <a:pt x="0" y="0"/>
                  </a:moveTo>
                  <a:lnTo>
                    <a:pt x="231865" y="0"/>
                  </a:lnTo>
                  <a:lnTo>
                    <a:pt x="231865" y="231865"/>
                  </a:lnTo>
                  <a:lnTo>
                    <a:pt x="0" y="2318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56000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2" name="Freeform 13">
              <a:extLst>
                <a:ext uri="{FF2B5EF4-FFF2-40B4-BE49-F238E27FC236}">
                  <a16:creationId xmlns:a16="http://schemas.microsoft.com/office/drawing/2014/main" id="{0806DC72-1DA5-C4A1-D6A2-768F1E086B44}"/>
                </a:ext>
              </a:extLst>
            </p:cNvPr>
            <p:cNvSpPr/>
            <p:nvPr/>
          </p:nvSpPr>
          <p:spPr>
            <a:xfrm rot="18447662">
              <a:off x="13217140" y="9859751"/>
              <a:ext cx="290824" cy="290824"/>
            </a:xfrm>
            <a:custGeom>
              <a:avLst/>
              <a:gdLst/>
              <a:ahLst/>
              <a:cxnLst/>
              <a:rect l="l" t="t" r="r" b="b"/>
              <a:pathLst>
                <a:path w="290824" h="290824">
                  <a:moveTo>
                    <a:pt x="0" y="0"/>
                  </a:moveTo>
                  <a:lnTo>
                    <a:pt x="290824" y="0"/>
                  </a:lnTo>
                  <a:lnTo>
                    <a:pt x="290824" y="290824"/>
                  </a:lnTo>
                  <a:lnTo>
                    <a:pt x="0" y="290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56000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3" name="Freeform 14">
              <a:extLst>
                <a:ext uri="{FF2B5EF4-FFF2-40B4-BE49-F238E27FC236}">
                  <a16:creationId xmlns:a16="http://schemas.microsoft.com/office/drawing/2014/main" id="{0A3AF94C-D0DC-62D5-BE95-F9425A03FEA0}"/>
                </a:ext>
              </a:extLst>
            </p:cNvPr>
            <p:cNvSpPr/>
            <p:nvPr/>
          </p:nvSpPr>
          <p:spPr>
            <a:xfrm>
              <a:off x="16577689" y="9762124"/>
              <a:ext cx="220444" cy="220444"/>
            </a:xfrm>
            <a:custGeom>
              <a:avLst/>
              <a:gdLst/>
              <a:ahLst/>
              <a:cxnLst/>
              <a:rect l="l" t="t" r="r" b="b"/>
              <a:pathLst>
                <a:path w="220444" h="220444">
                  <a:moveTo>
                    <a:pt x="0" y="0"/>
                  </a:moveTo>
                  <a:lnTo>
                    <a:pt x="220444" y="0"/>
                  </a:lnTo>
                  <a:lnTo>
                    <a:pt x="220444" y="220445"/>
                  </a:lnTo>
                  <a:lnTo>
                    <a:pt x="0" y="2204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65000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4" name="Freeform 15">
              <a:extLst>
                <a:ext uri="{FF2B5EF4-FFF2-40B4-BE49-F238E27FC236}">
                  <a16:creationId xmlns:a16="http://schemas.microsoft.com/office/drawing/2014/main" id="{69649659-6866-8E5C-4C3F-70724E70961B}"/>
                </a:ext>
              </a:extLst>
            </p:cNvPr>
            <p:cNvSpPr/>
            <p:nvPr/>
          </p:nvSpPr>
          <p:spPr>
            <a:xfrm>
              <a:off x="836293" y="9842337"/>
              <a:ext cx="384815" cy="384815"/>
            </a:xfrm>
            <a:custGeom>
              <a:avLst/>
              <a:gdLst/>
              <a:ahLst/>
              <a:cxnLst/>
              <a:rect l="l" t="t" r="r" b="b"/>
              <a:pathLst>
                <a:path w="384815" h="384815">
                  <a:moveTo>
                    <a:pt x="0" y="0"/>
                  </a:moveTo>
                  <a:lnTo>
                    <a:pt x="384814" y="0"/>
                  </a:lnTo>
                  <a:lnTo>
                    <a:pt x="384814" y="384814"/>
                  </a:lnTo>
                  <a:lnTo>
                    <a:pt x="0" y="3848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5" name="Freeform 16">
              <a:extLst>
                <a:ext uri="{FF2B5EF4-FFF2-40B4-BE49-F238E27FC236}">
                  <a16:creationId xmlns:a16="http://schemas.microsoft.com/office/drawing/2014/main" id="{939FD5B5-FF06-670A-3C1E-58FC426F8A64}"/>
                </a:ext>
              </a:extLst>
            </p:cNvPr>
            <p:cNvSpPr/>
            <p:nvPr/>
          </p:nvSpPr>
          <p:spPr>
            <a:xfrm>
              <a:off x="1292338" y="9656538"/>
              <a:ext cx="225180" cy="225180"/>
            </a:xfrm>
            <a:custGeom>
              <a:avLst/>
              <a:gdLst/>
              <a:ahLst/>
              <a:cxnLst/>
              <a:rect l="l" t="t" r="r" b="b"/>
              <a:pathLst>
                <a:path w="225180" h="225180">
                  <a:moveTo>
                    <a:pt x="0" y="0"/>
                  </a:moveTo>
                  <a:lnTo>
                    <a:pt x="225180" y="0"/>
                  </a:lnTo>
                  <a:lnTo>
                    <a:pt x="225180" y="225180"/>
                  </a:lnTo>
                  <a:lnTo>
                    <a:pt x="0" y="2251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6" name="Freeform 13">
              <a:extLst>
                <a:ext uri="{FF2B5EF4-FFF2-40B4-BE49-F238E27FC236}">
                  <a16:creationId xmlns:a16="http://schemas.microsoft.com/office/drawing/2014/main" id="{6A5B815A-B5E1-4A57-83BD-1FDA2FCCC424}"/>
                </a:ext>
              </a:extLst>
            </p:cNvPr>
            <p:cNvSpPr/>
            <p:nvPr/>
          </p:nvSpPr>
          <p:spPr>
            <a:xfrm rot="18447662">
              <a:off x="14453176" y="10443033"/>
              <a:ext cx="268702" cy="262072"/>
            </a:xfrm>
            <a:custGeom>
              <a:avLst/>
              <a:gdLst/>
              <a:ahLst/>
              <a:cxnLst/>
              <a:rect l="l" t="t" r="r" b="b"/>
              <a:pathLst>
                <a:path w="290824" h="290824">
                  <a:moveTo>
                    <a:pt x="0" y="0"/>
                  </a:moveTo>
                  <a:lnTo>
                    <a:pt x="290824" y="0"/>
                  </a:lnTo>
                  <a:lnTo>
                    <a:pt x="290824" y="290824"/>
                  </a:lnTo>
                  <a:lnTo>
                    <a:pt x="0" y="290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56000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7" name="Freeform 13">
              <a:extLst>
                <a:ext uri="{FF2B5EF4-FFF2-40B4-BE49-F238E27FC236}">
                  <a16:creationId xmlns:a16="http://schemas.microsoft.com/office/drawing/2014/main" id="{BB643115-B1F5-28C2-6E15-19006F3690B6}"/>
                </a:ext>
              </a:extLst>
            </p:cNvPr>
            <p:cNvSpPr/>
            <p:nvPr/>
          </p:nvSpPr>
          <p:spPr>
            <a:xfrm rot="18447662">
              <a:off x="15430156" y="9952535"/>
              <a:ext cx="268702" cy="262072"/>
            </a:xfrm>
            <a:custGeom>
              <a:avLst/>
              <a:gdLst/>
              <a:ahLst/>
              <a:cxnLst/>
              <a:rect l="l" t="t" r="r" b="b"/>
              <a:pathLst>
                <a:path w="290824" h="290824">
                  <a:moveTo>
                    <a:pt x="0" y="0"/>
                  </a:moveTo>
                  <a:lnTo>
                    <a:pt x="290824" y="0"/>
                  </a:lnTo>
                  <a:lnTo>
                    <a:pt x="290824" y="290824"/>
                  </a:lnTo>
                  <a:lnTo>
                    <a:pt x="0" y="290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56000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28" name="Group 8">
            <a:extLst>
              <a:ext uri="{FF2B5EF4-FFF2-40B4-BE49-F238E27FC236}">
                <a16:creationId xmlns:a16="http://schemas.microsoft.com/office/drawing/2014/main" id="{72C463CB-6574-5DB4-4753-ACC9EF99D125}"/>
              </a:ext>
            </a:extLst>
          </p:cNvPr>
          <p:cNvGrpSpPr/>
          <p:nvPr/>
        </p:nvGrpSpPr>
        <p:grpSpPr>
          <a:xfrm>
            <a:off x="223352" y="0"/>
            <a:ext cx="5399517" cy="1254770"/>
            <a:chOff x="0" y="0"/>
            <a:chExt cx="7199356" cy="1673027"/>
          </a:xfrm>
        </p:grpSpPr>
        <p:sp>
          <p:nvSpPr>
            <p:cNvPr id="29" name="Freeform 9">
              <a:extLst>
                <a:ext uri="{FF2B5EF4-FFF2-40B4-BE49-F238E27FC236}">
                  <a16:creationId xmlns:a16="http://schemas.microsoft.com/office/drawing/2014/main" id="{7C132D60-8643-C876-E3D9-FA9275B86DE2}"/>
                </a:ext>
              </a:extLst>
            </p:cNvPr>
            <p:cNvSpPr/>
            <p:nvPr/>
          </p:nvSpPr>
          <p:spPr>
            <a:xfrm>
              <a:off x="0" y="345364"/>
              <a:ext cx="982299" cy="982299"/>
            </a:xfrm>
            <a:custGeom>
              <a:avLst/>
              <a:gdLst/>
              <a:ahLst/>
              <a:cxnLst/>
              <a:rect l="l" t="t" r="r" b="b"/>
              <a:pathLst>
                <a:path w="982299" h="982299">
                  <a:moveTo>
                    <a:pt x="0" y="0"/>
                  </a:moveTo>
                  <a:lnTo>
                    <a:pt x="982299" y="0"/>
                  </a:lnTo>
                  <a:lnTo>
                    <a:pt x="982299" y="982299"/>
                  </a:lnTo>
                  <a:lnTo>
                    <a:pt x="0" y="9822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</p:sp>
        <p:sp>
          <p:nvSpPr>
            <p:cNvPr id="30" name="Freeform 10">
              <a:extLst>
                <a:ext uri="{FF2B5EF4-FFF2-40B4-BE49-F238E27FC236}">
                  <a16:creationId xmlns:a16="http://schemas.microsoft.com/office/drawing/2014/main" id="{74A71D11-15FF-6244-75DF-BF0E5F61D787}"/>
                </a:ext>
              </a:extLst>
            </p:cNvPr>
            <p:cNvSpPr/>
            <p:nvPr/>
          </p:nvSpPr>
          <p:spPr>
            <a:xfrm>
              <a:off x="1160488" y="345364"/>
              <a:ext cx="982299" cy="982299"/>
            </a:xfrm>
            <a:custGeom>
              <a:avLst/>
              <a:gdLst/>
              <a:ahLst/>
              <a:cxnLst/>
              <a:rect l="l" t="t" r="r" b="b"/>
              <a:pathLst>
                <a:path w="982299" h="982299">
                  <a:moveTo>
                    <a:pt x="0" y="0"/>
                  </a:moveTo>
                  <a:lnTo>
                    <a:pt x="982298" y="0"/>
                  </a:lnTo>
                  <a:lnTo>
                    <a:pt x="982298" y="982299"/>
                  </a:lnTo>
                  <a:lnTo>
                    <a:pt x="0" y="9822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</p:sp>
        <p:sp>
          <p:nvSpPr>
            <p:cNvPr id="31" name="Freeform 11">
              <a:extLst>
                <a:ext uri="{FF2B5EF4-FFF2-40B4-BE49-F238E27FC236}">
                  <a16:creationId xmlns:a16="http://schemas.microsoft.com/office/drawing/2014/main" id="{EAFCF891-3396-FDDE-D838-EC5F67DE6316}"/>
                </a:ext>
              </a:extLst>
            </p:cNvPr>
            <p:cNvSpPr/>
            <p:nvPr/>
          </p:nvSpPr>
          <p:spPr>
            <a:xfrm>
              <a:off x="3373560" y="345364"/>
              <a:ext cx="982299" cy="982299"/>
            </a:xfrm>
            <a:custGeom>
              <a:avLst/>
              <a:gdLst/>
              <a:ahLst/>
              <a:cxnLst/>
              <a:rect l="l" t="t" r="r" b="b"/>
              <a:pathLst>
                <a:path w="982299" h="982299">
                  <a:moveTo>
                    <a:pt x="0" y="0"/>
                  </a:moveTo>
                  <a:lnTo>
                    <a:pt x="982298" y="0"/>
                  </a:lnTo>
                  <a:lnTo>
                    <a:pt x="982298" y="982299"/>
                  </a:lnTo>
                  <a:lnTo>
                    <a:pt x="0" y="9822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</p:sp>
        <p:sp>
          <p:nvSpPr>
            <p:cNvPr id="32" name="Freeform 12">
              <a:extLst>
                <a:ext uri="{FF2B5EF4-FFF2-40B4-BE49-F238E27FC236}">
                  <a16:creationId xmlns:a16="http://schemas.microsoft.com/office/drawing/2014/main" id="{1DF53C73-9C5B-05C4-F20B-E789B17038A9}"/>
                </a:ext>
              </a:extLst>
            </p:cNvPr>
            <p:cNvSpPr/>
            <p:nvPr/>
          </p:nvSpPr>
          <p:spPr>
            <a:xfrm>
              <a:off x="2324694" y="345364"/>
              <a:ext cx="866959" cy="982299"/>
            </a:xfrm>
            <a:custGeom>
              <a:avLst/>
              <a:gdLst/>
              <a:ahLst/>
              <a:cxnLst/>
              <a:rect l="l" t="t" r="r" b="b"/>
              <a:pathLst>
                <a:path w="866959" h="982299">
                  <a:moveTo>
                    <a:pt x="0" y="0"/>
                  </a:moveTo>
                  <a:lnTo>
                    <a:pt x="866959" y="0"/>
                  </a:lnTo>
                  <a:lnTo>
                    <a:pt x="866959" y="982299"/>
                  </a:lnTo>
                  <a:lnTo>
                    <a:pt x="0" y="9822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 l="-24839" r="-27501"/>
              </a:stretch>
            </a:blipFill>
          </p:spPr>
        </p:sp>
        <p:sp>
          <p:nvSpPr>
            <p:cNvPr id="33" name="Freeform 13">
              <a:extLst>
                <a:ext uri="{FF2B5EF4-FFF2-40B4-BE49-F238E27FC236}">
                  <a16:creationId xmlns:a16="http://schemas.microsoft.com/office/drawing/2014/main" id="{0706A0BA-A022-923E-4857-E7A29037CD8A}"/>
                </a:ext>
              </a:extLst>
            </p:cNvPr>
            <p:cNvSpPr/>
            <p:nvPr/>
          </p:nvSpPr>
          <p:spPr>
            <a:xfrm>
              <a:off x="4537766" y="0"/>
              <a:ext cx="2661590" cy="1673027"/>
            </a:xfrm>
            <a:custGeom>
              <a:avLst/>
              <a:gdLst/>
              <a:ahLst/>
              <a:cxnLst/>
              <a:rect l="l" t="t" r="r" b="b"/>
              <a:pathLst>
                <a:path w="2661590" h="1673027">
                  <a:moveTo>
                    <a:pt x="0" y="0"/>
                  </a:moveTo>
                  <a:lnTo>
                    <a:pt x="2661590" y="0"/>
                  </a:lnTo>
                  <a:lnTo>
                    <a:pt x="2661590" y="1673027"/>
                  </a:lnTo>
                  <a:lnTo>
                    <a:pt x="0" y="16730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 l="-5873" r="-5873"/>
              </a:stretch>
            </a:blipFill>
          </p:spPr>
        </p:sp>
      </p:grp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95747825"/>
              </p:ext>
            </p:extLst>
          </p:nvPr>
        </p:nvGraphicFramePr>
        <p:xfrm>
          <a:off x="504380" y="2705102"/>
          <a:ext cx="16988254" cy="5638798"/>
        </p:xfrm>
        <a:graphic>
          <a:graphicData uri="http://schemas.openxmlformats.org/drawingml/2006/table">
            <a:tbl>
              <a:tblPr/>
              <a:tblGrid>
                <a:gridCol w="88704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9025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5208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40356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45506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29138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27733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203152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715618">
                <a:tc gridSpan="7">
                  <a:txBody>
                    <a:bodyPr/>
                    <a:lstStyle/>
                    <a:p>
                      <a:pPr algn="ctr">
                        <a:lnSpc>
                          <a:spcPts val="2159"/>
                        </a:lnSpc>
                        <a:defRPr/>
                      </a:pPr>
                      <a:r>
                        <a:rPr lang="en-US" sz="1800" b="1" kern="1200" dirty="0" err="1">
                          <a:solidFill>
                            <a:schemeClr val="bg1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จังหวัดที่ได้รับคืนเงินต้น</a:t>
                      </a:r>
                      <a:r>
                        <a:rPr lang="en-US" sz="1800" b="1" kern="1200" dirty="0">
                          <a:solidFill>
                            <a:schemeClr val="bg1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(</a:t>
                      </a:r>
                      <a:r>
                        <a:rPr lang="en-US" sz="1800" b="1" kern="1200" dirty="0" err="1">
                          <a:solidFill>
                            <a:schemeClr val="bg1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หนี้ครบกำหนดชำระ</a:t>
                      </a:r>
                      <a:r>
                        <a:rPr lang="en-US" sz="1800" b="1" kern="1200" dirty="0">
                          <a:solidFill>
                            <a:schemeClr val="bg1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</a:t>
                      </a:r>
                      <a:r>
                        <a:rPr lang="en-US" sz="1800" b="1" kern="1200" dirty="0" err="1">
                          <a:solidFill>
                            <a:schemeClr val="bg1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ปีงบประมาณ</a:t>
                      </a:r>
                      <a:r>
                        <a:rPr lang="en-US" sz="1800" b="1" kern="1200" dirty="0">
                          <a:solidFill>
                            <a:schemeClr val="bg1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</a:t>
                      </a:r>
                      <a:r>
                        <a:rPr lang="en-US" sz="1800" b="1" kern="1200" dirty="0" err="1">
                          <a:solidFill>
                            <a:schemeClr val="bg1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พ.ศ</a:t>
                      </a:r>
                      <a:r>
                        <a:rPr lang="en-US" sz="1800" b="1" kern="1200" dirty="0">
                          <a:solidFill>
                            <a:schemeClr val="bg1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. 2567) </a:t>
                      </a:r>
                      <a:r>
                        <a:rPr lang="en-US" sz="1800" b="1" kern="1200" dirty="0" err="1">
                          <a:solidFill>
                            <a:schemeClr val="bg1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เรียงจากมากไปหาน้อย</a:t>
                      </a:r>
                      <a:r>
                        <a:rPr lang="en-US" sz="1800" b="1" kern="1200" dirty="0">
                          <a:solidFill>
                            <a:schemeClr val="bg1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</a:t>
                      </a: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9596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2159"/>
                        </a:lnSpc>
                        <a:defRPr/>
                      </a:pPr>
                      <a:r>
                        <a:rPr lang="en-US" sz="1799">
                          <a:solidFill>
                            <a:srgbClr val="FFFFFF"/>
                          </a:solidFill>
                          <a:latin typeface="Chulabhorn Likit Text 2"/>
                          <a:cs typeface="Chulabhorn Likit Text 2"/>
                        </a:rPr>
                        <a:t>จังหวัดที่ได้รับคืนเงินต้น (หนี้ครบกำหนดชำระ ปีงบประมาณ พ.ศ. 2567) เรียงจากมากไปหาน้อย </a:t>
                      </a:r>
                      <a:endParaRPr lang="en-US" sz="1100"/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9596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2159"/>
                        </a:lnSpc>
                        <a:defRPr/>
                      </a:pPr>
                      <a:r>
                        <a:rPr lang="en-US" sz="1799">
                          <a:solidFill>
                            <a:srgbClr val="FFFFFF"/>
                          </a:solidFill>
                          <a:latin typeface="Chulabhorn Likit Text 2"/>
                          <a:cs typeface="Chulabhorn Likit Text 2"/>
                        </a:rPr>
                        <a:t>จังหวัดที่ได้รับคืนเงินต้น (หนี้ครบกำหนดชำระ ปีงบประมาณ พ.ศ. 2567) เรียงจากมากไปหาน้อย </a:t>
                      </a:r>
                      <a:endParaRPr lang="en-US" sz="1100"/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9596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2159"/>
                        </a:lnSpc>
                        <a:defRPr/>
                      </a:pPr>
                      <a:r>
                        <a:rPr lang="en-US" sz="1799">
                          <a:solidFill>
                            <a:srgbClr val="FFFFFF"/>
                          </a:solidFill>
                          <a:latin typeface="Chulabhorn Likit Text 2"/>
                          <a:cs typeface="Chulabhorn Likit Text 2"/>
                        </a:rPr>
                        <a:t>จังหวัดที่ได้รับคืนเงินต้น (หนี้ครบกำหนดชำระ ปีงบประมาณ พ.ศ. 2567) เรียงจากมากไปหาน้อย </a:t>
                      </a:r>
                      <a:endParaRPr lang="en-US" sz="1100"/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9596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2159"/>
                        </a:lnSpc>
                        <a:defRPr/>
                      </a:pPr>
                      <a:r>
                        <a:rPr lang="en-US" sz="1799">
                          <a:solidFill>
                            <a:srgbClr val="FFFFFF"/>
                          </a:solidFill>
                          <a:latin typeface="Chulabhorn Likit Text 2"/>
                          <a:cs typeface="Chulabhorn Likit Text 2"/>
                        </a:rPr>
                        <a:t>จังหวัดที่ได้รับคืนเงินต้น (หนี้ครบกำหนดชำระ ปีงบประมาณ พ.ศ. 2567) เรียงจากมากไปหาน้อย </a:t>
                      </a:r>
                      <a:endParaRPr lang="en-US" sz="1100"/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9596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2159"/>
                        </a:lnSpc>
                        <a:defRPr/>
                      </a:pPr>
                      <a:r>
                        <a:rPr lang="en-US" sz="1799">
                          <a:solidFill>
                            <a:srgbClr val="FFFFFF"/>
                          </a:solidFill>
                          <a:latin typeface="Chulabhorn Likit Text 2"/>
                          <a:cs typeface="Chulabhorn Likit Text 2"/>
                        </a:rPr>
                        <a:t>จังหวัดที่ได้รับคืนเงินต้น (หนี้ครบกำหนดชำระ ปีงบประมาณ พ.ศ. 2567) เรียงจากมากไปหาน้อย </a:t>
                      </a:r>
                      <a:endParaRPr lang="en-US" sz="1100"/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9596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2159"/>
                        </a:lnSpc>
                        <a:defRPr/>
                      </a:pPr>
                      <a:r>
                        <a:rPr lang="en-US" sz="1799">
                          <a:solidFill>
                            <a:srgbClr val="FFFFFF"/>
                          </a:solidFill>
                          <a:latin typeface="Chulabhorn Likit Text 2"/>
                          <a:cs typeface="Chulabhorn Likit Text 2"/>
                        </a:rPr>
                        <a:t>จังหวัดที่ได้รับคืนเงินต้น (หนี้ครบกำหนดชำระ ปีงบประมาณ พ.ศ. 2567) เรียงจากมากไปหาน้อย </a:t>
                      </a:r>
                      <a:endParaRPr lang="en-US" sz="1100"/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9596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ts val="2159"/>
                        </a:lnSpc>
                        <a:defRPr/>
                      </a:pPr>
                      <a:r>
                        <a:rPr lang="en-US" sz="1800" b="1" kern="1200" dirty="0" err="1">
                          <a:solidFill>
                            <a:schemeClr val="bg1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คิดเป็นร้อยละ</a:t>
                      </a:r>
                      <a:endParaRPr lang="en-US" sz="1800" b="1" kern="1200" dirty="0">
                        <a:solidFill>
                          <a:schemeClr val="bg1"/>
                        </a:solidFill>
                        <a:latin typeface="Chulabhorn Likit Text Light๙" panose="00000400000000000000" pitchFamily="2" charset="-34"/>
                        <a:ea typeface="+mn-ea"/>
                        <a:cs typeface="Chulabhorn Likit Text Light๙" panose="00000400000000000000" pitchFamily="2" charset="-34"/>
                      </a:endParaRPr>
                    </a:p>
                  </a:txBody>
                  <a:tcPr marL="47625" marR="47625" marT="47625" marB="47625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959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74905">
                <a:tc>
                  <a:txBody>
                    <a:bodyPr/>
                    <a:lstStyle/>
                    <a:p>
                      <a:pPr algn="ctr">
                        <a:lnSpc>
                          <a:spcPts val="2159"/>
                        </a:lnSpc>
                        <a:defRPr/>
                      </a:pPr>
                      <a:r>
                        <a:rPr lang="en-US" sz="1800" b="1" kern="1200" dirty="0" err="1">
                          <a:solidFill>
                            <a:schemeClr val="bg1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ลำดับ</a:t>
                      </a:r>
                      <a:endParaRPr lang="en-US" sz="1800" b="1" kern="1200" dirty="0">
                        <a:solidFill>
                          <a:schemeClr val="bg1"/>
                        </a:solidFill>
                        <a:latin typeface="Chulabhorn Likit Text Light๙" panose="00000400000000000000" pitchFamily="2" charset="-34"/>
                        <a:ea typeface="+mn-ea"/>
                        <a:cs typeface="Chulabhorn Likit Text Light๙" panose="00000400000000000000" pitchFamily="2" charset="-34"/>
                      </a:endParaRP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959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159"/>
                        </a:lnSpc>
                        <a:defRPr/>
                      </a:pPr>
                      <a:r>
                        <a:rPr lang="en-US" sz="1800" b="1" kern="1200">
                          <a:solidFill>
                            <a:schemeClr val="bg1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จังหวัด</a:t>
                      </a:r>
                      <a:endParaRPr lang="en-US" sz="1800" b="1" kern="1200" dirty="0">
                        <a:solidFill>
                          <a:schemeClr val="bg1"/>
                        </a:solidFill>
                        <a:latin typeface="Chulabhorn Likit Text Light๙" panose="00000400000000000000" pitchFamily="2" charset="-34"/>
                        <a:ea typeface="+mn-ea"/>
                        <a:cs typeface="Chulabhorn Likit Text Light๙" panose="00000400000000000000" pitchFamily="2" charset="-34"/>
                      </a:endParaRP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959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159"/>
                        </a:lnSpc>
                        <a:defRPr/>
                      </a:pPr>
                      <a:r>
                        <a:rPr lang="en-US" sz="1800" b="1" kern="1200" dirty="0" err="1">
                          <a:solidFill>
                            <a:schemeClr val="bg1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เงินต้น</a:t>
                      </a:r>
                      <a:endParaRPr lang="en-US" sz="1800" b="1" kern="1200" dirty="0">
                        <a:solidFill>
                          <a:schemeClr val="bg1"/>
                        </a:solidFill>
                        <a:latin typeface="Chulabhorn Likit Text Light๙" panose="00000400000000000000" pitchFamily="2" charset="-34"/>
                        <a:ea typeface="+mn-ea"/>
                        <a:cs typeface="Chulabhorn Likit Text Light๙" panose="00000400000000000000" pitchFamily="2" charset="-34"/>
                      </a:endParaRPr>
                    </a:p>
                    <a:p>
                      <a:pPr algn="ctr">
                        <a:lnSpc>
                          <a:spcPts val="2159"/>
                        </a:lnSpc>
                      </a:pPr>
                      <a:r>
                        <a:rPr lang="en-US" sz="1800" b="1" kern="1200" dirty="0">
                          <a:solidFill>
                            <a:schemeClr val="bg1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(</a:t>
                      </a:r>
                      <a:r>
                        <a:rPr lang="en-US" sz="1800" b="1" kern="1200" dirty="0" err="1">
                          <a:solidFill>
                            <a:schemeClr val="bg1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บาท</a:t>
                      </a:r>
                      <a:r>
                        <a:rPr lang="en-US" sz="1800" b="1" kern="1200" dirty="0">
                          <a:solidFill>
                            <a:schemeClr val="bg1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)</a:t>
                      </a: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959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159"/>
                        </a:lnSpc>
                        <a:defRPr/>
                      </a:pPr>
                      <a:r>
                        <a:rPr lang="en-US" sz="1800" b="1" kern="1200" dirty="0" err="1">
                          <a:solidFill>
                            <a:schemeClr val="bg1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ดอกเบี้ย</a:t>
                      </a:r>
                      <a:endParaRPr lang="en-US" sz="1800" b="1" kern="1200" dirty="0">
                        <a:solidFill>
                          <a:schemeClr val="bg1"/>
                        </a:solidFill>
                        <a:latin typeface="Chulabhorn Likit Text Light๙" panose="00000400000000000000" pitchFamily="2" charset="-34"/>
                        <a:ea typeface="+mn-ea"/>
                        <a:cs typeface="Chulabhorn Likit Text Light๙" panose="00000400000000000000" pitchFamily="2" charset="-34"/>
                      </a:endParaRPr>
                    </a:p>
                    <a:p>
                      <a:pPr algn="ctr">
                        <a:lnSpc>
                          <a:spcPts val="2159"/>
                        </a:lnSpc>
                      </a:pPr>
                      <a:r>
                        <a:rPr lang="en-US" sz="1800" b="1" kern="1200" dirty="0">
                          <a:solidFill>
                            <a:schemeClr val="bg1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(</a:t>
                      </a:r>
                      <a:r>
                        <a:rPr lang="en-US" sz="1800" b="1" kern="1200" dirty="0" err="1">
                          <a:solidFill>
                            <a:schemeClr val="bg1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บาท</a:t>
                      </a:r>
                      <a:r>
                        <a:rPr lang="en-US" sz="1800" b="1" kern="1200" dirty="0">
                          <a:solidFill>
                            <a:schemeClr val="bg1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)</a:t>
                      </a: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959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159"/>
                        </a:lnSpc>
                        <a:defRPr/>
                      </a:pPr>
                      <a:r>
                        <a:rPr lang="en-US" sz="1800" b="1" kern="1200" dirty="0" err="1">
                          <a:solidFill>
                            <a:schemeClr val="bg1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เงินต้นรับคืน</a:t>
                      </a:r>
                      <a:endParaRPr lang="en-US" sz="1800" b="1" kern="1200" dirty="0">
                        <a:solidFill>
                          <a:schemeClr val="bg1"/>
                        </a:solidFill>
                        <a:latin typeface="Chulabhorn Likit Text Light๙" panose="00000400000000000000" pitchFamily="2" charset="-34"/>
                        <a:ea typeface="+mn-ea"/>
                        <a:cs typeface="Chulabhorn Likit Text Light๙" panose="00000400000000000000" pitchFamily="2" charset="-34"/>
                      </a:endParaRPr>
                    </a:p>
                    <a:p>
                      <a:pPr algn="ctr">
                        <a:lnSpc>
                          <a:spcPts val="2159"/>
                        </a:lnSpc>
                      </a:pPr>
                      <a:r>
                        <a:rPr lang="en-US" sz="1800" b="1" kern="1200" dirty="0">
                          <a:solidFill>
                            <a:schemeClr val="bg1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(</a:t>
                      </a:r>
                      <a:r>
                        <a:rPr lang="en-US" sz="1800" b="1" kern="1200" dirty="0" err="1">
                          <a:solidFill>
                            <a:schemeClr val="bg1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บาท</a:t>
                      </a:r>
                      <a:r>
                        <a:rPr lang="en-US" sz="1800" b="1" kern="1200" dirty="0">
                          <a:solidFill>
                            <a:schemeClr val="bg1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)</a:t>
                      </a: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959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159"/>
                        </a:lnSpc>
                        <a:defRPr/>
                      </a:pPr>
                      <a:r>
                        <a:rPr lang="en-US" sz="1800" b="1" kern="1200" dirty="0" err="1">
                          <a:solidFill>
                            <a:schemeClr val="bg1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ดอกเบี้ยรับคืน</a:t>
                      </a:r>
                      <a:r>
                        <a:rPr lang="en-US" sz="1800" b="1" kern="1200" dirty="0">
                          <a:solidFill>
                            <a:schemeClr val="bg1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</a:t>
                      </a:r>
                    </a:p>
                    <a:p>
                      <a:pPr algn="ctr">
                        <a:lnSpc>
                          <a:spcPts val="2159"/>
                        </a:lnSpc>
                      </a:pPr>
                      <a:r>
                        <a:rPr lang="en-US" sz="1800" b="1" kern="1200" dirty="0">
                          <a:solidFill>
                            <a:schemeClr val="bg1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(</a:t>
                      </a:r>
                      <a:r>
                        <a:rPr lang="en-US" sz="1800" b="1" kern="1200" dirty="0" err="1">
                          <a:solidFill>
                            <a:schemeClr val="bg1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บาท</a:t>
                      </a:r>
                      <a:r>
                        <a:rPr lang="en-US" sz="1800" b="1" kern="1200" dirty="0">
                          <a:solidFill>
                            <a:schemeClr val="bg1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)</a:t>
                      </a: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959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159"/>
                        </a:lnSpc>
                        <a:defRPr/>
                      </a:pPr>
                      <a:r>
                        <a:rPr lang="en-US" sz="1800" b="1" kern="1200" dirty="0" err="1">
                          <a:solidFill>
                            <a:schemeClr val="bg1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รวมเงินรับชำระ</a:t>
                      </a:r>
                      <a:r>
                        <a:rPr lang="en-US" sz="1800" b="1" kern="1200" dirty="0">
                          <a:solidFill>
                            <a:schemeClr val="bg1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</a:t>
                      </a:r>
                    </a:p>
                    <a:p>
                      <a:pPr algn="ctr">
                        <a:lnSpc>
                          <a:spcPts val="2159"/>
                        </a:lnSpc>
                      </a:pPr>
                      <a:r>
                        <a:rPr lang="en-US" sz="1800" b="1" kern="1200" dirty="0">
                          <a:solidFill>
                            <a:schemeClr val="bg1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(</a:t>
                      </a:r>
                      <a:r>
                        <a:rPr lang="en-US" sz="1800" b="1" kern="1200" dirty="0" err="1">
                          <a:solidFill>
                            <a:schemeClr val="bg1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บาท</a:t>
                      </a:r>
                      <a:r>
                        <a:rPr lang="en-US" sz="1800" b="1" kern="1200" dirty="0">
                          <a:solidFill>
                            <a:schemeClr val="bg1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)</a:t>
                      </a: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9596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ts val="2159"/>
                        </a:lnSpc>
                        <a:defRPr/>
                      </a:pPr>
                      <a:endParaRPr lang="en-US" sz="1800" b="1" kern="1200" dirty="0">
                        <a:solidFill>
                          <a:schemeClr val="bg1"/>
                        </a:solidFill>
                        <a:latin typeface="Chulabhorn Likit Text Light๙" panose="00000400000000000000" pitchFamily="2" charset="-34"/>
                        <a:ea typeface="+mn-ea"/>
                        <a:cs typeface="Chulabhorn Likit Text Light๙" panose="00000400000000000000" pitchFamily="2" charset="-34"/>
                      </a:endParaRP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959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87291">
                <a:tc>
                  <a:txBody>
                    <a:bodyPr/>
                    <a:lstStyle/>
                    <a:p>
                      <a:pPr algn="ctr">
                        <a:lnSpc>
                          <a:spcPts val="1919"/>
                        </a:lnSpc>
                        <a:defRPr/>
                      </a:pPr>
                      <a:r>
                        <a:rPr lang="th-TH" sz="1800" b="1" kern="1200" dirty="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71</a:t>
                      </a:r>
                      <a:endParaRPr lang="en-US" sz="1800" b="1" kern="1200" dirty="0">
                        <a:solidFill>
                          <a:srgbClr val="002060"/>
                        </a:solidFill>
                        <a:latin typeface="Chulabhorn Likit Text Light๙" panose="00000400000000000000" pitchFamily="2" charset="-34"/>
                        <a:ea typeface="+mn-ea"/>
                        <a:cs typeface="Chulabhorn Likit Text Light๙" panose="00000400000000000000" pitchFamily="2" charset="-34"/>
                      </a:endParaRP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800" b="1" kern="1200" dirty="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ปัตตานี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EEE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800" b="1" kern="120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  19,687,938.49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F0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800" b="1" kern="120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85,540.00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800" b="1" kern="120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    5,131,197.80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4D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800" b="1" kern="1200" dirty="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 18,815.00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800" b="1" kern="120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 5,150,012.80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1" kern="1200" dirty="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26.06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87291">
                <a:tc>
                  <a:txBody>
                    <a:bodyPr/>
                    <a:lstStyle/>
                    <a:p>
                      <a:pPr algn="ctr">
                        <a:lnSpc>
                          <a:spcPts val="1919"/>
                        </a:lnSpc>
                        <a:defRPr/>
                      </a:pPr>
                      <a:r>
                        <a:rPr lang="th-TH" sz="1800" b="1" kern="1200" dirty="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72</a:t>
                      </a:r>
                      <a:endParaRPr lang="en-US" sz="1800" b="1" kern="1200" dirty="0">
                        <a:solidFill>
                          <a:srgbClr val="002060"/>
                        </a:solidFill>
                        <a:latin typeface="Chulabhorn Likit Text Light๙" panose="00000400000000000000" pitchFamily="2" charset="-34"/>
                        <a:ea typeface="+mn-ea"/>
                        <a:cs typeface="Chulabhorn Likit Text Light๙" panose="00000400000000000000" pitchFamily="2" charset="-34"/>
                      </a:endParaRP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800" b="1" kern="1200" dirty="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สตูล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EEE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800" b="1" kern="120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 10,380,803.55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F0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800" b="1" kern="120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 39,650.67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800" b="1" kern="120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   2,575,627.64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4D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800" b="1" kern="120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  5,955.44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800" b="1" kern="120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 2,581,583.08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1" kern="1200" dirty="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24.81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87291">
                <a:tc>
                  <a:txBody>
                    <a:bodyPr/>
                    <a:lstStyle/>
                    <a:p>
                      <a:pPr algn="ctr">
                        <a:lnSpc>
                          <a:spcPts val="1919"/>
                        </a:lnSpc>
                        <a:defRPr/>
                      </a:pPr>
                      <a:r>
                        <a:rPr lang="th-TH" sz="1800" b="1" kern="1200" dirty="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73</a:t>
                      </a:r>
                      <a:endParaRPr lang="en-US" sz="1800" b="1" kern="1200" dirty="0">
                        <a:solidFill>
                          <a:srgbClr val="002060"/>
                        </a:solidFill>
                        <a:latin typeface="Chulabhorn Likit Text Light๙" panose="00000400000000000000" pitchFamily="2" charset="-34"/>
                        <a:ea typeface="+mn-ea"/>
                        <a:cs typeface="Chulabhorn Likit Text Light๙" panose="00000400000000000000" pitchFamily="2" charset="-34"/>
                      </a:endParaRP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800" b="1" kern="1200" dirty="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สมุทรปราการ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EEE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800" b="1" kern="120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    15,204,216.71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F0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800" b="1" kern="1200" dirty="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199,048.98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800" b="1" kern="120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   3,627,613.58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4D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800" b="1" kern="120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 18,734.67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800" b="1" kern="1200" dirty="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 3,646,348.25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1" kern="1200" dirty="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23.86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87291">
                <a:tc>
                  <a:txBody>
                    <a:bodyPr/>
                    <a:lstStyle/>
                    <a:p>
                      <a:pPr algn="ctr">
                        <a:lnSpc>
                          <a:spcPts val="1919"/>
                        </a:lnSpc>
                        <a:defRPr/>
                      </a:pPr>
                      <a:r>
                        <a:rPr lang="th-TH" sz="1800" b="1" kern="1200" dirty="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74</a:t>
                      </a:r>
                      <a:endParaRPr lang="en-US" sz="1800" b="1" kern="1200" dirty="0">
                        <a:solidFill>
                          <a:srgbClr val="002060"/>
                        </a:solidFill>
                        <a:latin typeface="Chulabhorn Likit Text Light๙" panose="00000400000000000000" pitchFamily="2" charset="-34"/>
                        <a:ea typeface="+mn-ea"/>
                        <a:cs typeface="Chulabhorn Likit Text Light๙" panose="00000400000000000000" pitchFamily="2" charset="-34"/>
                      </a:endParaRP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800" b="1" kern="1200" dirty="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กระบี่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EEE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800" b="1" kern="1200" dirty="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   16,500,150.91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F0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800" b="1" kern="1200" dirty="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137,942.60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800" b="1" kern="1200" dirty="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   3,918,601.03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4D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800" b="1" kern="120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 22,815.37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800" b="1" kern="120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  3,941,416.40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1" kern="1200" dirty="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23.75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87291">
                <a:tc>
                  <a:txBody>
                    <a:bodyPr/>
                    <a:lstStyle/>
                    <a:p>
                      <a:pPr algn="ctr">
                        <a:lnSpc>
                          <a:spcPts val="1919"/>
                        </a:lnSpc>
                        <a:defRPr/>
                      </a:pPr>
                      <a:r>
                        <a:rPr lang="th-TH" sz="1800" b="1" kern="1200" dirty="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75</a:t>
                      </a:r>
                      <a:endParaRPr lang="en-US" sz="1800" b="1" kern="1200" dirty="0">
                        <a:solidFill>
                          <a:srgbClr val="002060"/>
                        </a:solidFill>
                        <a:latin typeface="Chulabhorn Likit Text Light๙" panose="00000400000000000000" pitchFamily="2" charset="-34"/>
                        <a:ea typeface="+mn-ea"/>
                        <a:cs typeface="Chulabhorn Likit Text Light๙" panose="00000400000000000000" pitchFamily="2" charset="-34"/>
                      </a:endParaRP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800" b="1" kern="1200" dirty="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ชัยนาท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EEE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800" b="1" kern="120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   27,991,378.83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F0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800" b="1" kern="1200" dirty="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229,850.42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800" b="1" kern="1200" dirty="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  5,781,060.63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4D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800" b="1" kern="1200" dirty="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29,846.95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800" b="1" kern="120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 5,810,907.58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1" kern="1200" dirty="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20.65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87291">
                <a:tc>
                  <a:txBody>
                    <a:bodyPr/>
                    <a:lstStyle/>
                    <a:p>
                      <a:pPr algn="ctr">
                        <a:lnSpc>
                          <a:spcPts val="1919"/>
                        </a:lnSpc>
                        <a:defRPr/>
                      </a:pPr>
                      <a:r>
                        <a:rPr lang="th-TH" sz="1800" b="1" kern="1200" dirty="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76</a:t>
                      </a:r>
                      <a:endParaRPr lang="en-US" sz="1800" b="1" kern="1200" dirty="0">
                        <a:solidFill>
                          <a:srgbClr val="002060"/>
                        </a:solidFill>
                        <a:latin typeface="Chulabhorn Likit Text Light๙" panose="00000400000000000000" pitchFamily="2" charset="-34"/>
                        <a:ea typeface="+mn-ea"/>
                        <a:cs typeface="Chulabhorn Likit Text Light๙" panose="00000400000000000000" pitchFamily="2" charset="-34"/>
                      </a:endParaRP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800" b="1" kern="1200" dirty="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สิงห์บุรี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EEE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800" b="1" kern="1200" dirty="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   12,433,776.96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F0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800" b="1" kern="120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157,329.00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800" b="1" kern="1200" dirty="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   2,223,299.27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4D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800" b="1" kern="1200" dirty="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   7,417.44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800" b="1" kern="1200" dirty="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   2,230,716.71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1" kern="1200" dirty="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17.88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24529">
                <a:tc gridSpan="2">
                  <a:txBody>
                    <a:bodyPr/>
                    <a:lstStyle/>
                    <a:p>
                      <a:pPr algn="ctr">
                        <a:lnSpc>
                          <a:spcPts val="1919"/>
                        </a:lnSpc>
                        <a:defRPr/>
                      </a:pPr>
                      <a:r>
                        <a:rPr lang="th-TH" sz="1800" b="1" kern="1200" dirty="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รวม</a:t>
                      </a:r>
                      <a:endParaRPr lang="en-US" sz="1800" b="1" kern="1200" dirty="0">
                        <a:solidFill>
                          <a:srgbClr val="002060"/>
                        </a:solidFill>
                        <a:latin typeface="Chulabhorn Likit Text Light๙" panose="00000400000000000000" pitchFamily="2" charset="-34"/>
                        <a:ea typeface="+mn-ea"/>
                        <a:cs typeface="Chulabhorn Likit Text Light๙" panose="00000400000000000000" pitchFamily="2" charset="-34"/>
                      </a:endParaRP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>
                        <a:lnSpc>
                          <a:spcPts val="1919"/>
                        </a:lnSpc>
                        <a:defRPr/>
                      </a:pPr>
                      <a:endParaRPr lang="en-US" sz="1599" kern="1200" dirty="0">
                        <a:solidFill>
                          <a:srgbClr val="002060"/>
                        </a:solidFill>
                        <a:latin typeface="Chulabhorn Likit Text 2"/>
                        <a:ea typeface="+mn-ea"/>
                        <a:cs typeface="+mn-cs"/>
                      </a:endParaRP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EEE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800" b="1" kern="1200" dirty="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1,379,088,262.29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F0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800" b="1" kern="1200" dirty="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6,571,135.68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800" b="1" kern="1200" dirty="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571,184,189.17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4D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800" b="1" kern="1200" dirty="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1,691,491.56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800" b="1" kern="1200" dirty="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572,875,680.73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1" kern="1200" dirty="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41.42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10" name="TextBox 3">
            <a:extLst>
              <a:ext uri="{FF2B5EF4-FFF2-40B4-BE49-F238E27FC236}">
                <a16:creationId xmlns:a16="http://schemas.microsoft.com/office/drawing/2014/main" id="{9B83E9CE-256B-EDBC-992D-6175566FCF21}"/>
              </a:ext>
            </a:extLst>
          </p:cNvPr>
          <p:cNvSpPr txBox="1"/>
          <p:nvPr/>
        </p:nvSpPr>
        <p:spPr>
          <a:xfrm>
            <a:off x="488000" y="1714502"/>
            <a:ext cx="17438914" cy="4501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360"/>
              </a:lnSpc>
            </a:pPr>
            <a:r>
              <a:rPr lang="en-US" sz="3200" dirty="0" err="1">
                <a:solidFill>
                  <a:srgbClr val="002060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การบริหารจัดการหนี้กองทุนพัฒนาบทบาทสตรี</a:t>
            </a:r>
            <a:r>
              <a:rPr lang="en-US" sz="3200" dirty="0">
                <a:solidFill>
                  <a:srgbClr val="002060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 : </a:t>
            </a:r>
            <a:r>
              <a:rPr lang="en-US" sz="3200" dirty="0" err="1">
                <a:solidFill>
                  <a:srgbClr val="002060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การรับเงินคืนเงินต้น</a:t>
            </a:r>
            <a:r>
              <a:rPr lang="en-US" sz="3200" dirty="0">
                <a:solidFill>
                  <a:srgbClr val="002060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  </a:t>
            </a:r>
            <a:r>
              <a:rPr lang="en-US" sz="3200" dirty="0" err="1">
                <a:solidFill>
                  <a:srgbClr val="002060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ข้อมูล</a:t>
            </a:r>
            <a:r>
              <a:rPr lang="en-US" sz="3200" dirty="0">
                <a:solidFill>
                  <a:srgbClr val="002060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 ณ </a:t>
            </a:r>
            <a:r>
              <a:rPr lang="en-US" sz="3200" dirty="0" err="1">
                <a:solidFill>
                  <a:srgbClr val="002060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วันที่</a:t>
            </a:r>
            <a:r>
              <a:rPr lang="en-US" sz="3200" dirty="0">
                <a:solidFill>
                  <a:srgbClr val="002060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 </a:t>
            </a:r>
            <a:r>
              <a:rPr lang="th-TH" sz="3200" dirty="0">
                <a:solidFill>
                  <a:srgbClr val="002060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17</a:t>
            </a:r>
            <a:r>
              <a:rPr lang="en-US" sz="3200" dirty="0">
                <a:solidFill>
                  <a:srgbClr val="002060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 </a:t>
            </a:r>
            <a:r>
              <a:rPr lang="th-TH" sz="3200" dirty="0">
                <a:solidFill>
                  <a:srgbClr val="002060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เมษายน</a:t>
            </a:r>
            <a:r>
              <a:rPr lang="en-US" sz="3200" dirty="0">
                <a:solidFill>
                  <a:srgbClr val="002060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 2567</a:t>
            </a:r>
          </a:p>
        </p:txBody>
      </p:sp>
      <p:grpSp>
        <p:nvGrpSpPr>
          <p:cNvPr id="11" name="กลุ่ม 10">
            <a:extLst>
              <a:ext uri="{FF2B5EF4-FFF2-40B4-BE49-F238E27FC236}">
                <a16:creationId xmlns:a16="http://schemas.microsoft.com/office/drawing/2014/main" id="{2E53CABD-5596-1C7A-39E7-845C5BBF0D93}"/>
              </a:ext>
            </a:extLst>
          </p:cNvPr>
          <p:cNvGrpSpPr/>
          <p:nvPr/>
        </p:nvGrpSpPr>
        <p:grpSpPr>
          <a:xfrm>
            <a:off x="-322135" y="5943268"/>
            <a:ext cx="20941658" cy="5143832"/>
            <a:chOff x="-322135" y="5943268"/>
            <a:chExt cx="20941658" cy="5143832"/>
          </a:xfrm>
        </p:grpSpPr>
        <p:sp>
          <p:nvSpPr>
            <p:cNvPr id="12" name="Freeform 2">
              <a:extLst>
                <a:ext uri="{FF2B5EF4-FFF2-40B4-BE49-F238E27FC236}">
                  <a16:creationId xmlns:a16="http://schemas.microsoft.com/office/drawing/2014/main" id="{9F3FE45F-B0F4-3374-ACBA-E7ABB5C3CAE4}"/>
                </a:ext>
              </a:extLst>
            </p:cNvPr>
            <p:cNvSpPr/>
            <p:nvPr/>
          </p:nvSpPr>
          <p:spPr>
            <a:xfrm>
              <a:off x="-322135" y="9635249"/>
              <a:ext cx="19404854" cy="1451851"/>
            </a:xfrm>
            <a:custGeom>
              <a:avLst/>
              <a:gdLst/>
              <a:ahLst/>
              <a:cxnLst/>
              <a:rect l="l" t="t" r="r" b="b"/>
              <a:pathLst>
                <a:path w="19404854" h="9702427">
                  <a:moveTo>
                    <a:pt x="0" y="0"/>
                  </a:moveTo>
                  <a:lnTo>
                    <a:pt x="19404855" y="0"/>
                  </a:lnTo>
                  <a:lnTo>
                    <a:pt x="19404855" y="9702428"/>
                  </a:lnTo>
                  <a:lnTo>
                    <a:pt x="0" y="97024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rcRect/>
              <a:stretch>
                <a:fillRect b="-568280"/>
              </a:stretch>
            </a:blipFill>
          </p:spPr>
        </p:sp>
        <p:sp>
          <p:nvSpPr>
            <p:cNvPr id="13" name="Freeform 3">
              <a:extLst>
                <a:ext uri="{FF2B5EF4-FFF2-40B4-BE49-F238E27FC236}">
                  <a16:creationId xmlns:a16="http://schemas.microsoft.com/office/drawing/2014/main" id="{D4BE5365-E66F-145B-B8E1-7E8D7FA69166}"/>
                </a:ext>
              </a:extLst>
            </p:cNvPr>
            <p:cNvSpPr/>
            <p:nvPr/>
          </p:nvSpPr>
          <p:spPr>
            <a:xfrm rot="10800000" flipH="1">
              <a:off x="-126913" y="6672817"/>
              <a:ext cx="4261510" cy="4172163"/>
            </a:xfrm>
            <a:custGeom>
              <a:avLst/>
              <a:gdLst/>
              <a:ahLst/>
              <a:cxnLst/>
              <a:rect l="l" t="t" r="r" b="b"/>
              <a:pathLst>
                <a:path w="4261510" h="4172163">
                  <a:moveTo>
                    <a:pt x="4261510" y="0"/>
                  </a:moveTo>
                  <a:lnTo>
                    <a:pt x="0" y="0"/>
                  </a:lnTo>
                  <a:lnTo>
                    <a:pt x="0" y="4172163"/>
                  </a:lnTo>
                  <a:lnTo>
                    <a:pt x="4261510" y="4172163"/>
                  </a:lnTo>
                  <a:lnTo>
                    <a:pt x="4261510" y="0"/>
                  </a:lnTo>
                  <a:close/>
                </a:path>
              </a:pathLst>
            </a:custGeom>
            <a:blipFill>
              <a:blip r:embed="rId4">
                <a:alphaModFix amt="37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4" name="Freeform 4">
              <a:extLst>
                <a:ext uri="{FF2B5EF4-FFF2-40B4-BE49-F238E27FC236}">
                  <a16:creationId xmlns:a16="http://schemas.microsoft.com/office/drawing/2014/main" id="{D3ADD49F-6AD7-6AA7-AEDE-627C2E805048}"/>
                </a:ext>
              </a:extLst>
            </p:cNvPr>
            <p:cNvSpPr/>
            <p:nvPr/>
          </p:nvSpPr>
          <p:spPr>
            <a:xfrm rot="10800000">
              <a:off x="16716853" y="5943268"/>
              <a:ext cx="3902670" cy="4366592"/>
            </a:xfrm>
            <a:custGeom>
              <a:avLst/>
              <a:gdLst/>
              <a:ahLst/>
              <a:cxnLst/>
              <a:rect l="l" t="t" r="r" b="b"/>
              <a:pathLst>
                <a:path w="4261510" h="4172163">
                  <a:moveTo>
                    <a:pt x="0" y="0"/>
                  </a:moveTo>
                  <a:lnTo>
                    <a:pt x="4261510" y="0"/>
                  </a:lnTo>
                  <a:lnTo>
                    <a:pt x="4261510" y="4172163"/>
                  </a:lnTo>
                  <a:lnTo>
                    <a:pt x="0" y="41721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31999"/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5F081510-D3F5-A2BD-DB68-873EEDB7BC49}"/>
                </a:ext>
              </a:extLst>
            </p:cNvPr>
            <p:cNvSpPr/>
            <p:nvPr/>
          </p:nvSpPr>
          <p:spPr>
            <a:xfrm>
              <a:off x="17183859" y="9649284"/>
              <a:ext cx="352548" cy="352548"/>
            </a:xfrm>
            <a:custGeom>
              <a:avLst/>
              <a:gdLst/>
              <a:ahLst/>
              <a:cxnLst/>
              <a:rect l="l" t="t" r="r" b="b"/>
              <a:pathLst>
                <a:path w="352548" h="352548">
                  <a:moveTo>
                    <a:pt x="0" y="0"/>
                  </a:moveTo>
                  <a:lnTo>
                    <a:pt x="352547" y="0"/>
                  </a:lnTo>
                  <a:lnTo>
                    <a:pt x="352547" y="352548"/>
                  </a:lnTo>
                  <a:lnTo>
                    <a:pt x="0" y="35254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47000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id="{5E6D3DC6-26FE-FE76-8160-19829F550663}"/>
                </a:ext>
              </a:extLst>
            </p:cNvPr>
            <p:cNvSpPr/>
            <p:nvPr/>
          </p:nvSpPr>
          <p:spPr>
            <a:xfrm>
              <a:off x="16855283" y="9924104"/>
              <a:ext cx="270304" cy="270304"/>
            </a:xfrm>
            <a:custGeom>
              <a:avLst/>
              <a:gdLst/>
              <a:ahLst/>
              <a:cxnLst/>
              <a:rect l="l" t="t" r="r" b="b"/>
              <a:pathLst>
                <a:path w="270304" h="270304">
                  <a:moveTo>
                    <a:pt x="0" y="0"/>
                  </a:moveTo>
                  <a:lnTo>
                    <a:pt x="270304" y="0"/>
                  </a:lnTo>
                  <a:lnTo>
                    <a:pt x="270304" y="270304"/>
                  </a:lnTo>
                  <a:lnTo>
                    <a:pt x="0" y="2703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55000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7" name="Freeform 7">
              <a:extLst>
                <a:ext uri="{FF2B5EF4-FFF2-40B4-BE49-F238E27FC236}">
                  <a16:creationId xmlns:a16="http://schemas.microsoft.com/office/drawing/2014/main" id="{7B9E2CDF-FEF4-7892-3DEB-5C38F30F041D}"/>
                </a:ext>
              </a:extLst>
            </p:cNvPr>
            <p:cNvSpPr/>
            <p:nvPr/>
          </p:nvSpPr>
          <p:spPr>
            <a:xfrm>
              <a:off x="0" y="9641564"/>
              <a:ext cx="625082" cy="625082"/>
            </a:xfrm>
            <a:custGeom>
              <a:avLst/>
              <a:gdLst/>
              <a:ahLst/>
              <a:cxnLst/>
              <a:rect l="l" t="t" r="r" b="b"/>
              <a:pathLst>
                <a:path w="625082" h="625082">
                  <a:moveTo>
                    <a:pt x="0" y="0"/>
                  </a:moveTo>
                  <a:lnTo>
                    <a:pt x="625082" y="0"/>
                  </a:lnTo>
                  <a:lnTo>
                    <a:pt x="625082" y="625082"/>
                  </a:lnTo>
                  <a:lnTo>
                    <a:pt x="0" y="62508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8" name="Freeform 8">
              <a:extLst>
                <a:ext uri="{FF2B5EF4-FFF2-40B4-BE49-F238E27FC236}">
                  <a16:creationId xmlns:a16="http://schemas.microsoft.com/office/drawing/2014/main" id="{799CC3E1-8241-D24C-A64B-0170F83D80DB}"/>
                </a:ext>
              </a:extLst>
            </p:cNvPr>
            <p:cNvSpPr/>
            <p:nvPr/>
          </p:nvSpPr>
          <p:spPr>
            <a:xfrm>
              <a:off x="660458" y="9631111"/>
              <a:ext cx="294691" cy="294691"/>
            </a:xfrm>
            <a:custGeom>
              <a:avLst/>
              <a:gdLst/>
              <a:ahLst/>
              <a:cxnLst/>
              <a:rect l="l" t="t" r="r" b="b"/>
              <a:pathLst>
                <a:path w="294691" h="294691">
                  <a:moveTo>
                    <a:pt x="0" y="0"/>
                  </a:moveTo>
                  <a:lnTo>
                    <a:pt x="294691" y="0"/>
                  </a:lnTo>
                  <a:lnTo>
                    <a:pt x="294691" y="294691"/>
                  </a:lnTo>
                  <a:lnTo>
                    <a:pt x="0" y="2946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9" name="Freeform 9">
              <a:extLst>
                <a:ext uri="{FF2B5EF4-FFF2-40B4-BE49-F238E27FC236}">
                  <a16:creationId xmlns:a16="http://schemas.microsoft.com/office/drawing/2014/main" id="{84F74E04-EEF7-8BC0-CC83-F644680F0531}"/>
                </a:ext>
              </a:extLst>
            </p:cNvPr>
            <p:cNvSpPr/>
            <p:nvPr/>
          </p:nvSpPr>
          <p:spPr>
            <a:xfrm rot="834738">
              <a:off x="4269232" y="9833364"/>
              <a:ext cx="298411" cy="298411"/>
            </a:xfrm>
            <a:custGeom>
              <a:avLst/>
              <a:gdLst/>
              <a:ahLst/>
              <a:cxnLst/>
              <a:rect l="l" t="t" r="r" b="b"/>
              <a:pathLst>
                <a:path w="298411" h="298411">
                  <a:moveTo>
                    <a:pt x="0" y="0"/>
                  </a:moveTo>
                  <a:lnTo>
                    <a:pt x="298410" y="0"/>
                  </a:lnTo>
                  <a:lnTo>
                    <a:pt x="298410" y="298410"/>
                  </a:lnTo>
                  <a:lnTo>
                    <a:pt x="0" y="2984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56000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0" name="TextBox 10">
              <a:extLst>
                <a:ext uri="{FF2B5EF4-FFF2-40B4-BE49-F238E27FC236}">
                  <a16:creationId xmlns:a16="http://schemas.microsoft.com/office/drawing/2014/main" id="{EFAC72D7-F3D2-04A2-9C27-EA46E64AD69C}"/>
                </a:ext>
              </a:extLst>
            </p:cNvPr>
            <p:cNvSpPr txBox="1"/>
            <p:nvPr/>
          </p:nvSpPr>
          <p:spPr>
            <a:xfrm>
              <a:off x="5418052" y="9897227"/>
              <a:ext cx="13784348" cy="4289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679"/>
                </a:lnSpc>
              </a:pPr>
              <a:r>
                <a:rPr lang="en-US" sz="1600" dirty="0" err="1">
                  <a:solidFill>
                    <a:srgbClr val="EA9F1B"/>
                  </a:solidFill>
                  <a:latin typeface="Chulabhorn Likit Text Light" panose="00000400000000000000" pitchFamily="2" charset="-34"/>
                  <a:cs typeface="Chulabhorn Likit Text Light" panose="00000400000000000000" pitchFamily="2" charset="-34"/>
                </a:rPr>
                <a:t>เศรษฐกิจฐานรากมั่นคง</a:t>
              </a:r>
              <a:r>
                <a:rPr lang="en-US" sz="1600" dirty="0">
                  <a:solidFill>
                    <a:srgbClr val="EA9F1B"/>
                  </a:solidFill>
                  <a:latin typeface="Chulabhorn Likit Text Light" panose="00000400000000000000" pitchFamily="2" charset="-34"/>
                  <a:cs typeface="Chulabhorn Likit Text Light" panose="00000400000000000000" pitchFamily="2" charset="-34"/>
                </a:rPr>
                <a:t> </a:t>
              </a:r>
              <a:r>
                <a:rPr lang="en-US" sz="1600" dirty="0" err="1">
                  <a:solidFill>
                    <a:srgbClr val="EA9F1B"/>
                  </a:solidFill>
                  <a:latin typeface="Chulabhorn Likit Text Light" panose="00000400000000000000" pitchFamily="2" charset="-34"/>
                  <a:cs typeface="Chulabhorn Likit Text Light" panose="00000400000000000000" pitchFamily="2" charset="-34"/>
                </a:rPr>
                <a:t>ชุมชนเข้มแข็งอย่างยั่งยืน</a:t>
              </a:r>
              <a:r>
                <a:rPr lang="en-US" sz="1600" dirty="0">
                  <a:solidFill>
                    <a:srgbClr val="EA9F1B"/>
                  </a:solidFill>
                  <a:latin typeface="Chulabhorn Likit Text Light" panose="00000400000000000000" pitchFamily="2" charset="-34"/>
                  <a:cs typeface="Chulabhorn Likit Text Light" panose="00000400000000000000" pitchFamily="2" charset="-34"/>
                </a:rPr>
                <a:t> </a:t>
              </a:r>
              <a:r>
                <a:rPr lang="en-US" sz="1600" dirty="0" err="1">
                  <a:solidFill>
                    <a:srgbClr val="EA9F1B"/>
                  </a:solidFill>
                  <a:latin typeface="Chulabhorn Likit Text Light" panose="00000400000000000000" pitchFamily="2" charset="-34"/>
                  <a:cs typeface="Chulabhorn Likit Text Light" panose="00000400000000000000" pitchFamily="2" charset="-34"/>
                </a:rPr>
                <a:t>ด้วยหลักปรัชญาของเศรษฐกิจพอเพียง</a:t>
              </a:r>
              <a:r>
                <a:rPr lang="en-US" sz="1600" dirty="0">
                  <a:solidFill>
                    <a:srgbClr val="EA9F1B"/>
                  </a:solidFill>
                  <a:latin typeface="Chulabhorn Likit Text Light" panose="00000400000000000000" pitchFamily="2" charset="-34"/>
                  <a:cs typeface="Chulabhorn Likit Text Light" panose="00000400000000000000" pitchFamily="2" charset="-34"/>
                </a:rPr>
                <a:t> </a:t>
              </a:r>
            </a:p>
            <a:p>
              <a:pPr>
                <a:lnSpc>
                  <a:spcPts val="1679"/>
                </a:lnSpc>
              </a:pPr>
              <a:endParaRPr lang="en-US" sz="1400" spc="253" dirty="0">
                <a:solidFill>
                  <a:srgbClr val="EA9F1B"/>
                </a:solidFill>
                <a:cs typeface="Opun Mai Bold"/>
              </a:endParaRPr>
            </a:p>
          </p:txBody>
        </p:sp>
        <p:sp>
          <p:nvSpPr>
            <p:cNvPr id="21" name="Freeform 12">
              <a:extLst>
                <a:ext uri="{FF2B5EF4-FFF2-40B4-BE49-F238E27FC236}">
                  <a16:creationId xmlns:a16="http://schemas.microsoft.com/office/drawing/2014/main" id="{BE2E8C65-AC90-9446-49C5-C29E83D3F538}"/>
                </a:ext>
              </a:extLst>
            </p:cNvPr>
            <p:cNvSpPr/>
            <p:nvPr/>
          </p:nvSpPr>
          <p:spPr>
            <a:xfrm rot="2055878">
              <a:off x="9189152" y="9608252"/>
              <a:ext cx="231865" cy="231865"/>
            </a:xfrm>
            <a:custGeom>
              <a:avLst/>
              <a:gdLst/>
              <a:ahLst/>
              <a:cxnLst/>
              <a:rect l="l" t="t" r="r" b="b"/>
              <a:pathLst>
                <a:path w="231865" h="231865">
                  <a:moveTo>
                    <a:pt x="0" y="0"/>
                  </a:moveTo>
                  <a:lnTo>
                    <a:pt x="231865" y="0"/>
                  </a:lnTo>
                  <a:lnTo>
                    <a:pt x="231865" y="231865"/>
                  </a:lnTo>
                  <a:lnTo>
                    <a:pt x="0" y="2318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56000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2" name="Freeform 13">
              <a:extLst>
                <a:ext uri="{FF2B5EF4-FFF2-40B4-BE49-F238E27FC236}">
                  <a16:creationId xmlns:a16="http://schemas.microsoft.com/office/drawing/2014/main" id="{464AFFD5-E457-524A-1B84-45DC3E4044BD}"/>
                </a:ext>
              </a:extLst>
            </p:cNvPr>
            <p:cNvSpPr/>
            <p:nvPr/>
          </p:nvSpPr>
          <p:spPr>
            <a:xfrm rot="18447662">
              <a:off x="13217140" y="9859751"/>
              <a:ext cx="290824" cy="290824"/>
            </a:xfrm>
            <a:custGeom>
              <a:avLst/>
              <a:gdLst/>
              <a:ahLst/>
              <a:cxnLst/>
              <a:rect l="l" t="t" r="r" b="b"/>
              <a:pathLst>
                <a:path w="290824" h="290824">
                  <a:moveTo>
                    <a:pt x="0" y="0"/>
                  </a:moveTo>
                  <a:lnTo>
                    <a:pt x="290824" y="0"/>
                  </a:lnTo>
                  <a:lnTo>
                    <a:pt x="290824" y="290824"/>
                  </a:lnTo>
                  <a:lnTo>
                    <a:pt x="0" y="290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56000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3" name="Freeform 14">
              <a:extLst>
                <a:ext uri="{FF2B5EF4-FFF2-40B4-BE49-F238E27FC236}">
                  <a16:creationId xmlns:a16="http://schemas.microsoft.com/office/drawing/2014/main" id="{96083587-D4FA-F01B-08C9-FE5CC5922908}"/>
                </a:ext>
              </a:extLst>
            </p:cNvPr>
            <p:cNvSpPr/>
            <p:nvPr/>
          </p:nvSpPr>
          <p:spPr>
            <a:xfrm>
              <a:off x="16577689" y="9762124"/>
              <a:ext cx="220444" cy="220444"/>
            </a:xfrm>
            <a:custGeom>
              <a:avLst/>
              <a:gdLst/>
              <a:ahLst/>
              <a:cxnLst/>
              <a:rect l="l" t="t" r="r" b="b"/>
              <a:pathLst>
                <a:path w="220444" h="220444">
                  <a:moveTo>
                    <a:pt x="0" y="0"/>
                  </a:moveTo>
                  <a:lnTo>
                    <a:pt x="220444" y="0"/>
                  </a:lnTo>
                  <a:lnTo>
                    <a:pt x="220444" y="220445"/>
                  </a:lnTo>
                  <a:lnTo>
                    <a:pt x="0" y="2204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65000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4" name="Freeform 15">
              <a:extLst>
                <a:ext uri="{FF2B5EF4-FFF2-40B4-BE49-F238E27FC236}">
                  <a16:creationId xmlns:a16="http://schemas.microsoft.com/office/drawing/2014/main" id="{757EE637-3555-A992-CB04-B1C40C044A2F}"/>
                </a:ext>
              </a:extLst>
            </p:cNvPr>
            <p:cNvSpPr/>
            <p:nvPr/>
          </p:nvSpPr>
          <p:spPr>
            <a:xfrm>
              <a:off x="836293" y="9842337"/>
              <a:ext cx="384815" cy="384815"/>
            </a:xfrm>
            <a:custGeom>
              <a:avLst/>
              <a:gdLst/>
              <a:ahLst/>
              <a:cxnLst/>
              <a:rect l="l" t="t" r="r" b="b"/>
              <a:pathLst>
                <a:path w="384815" h="384815">
                  <a:moveTo>
                    <a:pt x="0" y="0"/>
                  </a:moveTo>
                  <a:lnTo>
                    <a:pt x="384814" y="0"/>
                  </a:lnTo>
                  <a:lnTo>
                    <a:pt x="384814" y="384814"/>
                  </a:lnTo>
                  <a:lnTo>
                    <a:pt x="0" y="3848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5" name="Freeform 16">
              <a:extLst>
                <a:ext uri="{FF2B5EF4-FFF2-40B4-BE49-F238E27FC236}">
                  <a16:creationId xmlns:a16="http://schemas.microsoft.com/office/drawing/2014/main" id="{8DDD5542-931D-A3F5-3CB9-6E6E8E157A24}"/>
                </a:ext>
              </a:extLst>
            </p:cNvPr>
            <p:cNvSpPr/>
            <p:nvPr/>
          </p:nvSpPr>
          <p:spPr>
            <a:xfrm>
              <a:off x="1292338" y="9656538"/>
              <a:ext cx="225180" cy="225180"/>
            </a:xfrm>
            <a:custGeom>
              <a:avLst/>
              <a:gdLst/>
              <a:ahLst/>
              <a:cxnLst/>
              <a:rect l="l" t="t" r="r" b="b"/>
              <a:pathLst>
                <a:path w="225180" h="225180">
                  <a:moveTo>
                    <a:pt x="0" y="0"/>
                  </a:moveTo>
                  <a:lnTo>
                    <a:pt x="225180" y="0"/>
                  </a:lnTo>
                  <a:lnTo>
                    <a:pt x="225180" y="225180"/>
                  </a:lnTo>
                  <a:lnTo>
                    <a:pt x="0" y="2251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6" name="Freeform 13">
              <a:extLst>
                <a:ext uri="{FF2B5EF4-FFF2-40B4-BE49-F238E27FC236}">
                  <a16:creationId xmlns:a16="http://schemas.microsoft.com/office/drawing/2014/main" id="{DEB73176-241B-6F08-2CA9-D914078BBC7A}"/>
                </a:ext>
              </a:extLst>
            </p:cNvPr>
            <p:cNvSpPr/>
            <p:nvPr/>
          </p:nvSpPr>
          <p:spPr>
            <a:xfrm rot="18447662">
              <a:off x="14453176" y="10443033"/>
              <a:ext cx="268702" cy="262072"/>
            </a:xfrm>
            <a:custGeom>
              <a:avLst/>
              <a:gdLst/>
              <a:ahLst/>
              <a:cxnLst/>
              <a:rect l="l" t="t" r="r" b="b"/>
              <a:pathLst>
                <a:path w="290824" h="290824">
                  <a:moveTo>
                    <a:pt x="0" y="0"/>
                  </a:moveTo>
                  <a:lnTo>
                    <a:pt x="290824" y="0"/>
                  </a:lnTo>
                  <a:lnTo>
                    <a:pt x="290824" y="290824"/>
                  </a:lnTo>
                  <a:lnTo>
                    <a:pt x="0" y="290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56000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7" name="Freeform 13">
              <a:extLst>
                <a:ext uri="{FF2B5EF4-FFF2-40B4-BE49-F238E27FC236}">
                  <a16:creationId xmlns:a16="http://schemas.microsoft.com/office/drawing/2014/main" id="{C894A12F-1AE7-D374-7FB6-8FE592752A8F}"/>
                </a:ext>
              </a:extLst>
            </p:cNvPr>
            <p:cNvSpPr/>
            <p:nvPr/>
          </p:nvSpPr>
          <p:spPr>
            <a:xfrm rot="18447662">
              <a:off x="15430156" y="9952535"/>
              <a:ext cx="268702" cy="262072"/>
            </a:xfrm>
            <a:custGeom>
              <a:avLst/>
              <a:gdLst/>
              <a:ahLst/>
              <a:cxnLst/>
              <a:rect l="l" t="t" r="r" b="b"/>
              <a:pathLst>
                <a:path w="290824" h="290824">
                  <a:moveTo>
                    <a:pt x="0" y="0"/>
                  </a:moveTo>
                  <a:lnTo>
                    <a:pt x="290824" y="0"/>
                  </a:lnTo>
                  <a:lnTo>
                    <a:pt x="290824" y="290824"/>
                  </a:lnTo>
                  <a:lnTo>
                    <a:pt x="0" y="290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56000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28" name="Group 8">
            <a:extLst>
              <a:ext uri="{FF2B5EF4-FFF2-40B4-BE49-F238E27FC236}">
                <a16:creationId xmlns:a16="http://schemas.microsoft.com/office/drawing/2014/main" id="{35B9560D-D69A-724F-300B-F70FBE537981}"/>
              </a:ext>
            </a:extLst>
          </p:cNvPr>
          <p:cNvGrpSpPr/>
          <p:nvPr/>
        </p:nvGrpSpPr>
        <p:grpSpPr>
          <a:xfrm>
            <a:off x="223352" y="0"/>
            <a:ext cx="5399517" cy="1254770"/>
            <a:chOff x="0" y="0"/>
            <a:chExt cx="7199356" cy="1673027"/>
          </a:xfrm>
        </p:grpSpPr>
        <p:sp>
          <p:nvSpPr>
            <p:cNvPr id="29" name="Freeform 9">
              <a:extLst>
                <a:ext uri="{FF2B5EF4-FFF2-40B4-BE49-F238E27FC236}">
                  <a16:creationId xmlns:a16="http://schemas.microsoft.com/office/drawing/2014/main" id="{F3B9DA24-B297-B48E-EC91-52CCE4DA49A0}"/>
                </a:ext>
              </a:extLst>
            </p:cNvPr>
            <p:cNvSpPr/>
            <p:nvPr/>
          </p:nvSpPr>
          <p:spPr>
            <a:xfrm>
              <a:off x="0" y="345364"/>
              <a:ext cx="982299" cy="982299"/>
            </a:xfrm>
            <a:custGeom>
              <a:avLst/>
              <a:gdLst/>
              <a:ahLst/>
              <a:cxnLst/>
              <a:rect l="l" t="t" r="r" b="b"/>
              <a:pathLst>
                <a:path w="982299" h="982299">
                  <a:moveTo>
                    <a:pt x="0" y="0"/>
                  </a:moveTo>
                  <a:lnTo>
                    <a:pt x="982299" y="0"/>
                  </a:lnTo>
                  <a:lnTo>
                    <a:pt x="982299" y="982299"/>
                  </a:lnTo>
                  <a:lnTo>
                    <a:pt x="0" y="9822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</p:sp>
        <p:sp>
          <p:nvSpPr>
            <p:cNvPr id="30" name="Freeform 10">
              <a:extLst>
                <a:ext uri="{FF2B5EF4-FFF2-40B4-BE49-F238E27FC236}">
                  <a16:creationId xmlns:a16="http://schemas.microsoft.com/office/drawing/2014/main" id="{B0D20D11-F7C8-5AB4-7177-25A2761DB5F3}"/>
                </a:ext>
              </a:extLst>
            </p:cNvPr>
            <p:cNvSpPr/>
            <p:nvPr/>
          </p:nvSpPr>
          <p:spPr>
            <a:xfrm>
              <a:off x="1160488" y="345364"/>
              <a:ext cx="982299" cy="982299"/>
            </a:xfrm>
            <a:custGeom>
              <a:avLst/>
              <a:gdLst/>
              <a:ahLst/>
              <a:cxnLst/>
              <a:rect l="l" t="t" r="r" b="b"/>
              <a:pathLst>
                <a:path w="982299" h="982299">
                  <a:moveTo>
                    <a:pt x="0" y="0"/>
                  </a:moveTo>
                  <a:lnTo>
                    <a:pt x="982298" y="0"/>
                  </a:lnTo>
                  <a:lnTo>
                    <a:pt x="982298" y="982299"/>
                  </a:lnTo>
                  <a:lnTo>
                    <a:pt x="0" y="9822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</p:sp>
        <p:sp>
          <p:nvSpPr>
            <p:cNvPr id="31" name="Freeform 11">
              <a:extLst>
                <a:ext uri="{FF2B5EF4-FFF2-40B4-BE49-F238E27FC236}">
                  <a16:creationId xmlns:a16="http://schemas.microsoft.com/office/drawing/2014/main" id="{B9258DDB-A193-7ACC-B3AC-D58BB1CC201F}"/>
                </a:ext>
              </a:extLst>
            </p:cNvPr>
            <p:cNvSpPr/>
            <p:nvPr/>
          </p:nvSpPr>
          <p:spPr>
            <a:xfrm>
              <a:off x="3373560" y="345364"/>
              <a:ext cx="982299" cy="982299"/>
            </a:xfrm>
            <a:custGeom>
              <a:avLst/>
              <a:gdLst/>
              <a:ahLst/>
              <a:cxnLst/>
              <a:rect l="l" t="t" r="r" b="b"/>
              <a:pathLst>
                <a:path w="982299" h="982299">
                  <a:moveTo>
                    <a:pt x="0" y="0"/>
                  </a:moveTo>
                  <a:lnTo>
                    <a:pt x="982298" y="0"/>
                  </a:lnTo>
                  <a:lnTo>
                    <a:pt x="982298" y="982299"/>
                  </a:lnTo>
                  <a:lnTo>
                    <a:pt x="0" y="9822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</p:sp>
        <p:sp>
          <p:nvSpPr>
            <p:cNvPr id="32" name="Freeform 12">
              <a:extLst>
                <a:ext uri="{FF2B5EF4-FFF2-40B4-BE49-F238E27FC236}">
                  <a16:creationId xmlns:a16="http://schemas.microsoft.com/office/drawing/2014/main" id="{2E9F0F25-171B-0407-4637-0D0D95CE83F6}"/>
                </a:ext>
              </a:extLst>
            </p:cNvPr>
            <p:cNvSpPr/>
            <p:nvPr/>
          </p:nvSpPr>
          <p:spPr>
            <a:xfrm>
              <a:off x="2324694" y="345364"/>
              <a:ext cx="866959" cy="982299"/>
            </a:xfrm>
            <a:custGeom>
              <a:avLst/>
              <a:gdLst/>
              <a:ahLst/>
              <a:cxnLst/>
              <a:rect l="l" t="t" r="r" b="b"/>
              <a:pathLst>
                <a:path w="866959" h="982299">
                  <a:moveTo>
                    <a:pt x="0" y="0"/>
                  </a:moveTo>
                  <a:lnTo>
                    <a:pt x="866959" y="0"/>
                  </a:lnTo>
                  <a:lnTo>
                    <a:pt x="866959" y="982299"/>
                  </a:lnTo>
                  <a:lnTo>
                    <a:pt x="0" y="9822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 l="-24839" r="-27501"/>
              </a:stretch>
            </a:blipFill>
          </p:spPr>
        </p:sp>
        <p:sp>
          <p:nvSpPr>
            <p:cNvPr id="33" name="Freeform 13">
              <a:extLst>
                <a:ext uri="{FF2B5EF4-FFF2-40B4-BE49-F238E27FC236}">
                  <a16:creationId xmlns:a16="http://schemas.microsoft.com/office/drawing/2014/main" id="{393D9CD2-7865-07E5-A3E8-901094A99E25}"/>
                </a:ext>
              </a:extLst>
            </p:cNvPr>
            <p:cNvSpPr/>
            <p:nvPr/>
          </p:nvSpPr>
          <p:spPr>
            <a:xfrm>
              <a:off x="4537766" y="0"/>
              <a:ext cx="2661590" cy="1673027"/>
            </a:xfrm>
            <a:custGeom>
              <a:avLst/>
              <a:gdLst/>
              <a:ahLst/>
              <a:cxnLst/>
              <a:rect l="l" t="t" r="r" b="b"/>
              <a:pathLst>
                <a:path w="2661590" h="1673027">
                  <a:moveTo>
                    <a:pt x="0" y="0"/>
                  </a:moveTo>
                  <a:lnTo>
                    <a:pt x="2661590" y="0"/>
                  </a:lnTo>
                  <a:lnTo>
                    <a:pt x="2661590" y="1673027"/>
                  </a:lnTo>
                  <a:lnTo>
                    <a:pt x="0" y="16730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 l="-5873" r="-5873"/>
              </a:stretch>
            </a:blipFill>
          </p:spPr>
        </p:sp>
      </p:grp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2862331"/>
            <a:ext cx="9426011" cy="7463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750"/>
              </a:lnSpc>
            </a:pPr>
            <a:r>
              <a:rPr lang="en-US" sz="2400" dirty="0" err="1">
                <a:solidFill>
                  <a:srgbClr val="002060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ระเบียบวาระที่</a:t>
            </a:r>
            <a:r>
              <a:rPr lang="en-US" sz="2400" dirty="0">
                <a:solidFill>
                  <a:srgbClr val="002060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 4 </a:t>
            </a:r>
            <a:r>
              <a:rPr lang="en-US" sz="2400" dirty="0" err="1">
                <a:solidFill>
                  <a:srgbClr val="002060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เรื่องเพื่อทราบ</a:t>
            </a:r>
            <a:endParaRPr lang="en-US" sz="2400" dirty="0">
              <a:solidFill>
                <a:srgbClr val="002060"/>
              </a:solidFill>
              <a:latin typeface="Chulabhorn Likit Text Light๙" panose="00000400000000000000" pitchFamily="2" charset="-34"/>
              <a:cs typeface="Chulabhorn Likit Text Light๙" panose="00000400000000000000" pitchFamily="2" charset="-34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3235966" y="3902134"/>
            <a:ext cx="14671034" cy="529991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lang="en-US" sz="2400" spc="45" dirty="0">
                <a:solidFill>
                  <a:srgbClr val="0F1035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     4.1 </a:t>
            </a:r>
            <a:r>
              <a:rPr lang="en-US" sz="2400" spc="45" dirty="0" err="1">
                <a:solidFill>
                  <a:srgbClr val="0F1035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การขับเคลื่อนการดำเนินงานตาม</a:t>
            </a:r>
            <a:r>
              <a:rPr lang="en-US" sz="2400" spc="45" dirty="0">
                <a:solidFill>
                  <a:srgbClr val="0F1035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 10 </a:t>
            </a:r>
            <a:r>
              <a:rPr lang="en-US" sz="2400" spc="45" dirty="0" err="1">
                <a:solidFill>
                  <a:srgbClr val="0F1035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ประเด็นเน้นย้ำของกรมการพัฒนาชุมชน</a:t>
            </a:r>
            <a:r>
              <a:rPr lang="en-US" sz="2400" spc="45" dirty="0">
                <a:solidFill>
                  <a:srgbClr val="0F1035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 </a:t>
            </a:r>
            <a:r>
              <a:rPr lang="en-US" sz="2400" spc="45" dirty="0" err="1">
                <a:solidFill>
                  <a:srgbClr val="0F1035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ประจำปีงบประมาณ</a:t>
            </a:r>
            <a:r>
              <a:rPr lang="en-US" sz="2400" spc="45" dirty="0">
                <a:solidFill>
                  <a:srgbClr val="0F1035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 </a:t>
            </a:r>
            <a:r>
              <a:rPr lang="en-US" sz="2400" spc="45" dirty="0" err="1">
                <a:solidFill>
                  <a:srgbClr val="0F1035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พ.ศ</a:t>
            </a:r>
            <a:r>
              <a:rPr lang="en-US" sz="2400" spc="45" dirty="0">
                <a:solidFill>
                  <a:srgbClr val="0F1035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. 2567 </a:t>
            </a:r>
          </a:p>
          <a:p>
            <a:pPr algn="l">
              <a:lnSpc>
                <a:spcPct val="120000"/>
              </a:lnSpc>
            </a:pPr>
            <a:r>
              <a:rPr lang="en-US" sz="2400" spc="45" dirty="0">
                <a:solidFill>
                  <a:srgbClr val="D01716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           (</a:t>
            </a:r>
            <a:r>
              <a:rPr lang="en-US" sz="2400" spc="45" dirty="0" err="1">
                <a:solidFill>
                  <a:srgbClr val="D01716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กลุ่มนโยบายและยุทธศาสตร์</a:t>
            </a:r>
            <a:r>
              <a:rPr lang="en-US" sz="2400" spc="45" dirty="0">
                <a:solidFill>
                  <a:srgbClr val="D01716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)</a:t>
            </a:r>
          </a:p>
          <a:p>
            <a:pPr algn="l">
              <a:lnSpc>
                <a:spcPct val="120000"/>
              </a:lnSpc>
            </a:pPr>
            <a:r>
              <a:rPr lang="en-US" sz="2400" spc="45" dirty="0">
                <a:solidFill>
                  <a:srgbClr val="0F1035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     4.2 </a:t>
            </a:r>
            <a:r>
              <a:rPr lang="en-US" sz="2400" spc="-50" dirty="0" err="1">
                <a:solidFill>
                  <a:srgbClr val="0F1035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การถอดบทเรียนการดำเนินงาน</a:t>
            </a:r>
            <a:r>
              <a:rPr lang="en-US" sz="2400" spc="-50" dirty="0">
                <a:solidFill>
                  <a:srgbClr val="0F1035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 “</a:t>
            </a:r>
            <a:r>
              <a:rPr lang="en-US" sz="2400" spc="-50" dirty="0" err="1">
                <a:solidFill>
                  <a:srgbClr val="0F1035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การไกล่เกลี่ยข้อพิพาทก่อนฟ้อง</a:t>
            </a:r>
            <a:r>
              <a:rPr lang="en-US" sz="2400" spc="-50" dirty="0">
                <a:solidFill>
                  <a:srgbClr val="0F1035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” </a:t>
            </a:r>
            <a:r>
              <a:rPr lang="en-US" sz="2400" spc="-50" dirty="0" err="1">
                <a:solidFill>
                  <a:srgbClr val="0F1035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ของจังหวัดนครสวรรค์และจังหวัด</a:t>
            </a:r>
            <a:r>
              <a:rPr lang="th-TH" sz="2400" spc="-50" dirty="0">
                <a:solidFill>
                  <a:srgbClr val="0F1035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นครศรีธรรมราช</a:t>
            </a:r>
            <a:r>
              <a:rPr lang="en-US" sz="2400" spc="-50" dirty="0">
                <a:solidFill>
                  <a:srgbClr val="0F1035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 </a:t>
            </a:r>
          </a:p>
          <a:p>
            <a:pPr algn="l">
              <a:lnSpc>
                <a:spcPct val="120000"/>
              </a:lnSpc>
            </a:pPr>
            <a:r>
              <a:rPr lang="en-US" sz="2400" spc="45" dirty="0">
                <a:solidFill>
                  <a:srgbClr val="D01716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           (</a:t>
            </a:r>
            <a:r>
              <a:rPr lang="en-US" sz="2400" spc="45" dirty="0" err="1">
                <a:solidFill>
                  <a:srgbClr val="D01716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กลุ่มนโยบายและยุทธศาสตร์</a:t>
            </a:r>
            <a:r>
              <a:rPr lang="en-US" sz="2400" spc="45" dirty="0">
                <a:solidFill>
                  <a:srgbClr val="D01716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)</a:t>
            </a:r>
          </a:p>
          <a:p>
            <a:pPr algn="l">
              <a:lnSpc>
                <a:spcPct val="120000"/>
              </a:lnSpc>
            </a:pPr>
            <a:r>
              <a:rPr lang="en-US" sz="2400" spc="45" dirty="0">
                <a:solidFill>
                  <a:srgbClr val="0F1035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     4.3 ประเด็นเน้นย้ำข้อกฎหมายที่เกี่ยวข้องกับการดำเนินงานกองทุนพัฒนาบทบาทสตรี </a:t>
            </a:r>
          </a:p>
          <a:p>
            <a:pPr algn="l">
              <a:lnSpc>
                <a:spcPct val="120000"/>
              </a:lnSpc>
            </a:pPr>
            <a:r>
              <a:rPr lang="en-US" sz="2400" spc="45" dirty="0">
                <a:solidFill>
                  <a:srgbClr val="D01716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           (</a:t>
            </a:r>
            <a:r>
              <a:rPr lang="en-US" sz="2400" spc="45" dirty="0" err="1">
                <a:solidFill>
                  <a:srgbClr val="D01716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กลุ่มกฎหมาย</a:t>
            </a:r>
            <a:r>
              <a:rPr lang="en-US" sz="2400" spc="45" dirty="0">
                <a:solidFill>
                  <a:srgbClr val="D01716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) </a:t>
            </a:r>
            <a:r>
              <a:rPr lang="en-US" sz="2400" spc="45" dirty="0">
                <a:solidFill>
                  <a:srgbClr val="0F1035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 </a:t>
            </a:r>
            <a:endParaRPr lang="th-TH" sz="2400" spc="45" dirty="0">
              <a:solidFill>
                <a:srgbClr val="0F1035"/>
              </a:solidFill>
              <a:latin typeface="Chulabhorn Likit Text Light๙" panose="00000400000000000000" pitchFamily="2" charset="-34"/>
              <a:cs typeface="Chulabhorn Likit Text Light๙" panose="00000400000000000000" pitchFamily="2" charset="-34"/>
            </a:endParaRPr>
          </a:p>
          <a:p>
            <a:pPr algn="l">
              <a:lnSpc>
                <a:spcPct val="120000"/>
              </a:lnSpc>
            </a:pPr>
            <a:r>
              <a:rPr lang="th-TH" sz="2400" spc="45" dirty="0">
                <a:solidFill>
                  <a:srgbClr val="0F1035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     4.4 </a:t>
            </a:r>
            <a:r>
              <a:rPr lang="th-TH" sz="2400" spc="45" dirty="0">
                <a:solidFill>
                  <a:srgbClr val="5C5D76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แนวทาง</a:t>
            </a:r>
            <a:r>
              <a:rPr lang="th-TH" sz="2400" spc="45" dirty="0">
                <a:solidFill>
                  <a:srgbClr val="0F1035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ในการสรรหาและเลือกสรรพนักงานกองทุนพัฒนาบทบาทสตรี สังกัดสำนักงาน</a:t>
            </a:r>
            <a:r>
              <a:rPr lang="th-TH" sz="2400" spc="45" dirty="0" err="1">
                <a:solidFill>
                  <a:srgbClr val="0F1035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เล</a:t>
            </a:r>
            <a:r>
              <a:rPr lang="th-TH" sz="2400" spc="45" dirty="0">
                <a:solidFill>
                  <a:srgbClr val="0F1035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ขานุกาคณะอนุกรรมการ    </a:t>
            </a:r>
          </a:p>
          <a:p>
            <a:pPr algn="l">
              <a:lnSpc>
                <a:spcPct val="120000"/>
              </a:lnSpc>
            </a:pPr>
            <a:r>
              <a:rPr lang="th-TH" sz="2400" spc="45" dirty="0">
                <a:solidFill>
                  <a:srgbClr val="0F1035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           บริหารกองทุนพัฒนาบทบาทสตรีระดับจังหวัด </a:t>
            </a:r>
          </a:p>
          <a:p>
            <a:pPr>
              <a:lnSpc>
                <a:spcPct val="120000"/>
              </a:lnSpc>
            </a:pPr>
            <a:r>
              <a:rPr lang="th-TH" sz="2400" spc="45" dirty="0">
                <a:solidFill>
                  <a:srgbClr val="0F1035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           </a:t>
            </a:r>
            <a:r>
              <a:rPr lang="en-US" sz="2400" spc="45" dirty="0">
                <a:solidFill>
                  <a:srgbClr val="D01716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(</a:t>
            </a:r>
            <a:r>
              <a:rPr lang="en-US" sz="2400" spc="45" dirty="0" err="1">
                <a:solidFill>
                  <a:srgbClr val="D01716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กลุ่ม</a:t>
            </a:r>
            <a:r>
              <a:rPr lang="th-TH" sz="2400" spc="45" dirty="0">
                <a:solidFill>
                  <a:srgbClr val="D01716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อำนวยการ</a:t>
            </a:r>
            <a:r>
              <a:rPr lang="en-US" sz="2400" spc="45" dirty="0">
                <a:solidFill>
                  <a:srgbClr val="D01716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) </a:t>
            </a:r>
            <a:r>
              <a:rPr lang="en-US" sz="2400" spc="45" dirty="0">
                <a:solidFill>
                  <a:srgbClr val="0F1035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 </a:t>
            </a:r>
            <a:endParaRPr lang="th-TH" sz="2400" spc="45" dirty="0">
              <a:solidFill>
                <a:srgbClr val="0F1035"/>
              </a:solidFill>
              <a:latin typeface="Chulabhorn Likit Text Light๙" panose="00000400000000000000" pitchFamily="2" charset="-34"/>
              <a:cs typeface="Chulabhorn Likit Text Light๙" panose="00000400000000000000" pitchFamily="2" charset="-34"/>
            </a:endParaRPr>
          </a:p>
          <a:p>
            <a:pPr>
              <a:lnSpc>
                <a:spcPct val="120000"/>
              </a:lnSpc>
            </a:pPr>
            <a:r>
              <a:rPr lang="th-TH" sz="2400" spc="129" dirty="0">
                <a:solidFill>
                  <a:srgbClr val="002060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    </a:t>
            </a:r>
            <a:r>
              <a:rPr lang="th-TH" sz="2400" spc="-100" dirty="0">
                <a:solidFill>
                  <a:srgbClr val="0F1035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4.5 ตัวชี้วัดและค่าเป้าหมายการประเมินผลการปฏิบัติราชการของตำแหน่ง พัฒนาการจังหวัด </a:t>
            </a:r>
            <a:r>
              <a:rPr lang="th-TH" sz="2400" spc="-100" dirty="0">
                <a:solidFill>
                  <a:srgbClr val="FF0000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(กลุ่มนโยบายและยุทธศาสตร์)</a:t>
            </a:r>
          </a:p>
          <a:p>
            <a:pPr algn="l">
              <a:lnSpc>
                <a:spcPct val="120000"/>
              </a:lnSpc>
            </a:pPr>
            <a:r>
              <a:rPr lang="th-TH" sz="2400" spc="45" dirty="0">
                <a:solidFill>
                  <a:srgbClr val="0F1035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   </a:t>
            </a:r>
          </a:p>
          <a:p>
            <a:pPr algn="l">
              <a:lnSpc>
                <a:spcPct val="120000"/>
              </a:lnSpc>
            </a:pPr>
            <a:endParaRPr lang="en-US" sz="2400" spc="45" dirty="0">
              <a:solidFill>
                <a:srgbClr val="0F1035"/>
              </a:solidFill>
              <a:latin typeface="Chulabhorn Likit Text Light๙" panose="00000400000000000000" pitchFamily="2" charset="-34"/>
              <a:cs typeface="Chulabhorn Likit Text Light๙" panose="00000400000000000000" pitchFamily="2" charset="-34"/>
            </a:endParaRPr>
          </a:p>
        </p:txBody>
      </p:sp>
      <p:grpSp>
        <p:nvGrpSpPr>
          <p:cNvPr id="16" name="กลุ่ม 15">
            <a:extLst>
              <a:ext uri="{FF2B5EF4-FFF2-40B4-BE49-F238E27FC236}">
                <a16:creationId xmlns:a16="http://schemas.microsoft.com/office/drawing/2014/main" id="{1C2CF7B6-E633-C8C1-EFC9-F168947D1F77}"/>
              </a:ext>
            </a:extLst>
          </p:cNvPr>
          <p:cNvGrpSpPr/>
          <p:nvPr/>
        </p:nvGrpSpPr>
        <p:grpSpPr>
          <a:xfrm>
            <a:off x="-322135" y="5943268"/>
            <a:ext cx="20941658" cy="5143832"/>
            <a:chOff x="-322135" y="5943268"/>
            <a:chExt cx="20941658" cy="5143832"/>
          </a:xfrm>
        </p:grpSpPr>
        <p:sp>
          <p:nvSpPr>
            <p:cNvPr id="17" name="Freeform 2">
              <a:extLst>
                <a:ext uri="{FF2B5EF4-FFF2-40B4-BE49-F238E27FC236}">
                  <a16:creationId xmlns:a16="http://schemas.microsoft.com/office/drawing/2014/main" id="{2BAB5031-AF53-680B-8CFD-390CA2186A9F}"/>
                </a:ext>
              </a:extLst>
            </p:cNvPr>
            <p:cNvSpPr/>
            <p:nvPr/>
          </p:nvSpPr>
          <p:spPr>
            <a:xfrm>
              <a:off x="-322135" y="9635249"/>
              <a:ext cx="19404854" cy="1451851"/>
            </a:xfrm>
            <a:custGeom>
              <a:avLst/>
              <a:gdLst/>
              <a:ahLst/>
              <a:cxnLst/>
              <a:rect l="l" t="t" r="r" b="b"/>
              <a:pathLst>
                <a:path w="19404854" h="9702427">
                  <a:moveTo>
                    <a:pt x="0" y="0"/>
                  </a:moveTo>
                  <a:lnTo>
                    <a:pt x="19404855" y="0"/>
                  </a:lnTo>
                  <a:lnTo>
                    <a:pt x="19404855" y="9702428"/>
                  </a:lnTo>
                  <a:lnTo>
                    <a:pt x="0" y="97024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rcRect/>
              <a:stretch>
                <a:fillRect b="-568280"/>
              </a:stretch>
            </a:blipFill>
          </p:spPr>
        </p:sp>
        <p:sp>
          <p:nvSpPr>
            <p:cNvPr id="18" name="Freeform 3">
              <a:extLst>
                <a:ext uri="{FF2B5EF4-FFF2-40B4-BE49-F238E27FC236}">
                  <a16:creationId xmlns:a16="http://schemas.microsoft.com/office/drawing/2014/main" id="{CCBF4727-BE65-CEE5-180A-23BE03A96FCC}"/>
                </a:ext>
              </a:extLst>
            </p:cNvPr>
            <p:cNvSpPr/>
            <p:nvPr/>
          </p:nvSpPr>
          <p:spPr>
            <a:xfrm rot="10800000" flipH="1">
              <a:off x="-126913" y="6672817"/>
              <a:ext cx="4261510" cy="4172163"/>
            </a:xfrm>
            <a:custGeom>
              <a:avLst/>
              <a:gdLst/>
              <a:ahLst/>
              <a:cxnLst/>
              <a:rect l="l" t="t" r="r" b="b"/>
              <a:pathLst>
                <a:path w="4261510" h="4172163">
                  <a:moveTo>
                    <a:pt x="4261510" y="0"/>
                  </a:moveTo>
                  <a:lnTo>
                    <a:pt x="0" y="0"/>
                  </a:lnTo>
                  <a:lnTo>
                    <a:pt x="0" y="4172163"/>
                  </a:lnTo>
                  <a:lnTo>
                    <a:pt x="4261510" y="4172163"/>
                  </a:lnTo>
                  <a:lnTo>
                    <a:pt x="4261510" y="0"/>
                  </a:lnTo>
                  <a:close/>
                </a:path>
              </a:pathLst>
            </a:custGeom>
            <a:blipFill>
              <a:blip r:embed="rId4">
                <a:alphaModFix amt="37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9" name="Freeform 4">
              <a:extLst>
                <a:ext uri="{FF2B5EF4-FFF2-40B4-BE49-F238E27FC236}">
                  <a16:creationId xmlns:a16="http://schemas.microsoft.com/office/drawing/2014/main" id="{747FFF4E-7336-130F-C5FD-A55BAEFD04E9}"/>
                </a:ext>
              </a:extLst>
            </p:cNvPr>
            <p:cNvSpPr/>
            <p:nvPr/>
          </p:nvSpPr>
          <p:spPr>
            <a:xfrm rot="10800000">
              <a:off x="16716853" y="5943268"/>
              <a:ext cx="3902670" cy="4366592"/>
            </a:xfrm>
            <a:custGeom>
              <a:avLst/>
              <a:gdLst/>
              <a:ahLst/>
              <a:cxnLst/>
              <a:rect l="l" t="t" r="r" b="b"/>
              <a:pathLst>
                <a:path w="4261510" h="4172163">
                  <a:moveTo>
                    <a:pt x="0" y="0"/>
                  </a:moveTo>
                  <a:lnTo>
                    <a:pt x="4261510" y="0"/>
                  </a:lnTo>
                  <a:lnTo>
                    <a:pt x="4261510" y="4172163"/>
                  </a:lnTo>
                  <a:lnTo>
                    <a:pt x="0" y="41721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31999"/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0" name="Freeform 5">
              <a:extLst>
                <a:ext uri="{FF2B5EF4-FFF2-40B4-BE49-F238E27FC236}">
                  <a16:creationId xmlns:a16="http://schemas.microsoft.com/office/drawing/2014/main" id="{87CE553C-C73A-1907-AC06-8A05785961AE}"/>
                </a:ext>
              </a:extLst>
            </p:cNvPr>
            <p:cNvSpPr/>
            <p:nvPr/>
          </p:nvSpPr>
          <p:spPr>
            <a:xfrm>
              <a:off x="17183859" y="9649284"/>
              <a:ext cx="352548" cy="352548"/>
            </a:xfrm>
            <a:custGeom>
              <a:avLst/>
              <a:gdLst/>
              <a:ahLst/>
              <a:cxnLst/>
              <a:rect l="l" t="t" r="r" b="b"/>
              <a:pathLst>
                <a:path w="352548" h="352548">
                  <a:moveTo>
                    <a:pt x="0" y="0"/>
                  </a:moveTo>
                  <a:lnTo>
                    <a:pt x="352547" y="0"/>
                  </a:lnTo>
                  <a:lnTo>
                    <a:pt x="352547" y="352548"/>
                  </a:lnTo>
                  <a:lnTo>
                    <a:pt x="0" y="35254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47000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1" name="Freeform 6">
              <a:extLst>
                <a:ext uri="{FF2B5EF4-FFF2-40B4-BE49-F238E27FC236}">
                  <a16:creationId xmlns:a16="http://schemas.microsoft.com/office/drawing/2014/main" id="{0517E97B-4E6D-320B-732E-A13027128247}"/>
                </a:ext>
              </a:extLst>
            </p:cNvPr>
            <p:cNvSpPr/>
            <p:nvPr/>
          </p:nvSpPr>
          <p:spPr>
            <a:xfrm>
              <a:off x="16855283" y="9924104"/>
              <a:ext cx="270304" cy="270304"/>
            </a:xfrm>
            <a:custGeom>
              <a:avLst/>
              <a:gdLst/>
              <a:ahLst/>
              <a:cxnLst/>
              <a:rect l="l" t="t" r="r" b="b"/>
              <a:pathLst>
                <a:path w="270304" h="270304">
                  <a:moveTo>
                    <a:pt x="0" y="0"/>
                  </a:moveTo>
                  <a:lnTo>
                    <a:pt x="270304" y="0"/>
                  </a:lnTo>
                  <a:lnTo>
                    <a:pt x="270304" y="270304"/>
                  </a:lnTo>
                  <a:lnTo>
                    <a:pt x="0" y="2703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55000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2" name="Freeform 7">
              <a:extLst>
                <a:ext uri="{FF2B5EF4-FFF2-40B4-BE49-F238E27FC236}">
                  <a16:creationId xmlns:a16="http://schemas.microsoft.com/office/drawing/2014/main" id="{7CC46C54-9191-2003-BC75-0F36DA09DEF8}"/>
                </a:ext>
              </a:extLst>
            </p:cNvPr>
            <p:cNvSpPr/>
            <p:nvPr/>
          </p:nvSpPr>
          <p:spPr>
            <a:xfrm>
              <a:off x="0" y="9641564"/>
              <a:ext cx="625082" cy="625082"/>
            </a:xfrm>
            <a:custGeom>
              <a:avLst/>
              <a:gdLst/>
              <a:ahLst/>
              <a:cxnLst/>
              <a:rect l="l" t="t" r="r" b="b"/>
              <a:pathLst>
                <a:path w="625082" h="625082">
                  <a:moveTo>
                    <a:pt x="0" y="0"/>
                  </a:moveTo>
                  <a:lnTo>
                    <a:pt x="625082" y="0"/>
                  </a:lnTo>
                  <a:lnTo>
                    <a:pt x="625082" y="625082"/>
                  </a:lnTo>
                  <a:lnTo>
                    <a:pt x="0" y="62508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3" name="Freeform 8">
              <a:extLst>
                <a:ext uri="{FF2B5EF4-FFF2-40B4-BE49-F238E27FC236}">
                  <a16:creationId xmlns:a16="http://schemas.microsoft.com/office/drawing/2014/main" id="{96CE2EBB-7E2A-854C-73B9-276F695A9571}"/>
                </a:ext>
              </a:extLst>
            </p:cNvPr>
            <p:cNvSpPr/>
            <p:nvPr/>
          </p:nvSpPr>
          <p:spPr>
            <a:xfrm>
              <a:off x="660458" y="9631111"/>
              <a:ext cx="294691" cy="294691"/>
            </a:xfrm>
            <a:custGeom>
              <a:avLst/>
              <a:gdLst/>
              <a:ahLst/>
              <a:cxnLst/>
              <a:rect l="l" t="t" r="r" b="b"/>
              <a:pathLst>
                <a:path w="294691" h="294691">
                  <a:moveTo>
                    <a:pt x="0" y="0"/>
                  </a:moveTo>
                  <a:lnTo>
                    <a:pt x="294691" y="0"/>
                  </a:lnTo>
                  <a:lnTo>
                    <a:pt x="294691" y="294691"/>
                  </a:lnTo>
                  <a:lnTo>
                    <a:pt x="0" y="2946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4" name="Freeform 9">
              <a:extLst>
                <a:ext uri="{FF2B5EF4-FFF2-40B4-BE49-F238E27FC236}">
                  <a16:creationId xmlns:a16="http://schemas.microsoft.com/office/drawing/2014/main" id="{1D2FFBA6-1335-358A-9598-D0766A88D2AA}"/>
                </a:ext>
              </a:extLst>
            </p:cNvPr>
            <p:cNvSpPr/>
            <p:nvPr/>
          </p:nvSpPr>
          <p:spPr>
            <a:xfrm rot="834738">
              <a:off x="4269232" y="9833364"/>
              <a:ext cx="298411" cy="298411"/>
            </a:xfrm>
            <a:custGeom>
              <a:avLst/>
              <a:gdLst/>
              <a:ahLst/>
              <a:cxnLst/>
              <a:rect l="l" t="t" r="r" b="b"/>
              <a:pathLst>
                <a:path w="298411" h="298411">
                  <a:moveTo>
                    <a:pt x="0" y="0"/>
                  </a:moveTo>
                  <a:lnTo>
                    <a:pt x="298410" y="0"/>
                  </a:lnTo>
                  <a:lnTo>
                    <a:pt x="298410" y="298410"/>
                  </a:lnTo>
                  <a:lnTo>
                    <a:pt x="0" y="2984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56000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5" name="TextBox 10">
              <a:extLst>
                <a:ext uri="{FF2B5EF4-FFF2-40B4-BE49-F238E27FC236}">
                  <a16:creationId xmlns:a16="http://schemas.microsoft.com/office/drawing/2014/main" id="{C9582794-FF47-2F22-01B2-A4FA4DD28B34}"/>
                </a:ext>
              </a:extLst>
            </p:cNvPr>
            <p:cNvSpPr txBox="1"/>
            <p:nvPr/>
          </p:nvSpPr>
          <p:spPr>
            <a:xfrm>
              <a:off x="5418052" y="9897227"/>
              <a:ext cx="13784348" cy="4289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679"/>
                </a:lnSpc>
              </a:pPr>
              <a:r>
                <a:rPr lang="en-US" sz="1600" dirty="0" err="1">
                  <a:solidFill>
                    <a:srgbClr val="EA9F1B"/>
                  </a:solidFill>
                  <a:latin typeface="Chulabhorn Likit Text Light" panose="00000400000000000000" pitchFamily="2" charset="-34"/>
                  <a:cs typeface="Chulabhorn Likit Text Light" panose="00000400000000000000" pitchFamily="2" charset="-34"/>
                </a:rPr>
                <a:t>เศรษฐกิจฐานรากมั่นคง</a:t>
              </a:r>
              <a:r>
                <a:rPr lang="en-US" sz="1600" dirty="0">
                  <a:solidFill>
                    <a:srgbClr val="EA9F1B"/>
                  </a:solidFill>
                  <a:latin typeface="Chulabhorn Likit Text Light" panose="00000400000000000000" pitchFamily="2" charset="-34"/>
                  <a:cs typeface="Chulabhorn Likit Text Light" panose="00000400000000000000" pitchFamily="2" charset="-34"/>
                </a:rPr>
                <a:t> </a:t>
              </a:r>
              <a:r>
                <a:rPr lang="en-US" sz="1600" dirty="0" err="1">
                  <a:solidFill>
                    <a:srgbClr val="EA9F1B"/>
                  </a:solidFill>
                  <a:latin typeface="Chulabhorn Likit Text Light" panose="00000400000000000000" pitchFamily="2" charset="-34"/>
                  <a:cs typeface="Chulabhorn Likit Text Light" panose="00000400000000000000" pitchFamily="2" charset="-34"/>
                </a:rPr>
                <a:t>ชุมชนเข้มแข็งอย่างยั่งยืน</a:t>
              </a:r>
              <a:r>
                <a:rPr lang="en-US" sz="1600" dirty="0">
                  <a:solidFill>
                    <a:srgbClr val="EA9F1B"/>
                  </a:solidFill>
                  <a:latin typeface="Chulabhorn Likit Text Light" panose="00000400000000000000" pitchFamily="2" charset="-34"/>
                  <a:cs typeface="Chulabhorn Likit Text Light" panose="00000400000000000000" pitchFamily="2" charset="-34"/>
                </a:rPr>
                <a:t> </a:t>
              </a:r>
              <a:r>
                <a:rPr lang="en-US" sz="1600" dirty="0" err="1">
                  <a:solidFill>
                    <a:srgbClr val="EA9F1B"/>
                  </a:solidFill>
                  <a:latin typeface="Chulabhorn Likit Text Light" panose="00000400000000000000" pitchFamily="2" charset="-34"/>
                  <a:cs typeface="Chulabhorn Likit Text Light" panose="00000400000000000000" pitchFamily="2" charset="-34"/>
                </a:rPr>
                <a:t>ด้วยหลักปรัชญาของเศรษฐกิจพอเพียง</a:t>
              </a:r>
              <a:r>
                <a:rPr lang="en-US" sz="1600" dirty="0">
                  <a:solidFill>
                    <a:srgbClr val="EA9F1B"/>
                  </a:solidFill>
                  <a:latin typeface="Chulabhorn Likit Text Light" panose="00000400000000000000" pitchFamily="2" charset="-34"/>
                  <a:cs typeface="Chulabhorn Likit Text Light" panose="00000400000000000000" pitchFamily="2" charset="-34"/>
                </a:rPr>
                <a:t> </a:t>
              </a:r>
            </a:p>
            <a:p>
              <a:pPr>
                <a:lnSpc>
                  <a:spcPts val="1679"/>
                </a:lnSpc>
              </a:pPr>
              <a:endParaRPr lang="en-US" sz="1400" spc="253" dirty="0">
                <a:solidFill>
                  <a:srgbClr val="EA9F1B"/>
                </a:solidFill>
                <a:cs typeface="Opun Mai Bold"/>
              </a:endParaRPr>
            </a:p>
          </p:txBody>
        </p:sp>
        <p:sp>
          <p:nvSpPr>
            <p:cNvPr id="26" name="Freeform 12">
              <a:extLst>
                <a:ext uri="{FF2B5EF4-FFF2-40B4-BE49-F238E27FC236}">
                  <a16:creationId xmlns:a16="http://schemas.microsoft.com/office/drawing/2014/main" id="{DDBFD764-BCC8-9F25-B7A6-C9A7AB669F44}"/>
                </a:ext>
              </a:extLst>
            </p:cNvPr>
            <p:cNvSpPr/>
            <p:nvPr/>
          </p:nvSpPr>
          <p:spPr>
            <a:xfrm rot="2055878">
              <a:off x="9189152" y="9608252"/>
              <a:ext cx="231865" cy="231865"/>
            </a:xfrm>
            <a:custGeom>
              <a:avLst/>
              <a:gdLst/>
              <a:ahLst/>
              <a:cxnLst/>
              <a:rect l="l" t="t" r="r" b="b"/>
              <a:pathLst>
                <a:path w="231865" h="231865">
                  <a:moveTo>
                    <a:pt x="0" y="0"/>
                  </a:moveTo>
                  <a:lnTo>
                    <a:pt x="231865" y="0"/>
                  </a:lnTo>
                  <a:lnTo>
                    <a:pt x="231865" y="231865"/>
                  </a:lnTo>
                  <a:lnTo>
                    <a:pt x="0" y="2318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56000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7" name="Freeform 13">
              <a:extLst>
                <a:ext uri="{FF2B5EF4-FFF2-40B4-BE49-F238E27FC236}">
                  <a16:creationId xmlns:a16="http://schemas.microsoft.com/office/drawing/2014/main" id="{A93C8436-C350-4E03-3FB0-2952B1BA4D80}"/>
                </a:ext>
              </a:extLst>
            </p:cNvPr>
            <p:cNvSpPr/>
            <p:nvPr/>
          </p:nvSpPr>
          <p:spPr>
            <a:xfrm rot="18447662">
              <a:off x="13217140" y="9859751"/>
              <a:ext cx="290824" cy="290824"/>
            </a:xfrm>
            <a:custGeom>
              <a:avLst/>
              <a:gdLst/>
              <a:ahLst/>
              <a:cxnLst/>
              <a:rect l="l" t="t" r="r" b="b"/>
              <a:pathLst>
                <a:path w="290824" h="290824">
                  <a:moveTo>
                    <a:pt x="0" y="0"/>
                  </a:moveTo>
                  <a:lnTo>
                    <a:pt x="290824" y="0"/>
                  </a:lnTo>
                  <a:lnTo>
                    <a:pt x="290824" y="290824"/>
                  </a:lnTo>
                  <a:lnTo>
                    <a:pt x="0" y="290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56000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8" name="Freeform 14">
              <a:extLst>
                <a:ext uri="{FF2B5EF4-FFF2-40B4-BE49-F238E27FC236}">
                  <a16:creationId xmlns:a16="http://schemas.microsoft.com/office/drawing/2014/main" id="{A7668257-305E-5CC1-A65E-76D12C5E7273}"/>
                </a:ext>
              </a:extLst>
            </p:cNvPr>
            <p:cNvSpPr/>
            <p:nvPr/>
          </p:nvSpPr>
          <p:spPr>
            <a:xfrm>
              <a:off x="16577689" y="9762124"/>
              <a:ext cx="220444" cy="220444"/>
            </a:xfrm>
            <a:custGeom>
              <a:avLst/>
              <a:gdLst/>
              <a:ahLst/>
              <a:cxnLst/>
              <a:rect l="l" t="t" r="r" b="b"/>
              <a:pathLst>
                <a:path w="220444" h="220444">
                  <a:moveTo>
                    <a:pt x="0" y="0"/>
                  </a:moveTo>
                  <a:lnTo>
                    <a:pt x="220444" y="0"/>
                  </a:lnTo>
                  <a:lnTo>
                    <a:pt x="220444" y="220445"/>
                  </a:lnTo>
                  <a:lnTo>
                    <a:pt x="0" y="2204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65000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9" name="Freeform 15">
              <a:extLst>
                <a:ext uri="{FF2B5EF4-FFF2-40B4-BE49-F238E27FC236}">
                  <a16:creationId xmlns:a16="http://schemas.microsoft.com/office/drawing/2014/main" id="{CB058511-4647-FE68-E6B5-81C1D5F92809}"/>
                </a:ext>
              </a:extLst>
            </p:cNvPr>
            <p:cNvSpPr/>
            <p:nvPr/>
          </p:nvSpPr>
          <p:spPr>
            <a:xfrm>
              <a:off x="836293" y="9842337"/>
              <a:ext cx="384815" cy="384815"/>
            </a:xfrm>
            <a:custGeom>
              <a:avLst/>
              <a:gdLst/>
              <a:ahLst/>
              <a:cxnLst/>
              <a:rect l="l" t="t" r="r" b="b"/>
              <a:pathLst>
                <a:path w="384815" h="384815">
                  <a:moveTo>
                    <a:pt x="0" y="0"/>
                  </a:moveTo>
                  <a:lnTo>
                    <a:pt x="384814" y="0"/>
                  </a:lnTo>
                  <a:lnTo>
                    <a:pt x="384814" y="384814"/>
                  </a:lnTo>
                  <a:lnTo>
                    <a:pt x="0" y="3848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0" name="Freeform 16">
              <a:extLst>
                <a:ext uri="{FF2B5EF4-FFF2-40B4-BE49-F238E27FC236}">
                  <a16:creationId xmlns:a16="http://schemas.microsoft.com/office/drawing/2014/main" id="{B5C046E4-8959-2DFC-10AF-8983D5B3AF01}"/>
                </a:ext>
              </a:extLst>
            </p:cNvPr>
            <p:cNvSpPr/>
            <p:nvPr/>
          </p:nvSpPr>
          <p:spPr>
            <a:xfrm>
              <a:off x="1292338" y="9656538"/>
              <a:ext cx="225180" cy="225180"/>
            </a:xfrm>
            <a:custGeom>
              <a:avLst/>
              <a:gdLst/>
              <a:ahLst/>
              <a:cxnLst/>
              <a:rect l="l" t="t" r="r" b="b"/>
              <a:pathLst>
                <a:path w="225180" h="225180">
                  <a:moveTo>
                    <a:pt x="0" y="0"/>
                  </a:moveTo>
                  <a:lnTo>
                    <a:pt x="225180" y="0"/>
                  </a:lnTo>
                  <a:lnTo>
                    <a:pt x="225180" y="225180"/>
                  </a:lnTo>
                  <a:lnTo>
                    <a:pt x="0" y="2251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1" name="Freeform 13">
              <a:extLst>
                <a:ext uri="{FF2B5EF4-FFF2-40B4-BE49-F238E27FC236}">
                  <a16:creationId xmlns:a16="http://schemas.microsoft.com/office/drawing/2014/main" id="{E19827C5-E89E-1FA0-16A7-31F80BDA0699}"/>
                </a:ext>
              </a:extLst>
            </p:cNvPr>
            <p:cNvSpPr/>
            <p:nvPr/>
          </p:nvSpPr>
          <p:spPr>
            <a:xfrm rot="18447662">
              <a:off x="14453176" y="10443033"/>
              <a:ext cx="268702" cy="262072"/>
            </a:xfrm>
            <a:custGeom>
              <a:avLst/>
              <a:gdLst/>
              <a:ahLst/>
              <a:cxnLst/>
              <a:rect l="l" t="t" r="r" b="b"/>
              <a:pathLst>
                <a:path w="290824" h="290824">
                  <a:moveTo>
                    <a:pt x="0" y="0"/>
                  </a:moveTo>
                  <a:lnTo>
                    <a:pt x="290824" y="0"/>
                  </a:lnTo>
                  <a:lnTo>
                    <a:pt x="290824" y="290824"/>
                  </a:lnTo>
                  <a:lnTo>
                    <a:pt x="0" y="290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56000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2" name="Freeform 13">
              <a:extLst>
                <a:ext uri="{FF2B5EF4-FFF2-40B4-BE49-F238E27FC236}">
                  <a16:creationId xmlns:a16="http://schemas.microsoft.com/office/drawing/2014/main" id="{48C23E39-0344-CEB8-E508-58DC789F6439}"/>
                </a:ext>
              </a:extLst>
            </p:cNvPr>
            <p:cNvSpPr/>
            <p:nvPr/>
          </p:nvSpPr>
          <p:spPr>
            <a:xfrm rot="18447662">
              <a:off x="15430156" y="9952535"/>
              <a:ext cx="268702" cy="262072"/>
            </a:xfrm>
            <a:custGeom>
              <a:avLst/>
              <a:gdLst/>
              <a:ahLst/>
              <a:cxnLst/>
              <a:rect l="l" t="t" r="r" b="b"/>
              <a:pathLst>
                <a:path w="290824" h="290824">
                  <a:moveTo>
                    <a:pt x="0" y="0"/>
                  </a:moveTo>
                  <a:lnTo>
                    <a:pt x="290824" y="0"/>
                  </a:lnTo>
                  <a:lnTo>
                    <a:pt x="290824" y="290824"/>
                  </a:lnTo>
                  <a:lnTo>
                    <a:pt x="0" y="290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56000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33" name="Group 8">
            <a:extLst>
              <a:ext uri="{FF2B5EF4-FFF2-40B4-BE49-F238E27FC236}">
                <a16:creationId xmlns:a16="http://schemas.microsoft.com/office/drawing/2014/main" id="{6DB89774-E632-406B-F813-F7D4F9F6FB6A}"/>
              </a:ext>
            </a:extLst>
          </p:cNvPr>
          <p:cNvGrpSpPr/>
          <p:nvPr/>
        </p:nvGrpSpPr>
        <p:grpSpPr>
          <a:xfrm>
            <a:off x="223352" y="0"/>
            <a:ext cx="5399517" cy="1254770"/>
            <a:chOff x="0" y="0"/>
            <a:chExt cx="7199356" cy="1673027"/>
          </a:xfrm>
        </p:grpSpPr>
        <p:sp>
          <p:nvSpPr>
            <p:cNvPr id="34" name="Freeform 9">
              <a:extLst>
                <a:ext uri="{FF2B5EF4-FFF2-40B4-BE49-F238E27FC236}">
                  <a16:creationId xmlns:a16="http://schemas.microsoft.com/office/drawing/2014/main" id="{D9C9503F-2A72-D7E0-D98C-F294602062D0}"/>
                </a:ext>
              </a:extLst>
            </p:cNvPr>
            <p:cNvSpPr/>
            <p:nvPr/>
          </p:nvSpPr>
          <p:spPr>
            <a:xfrm>
              <a:off x="0" y="345364"/>
              <a:ext cx="982299" cy="982299"/>
            </a:xfrm>
            <a:custGeom>
              <a:avLst/>
              <a:gdLst/>
              <a:ahLst/>
              <a:cxnLst/>
              <a:rect l="l" t="t" r="r" b="b"/>
              <a:pathLst>
                <a:path w="982299" h="982299">
                  <a:moveTo>
                    <a:pt x="0" y="0"/>
                  </a:moveTo>
                  <a:lnTo>
                    <a:pt x="982299" y="0"/>
                  </a:lnTo>
                  <a:lnTo>
                    <a:pt x="982299" y="982299"/>
                  </a:lnTo>
                  <a:lnTo>
                    <a:pt x="0" y="9822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</p:sp>
        <p:sp>
          <p:nvSpPr>
            <p:cNvPr id="35" name="Freeform 10">
              <a:extLst>
                <a:ext uri="{FF2B5EF4-FFF2-40B4-BE49-F238E27FC236}">
                  <a16:creationId xmlns:a16="http://schemas.microsoft.com/office/drawing/2014/main" id="{042D1970-02FE-15BD-51A8-0E4E7C62A3D6}"/>
                </a:ext>
              </a:extLst>
            </p:cNvPr>
            <p:cNvSpPr/>
            <p:nvPr/>
          </p:nvSpPr>
          <p:spPr>
            <a:xfrm>
              <a:off x="1160488" y="345364"/>
              <a:ext cx="982299" cy="982299"/>
            </a:xfrm>
            <a:custGeom>
              <a:avLst/>
              <a:gdLst/>
              <a:ahLst/>
              <a:cxnLst/>
              <a:rect l="l" t="t" r="r" b="b"/>
              <a:pathLst>
                <a:path w="982299" h="982299">
                  <a:moveTo>
                    <a:pt x="0" y="0"/>
                  </a:moveTo>
                  <a:lnTo>
                    <a:pt x="982298" y="0"/>
                  </a:lnTo>
                  <a:lnTo>
                    <a:pt x="982298" y="982299"/>
                  </a:lnTo>
                  <a:lnTo>
                    <a:pt x="0" y="9822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</p:sp>
        <p:sp>
          <p:nvSpPr>
            <p:cNvPr id="36" name="Freeform 11">
              <a:extLst>
                <a:ext uri="{FF2B5EF4-FFF2-40B4-BE49-F238E27FC236}">
                  <a16:creationId xmlns:a16="http://schemas.microsoft.com/office/drawing/2014/main" id="{40372F93-EB21-7940-E2E1-F3DEEDC17BE1}"/>
                </a:ext>
              </a:extLst>
            </p:cNvPr>
            <p:cNvSpPr/>
            <p:nvPr/>
          </p:nvSpPr>
          <p:spPr>
            <a:xfrm>
              <a:off x="3373560" y="345364"/>
              <a:ext cx="982299" cy="982299"/>
            </a:xfrm>
            <a:custGeom>
              <a:avLst/>
              <a:gdLst/>
              <a:ahLst/>
              <a:cxnLst/>
              <a:rect l="l" t="t" r="r" b="b"/>
              <a:pathLst>
                <a:path w="982299" h="982299">
                  <a:moveTo>
                    <a:pt x="0" y="0"/>
                  </a:moveTo>
                  <a:lnTo>
                    <a:pt x="982298" y="0"/>
                  </a:lnTo>
                  <a:lnTo>
                    <a:pt x="982298" y="982299"/>
                  </a:lnTo>
                  <a:lnTo>
                    <a:pt x="0" y="9822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</p:sp>
        <p:sp>
          <p:nvSpPr>
            <p:cNvPr id="37" name="Freeform 12">
              <a:extLst>
                <a:ext uri="{FF2B5EF4-FFF2-40B4-BE49-F238E27FC236}">
                  <a16:creationId xmlns:a16="http://schemas.microsoft.com/office/drawing/2014/main" id="{F90929F7-FB48-CAD9-C7CC-6441DB97EB27}"/>
                </a:ext>
              </a:extLst>
            </p:cNvPr>
            <p:cNvSpPr/>
            <p:nvPr/>
          </p:nvSpPr>
          <p:spPr>
            <a:xfrm>
              <a:off x="2324694" y="345364"/>
              <a:ext cx="866959" cy="982299"/>
            </a:xfrm>
            <a:custGeom>
              <a:avLst/>
              <a:gdLst/>
              <a:ahLst/>
              <a:cxnLst/>
              <a:rect l="l" t="t" r="r" b="b"/>
              <a:pathLst>
                <a:path w="866959" h="982299">
                  <a:moveTo>
                    <a:pt x="0" y="0"/>
                  </a:moveTo>
                  <a:lnTo>
                    <a:pt x="866959" y="0"/>
                  </a:lnTo>
                  <a:lnTo>
                    <a:pt x="866959" y="982299"/>
                  </a:lnTo>
                  <a:lnTo>
                    <a:pt x="0" y="9822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 l="-24839" r="-27501"/>
              </a:stretch>
            </a:blipFill>
          </p:spPr>
        </p:sp>
        <p:sp>
          <p:nvSpPr>
            <p:cNvPr id="38" name="Freeform 13">
              <a:extLst>
                <a:ext uri="{FF2B5EF4-FFF2-40B4-BE49-F238E27FC236}">
                  <a16:creationId xmlns:a16="http://schemas.microsoft.com/office/drawing/2014/main" id="{ABFCAA53-F345-96F1-85D4-1DBEAE1BBB44}"/>
                </a:ext>
              </a:extLst>
            </p:cNvPr>
            <p:cNvSpPr/>
            <p:nvPr/>
          </p:nvSpPr>
          <p:spPr>
            <a:xfrm>
              <a:off x="4537766" y="0"/>
              <a:ext cx="2661590" cy="1673027"/>
            </a:xfrm>
            <a:custGeom>
              <a:avLst/>
              <a:gdLst/>
              <a:ahLst/>
              <a:cxnLst/>
              <a:rect l="l" t="t" r="r" b="b"/>
              <a:pathLst>
                <a:path w="2661590" h="1673027">
                  <a:moveTo>
                    <a:pt x="0" y="0"/>
                  </a:moveTo>
                  <a:lnTo>
                    <a:pt x="2661590" y="0"/>
                  </a:lnTo>
                  <a:lnTo>
                    <a:pt x="2661590" y="1673027"/>
                  </a:lnTo>
                  <a:lnTo>
                    <a:pt x="0" y="16730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 l="-5873" r="-5873"/>
              </a:stretch>
            </a:blipFill>
          </p:spPr>
        </p:sp>
      </p:grp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15421429"/>
              </p:ext>
            </p:extLst>
          </p:nvPr>
        </p:nvGraphicFramePr>
        <p:xfrm>
          <a:off x="445738" y="1522568"/>
          <a:ext cx="17452975" cy="3713695"/>
        </p:xfrm>
        <a:graphic>
          <a:graphicData uri="http://schemas.openxmlformats.org/drawingml/2006/table">
            <a:tbl>
              <a:tblPr/>
              <a:tblGrid>
                <a:gridCol w="78426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00737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76483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89649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07751">
                <a:tc>
                  <a:txBody>
                    <a:bodyPr/>
                    <a:lstStyle/>
                    <a:p>
                      <a:pPr algn="ctr">
                        <a:lnSpc>
                          <a:spcPts val="2640"/>
                        </a:lnSpc>
                        <a:defRPr/>
                      </a:pPr>
                      <a:r>
                        <a:rPr lang="en-US" sz="1600" spc="-40" dirty="0" err="1">
                          <a:solidFill>
                            <a:srgbClr val="FFFFFF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คะแนน</a:t>
                      </a:r>
                      <a:endParaRPr lang="en-US" sz="1600" dirty="0">
                        <a:latin typeface="Chulabhorn Likit Text Light๙" panose="00000400000000000000" pitchFamily="2" charset="-34"/>
                        <a:cs typeface="Chulabhorn Likit Text Light๙" panose="00000400000000000000" pitchFamily="2" charset="-34"/>
                      </a:endParaRPr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07EC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40"/>
                        </a:lnSpc>
                        <a:defRPr/>
                      </a:pPr>
                      <a:r>
                        <a:rPr lang="en-US" sz="1600">
                          <a:solidFill>
                            <a:srgbClr val="FFFFFF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การบริหารจัดการหนี้เกินกำหนดชำระได้ต่ำกว่าร้อยละ 10</a:t>
                      </a:r>
                      <a:endParaRPr lang="en-US" sz="1600">
                        <a:latin typeface="Chulabhorn Likit Text Light๙" panose="00000400000000000000" pitchFamily="2" charset="-34"/>
                        <a:cs typeface="Chulabhorn Likit Text Light๙" panose="00000400000000000000" pitchFamily="2" charset="-34"/>
                      </a:endParaRPr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07EC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40"/>
                        </a:lnSpc>
                        <a:defRPr/>
                      </a:pPr>
                      <a:r>
                        <a:rPr lang="en-US" sz="1600">
                          <a:solidFill>
                            <a:srgbClr val="FFFFFF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การเพิ่มจำนวนสมาชิกกองทุนพัฒนาบทบาทสตรี</a:t>
                      </a:r>
                      <a:endParaRPr lang="en-US" sz="1600">
                        <a:latin typeface="Chulabhorn Likit Text Light๙" panose="00000400000000000000" pitchFamily="2" charset="-34"/>
                        <a:cs typeface="Chulabhorn Likit Text Light๙" panose="00000400000000000000" pitchFamily="2" charset="-34"/>
                      </a:endParaRPr>
                    </a:p>
                    <a:p>
                      <a:pPr algn="ctr">
                        <a:lnSpc>
                          <a:spcPts val="2640"/>
                        </a:lnSpc>
                      </a:pPr>
                      <a:r>
                        <a:rPr lang="en-US" sz="1600">
                          <a:solidFill>
                            <a:srgbClr val="FFFFFF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ประเภทบุคคลธรรมดา</a:t>
                      </a:r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07EC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40"/>
                        </a:lnSpc>
                        <a:defRPr/>
                      </a:pPr>
                      <a:r>
                        <a:rPr lang="en-US" sz="1600">
                          <a:solidFill>
                            <a:srgbClr val="FFFFFF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การรวมกลุ่มที่มีประสิทธิภาพและเกิดการหนุนเสริมอาชีพ</a:t>
                      </a:r>
                      <a:endParaRPr lang="en-US" sz="1600">
                        <a:latin typeface="Chulabhorn Likit Text Light๙" panose="00000400000000000000" pitchFamily="2" charset="-34"/>
                        <a:cs typeface="Chulabhorn Likit Text Light๙" panose="00000400000000000000" pitchFamily="2" charset="-34"/>
                      </a:endParaRPr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07EC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08409">
                <a:tc>
                  <a:txBody>
                    <a:bodyPr/>
                    <a:lstStyle/>
                    <a:p>
                      <a:pPr algn="ctr">
                        <a:lnSpc>
                          <a:spcPts val="2640"/>
                        </a:lnSpc>
                        <a:defRPr/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100</a:t>
                      </a:r>
                      <a:endParaRPr lang="en-US" sz="1600">
                        <a:latin typeface="Chulabhorn Likit Text Light๙" panose="00000400000000000000" pitchFamily="2" charset="-34"/>
                        <a:cs typeface="Chulabhorn Likit Text Light๙" panose="00000400000000000000" pitchFamily="2" charset="-34"/>
                      </a:endParaRPr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F0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640"/>
                        </a:lnSpc>
                        <a:defRPr/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มีหนี้เกินกำหนดชำระ ต่ำกว่าร้อยละ 10</a:t>
                      </a:r>
                      <a:endParaRPr lang="en-US" sz="1600">
                        <a:latin typeface="Chulabhorn Likit Text Light๙" panose="00000400000000000000" pitchFamily="2" charset="-34"/>
                        <a:cs typeface="Chulabhorn Likit Text Light๙" panose="00000400000000000000" pitchFamily="2" charset="-34"/>
                      </a:endParaRPr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F0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40"/>
                        </a:lnSpc>
                        <a:defRPr/>
                      </a:pPr>
                      <a:r>
                        <a:rPr lang="en-US" sz="1600" dirty="0" err="1">
                          <a:solidFill>
                            <a:srgbClr val="000000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สมาชิกกองทุนพัฒนาบทบาทสตรีประเภทบุคคลธรรมดา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 </a:t>
                      </a:r>
                      <a:endParaRPr lang="en-US" sz="1600" dirty="0">
                        <a:latin typeface="Chulabhorn Likit Text Light๙" panose="00000400000000000000" pitchFamily="2" charset="-34"/>
                        <a:cs typeface="Chulabhorn Likit Text Light๙" panose="00000400000000000000" pitchFamily="2" charset="-34"/>
                      </a:endParaRPr>
                    </a:p>
                    <a:p>
                      <a:pPr algn="ctr">
                        <a:lnSpc>
                          <a:spcPts val="2640"/>
                        </a:lnSpc>
                      </a:pPr>
                      <a:r>
                        <a:rPr lang="en-US" sz="1600" dirty="0" err="1">
                          <a:solidFill>
                            <a:srgbClr val="000000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เพิ่มขึ้นมากกว่าร้อยละ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 50 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ของเป้าหมายที่กำหนด</a:t>
                      </a:r>
                      <a:endParaRPr lang="en-US" sz="1600" dirty="0">
                        <a:solidFill>
                          <a:srgbClr val="000000"/>
                        </a:solidFill>
                        <a:latin typeface="Chulabhorn Likit Text Light๙" panose="00000400000000000000" pitchFamily="2" charset="-34"/>
                        <a:cs typeface="Chulabhorn Likit Text Light๙" panose="00000400000000000000" pitchFamily="2" charset="-34"/>
                      </a:endParaRPr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F0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40"/>
                        </a:lnSpc>
                        <a:defRPr/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มีการรวมกลุ่มที่มีประสิทธิภาพและเกิดการหนุนเสริมอาชีพ </a:t>
                      </a:r>
                      <a:endParaRPr lang="en-US" sz="1600">
                        <a:latin typeface="Chulabhorn Likit Text Light๙" panose="00000400000000000000" pitchFamily="2" charset="-34"/>
                        <a:cs typeface="Chulabhorn Likit Text Light๙" panose="00000400000000000000" pitchFamily="2" charset="-34"/>
                      </a:endParaRPr>
                    </a:p>
                    <a:p>
                      <a:pPr algn="ctr">
                        <a:lnSpc>
                          <a:spcPts val="2640"/>
                        </a:lnSpc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ตั้งแต่ร้อยละ 85 ของเป้าหมายที่กำหนดขึ้นไป</a:t>
                      </a:r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F0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23552">
                <a:tc>
                  <a:txBody>
                    <a:bodyPr/>
                    <a:lstStyle/>
                    <a:p>
                      <a:pPr algn="ctr">
                        <a:lnSpc>
                          <a:spcPts val="2640"/>
                        </a:lnSpc>
                        <a:defRPr/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75</a:t>
                      </a:r>
                      <a:endParaRPr lang="en-US" sz="1600">
                        <a:latin typeface="Chulabhorn Likit Text Light๙" panose="00000400000000000000" pitchFamily="2" charset="-34"/>
                        <a:cs typeface="Chulabhorn Likit Text Light๙" panose="00000400000000000000" pitchFamily="2" charset="-34"/>
                      </a:endParaRPr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640"/>
                        </a:lnSpc>
                        <a:defRPr/>
                      </a:pPr>
                      <a:r>
                        <a:rPr lang="en-US" sz="1600" spc="-40" dirty="0" err="1">
                          <a:solidFill>
                            <a:srgbClr val="000000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มีหนี้เกินกำหนดชำระ</a:t>
                      </a:r>
                      <a:r>
                        <a:rPr lang="en-US" sz="1600" spc="-40" dirty="0">
                          <a:solidFill>
                            <a:srgbClr val="000000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 </a:t>
                      </a:r>
                      <a:r>
                        <a:rPr lang="en-US" sz="1600" spc="-40" dirty="0" err="1">
                          <a:solidFill>
                            <a:srgbClr val="000000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ระหว่างร้อยละ</a:t>
                      </a:r>
                      <a:r>
                        <a:rPr lang="en-US" sz="1600" spc="-40" dirty="0">
                          <a:solidFill>
                            <a:srgbClr val="000000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 10.00 - 14.99</a:t>
                      </a:r>
                      <a:endParaRPr lang="en-US" sz="1600" dirty="0">
                        <a:latin typeface="Chulabhorn Likit Text Light๙" panose="00000400000000000000" pitchFamily="2" charset="-34"/>
                        <a:cs typeface="Chulabhorn Likit Text Light๙" panose="00000400000000000000" pitchFamily="2" charset="-34"/>
                      </a:endParaRPr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40"/>
                        </a:lnSpc>
                        <a:defRPr/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สมาชิกกองทุนพัฒนาบทบาทสตรีประเภทบุคคลธรรมดา </a:t>
                      </a:r>
                      <a:endParaRPr lang="en-US" sz="1600">
                        <a:latin typeface="Chulabhorn Likit Text Light๙" panose="00000400000000000000" pitchFamily="2" charset="-34"/>
                        <a:cs typeface="Chulabhorn Likit Text Light๙" panose="00000400000000000000" pitchFamily="2" charset="-34"/>
                      </a:endParaRPr>
                    </a:p>
                    <a:p>
                      <a:pPr algn="ctr">
                        <a:lnSpc>
                          <a:spcPts val="2640"/>
                        </a:lnSpc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เพิ่มขึ้นร้อยละ 45 - 50 ของเป้าหมายที่กำหนด</a:t>
                      </a:r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40"/>
                        </a:lnSpc>
                        <a:defRPr/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มีการรวมกลุ่มที่มีประสิทธิภาพและเกิดการหนุนเสริมอาชีพ</a:t>
                      </a:r>
                      <a:endParaRPr lang="en-US" sz="1600">
                        <a:latin typeface="Chulabhorn Likit Text Light๙" panose="00000400000000000000" pitchFamily="2" charset="-34"/>
                        <a:cs typeface="Chulabhorn Likit Text Light๙" panose="00000400000000000000" pitchFamily="2" charset="-34"/>
                      </a:endParaRPr>
                    </a:p>
                    <a:p>
                      <a:pPr algn="ctr">
                        <a:lnSpc>
                          <a:spcPts val="2640"/>
                        </a:lnSpc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 ระหว่างร้อยละ 80.00 – 84.99 ของเป้าหมายที่กำหนด</a:t>
                      </a:r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07751">
                <a:tc>
                  <a:txBody>
                    <a:bodyPr/>
                    <a:lstStyle/>
                    <a:p>
                      <a:pPr algn="ctr">
                        <a:lnSpc>
                          <a:spcPts val="2640"/>
                        </a:lnSpc>
                        <a:defRPr/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50</a:t>
                      </a:r>
                      <a:endParaRPr lang="en-US" sz="1600">
                        <a:latin typeface="Chulabhorn Likit Text Light๙" panose="00000400000000000000" pitchFamily="2" charset="-34"/>
                        <a:cs typeface="Chulabhorn Likit Text Light๙" panose="00000400000000000000" pitchFamily="2" charset="-34"/>
                      </a:endParaRPr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F0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640"/>
                        </a:lnSpc>
                        <a:defRPr/>
                      </a:pPr>
                      <a:r>
                        <a:rPr lang="en-US" sz="1600" spc="-40">
                          <a:solidFill>
                            <a:srgbClr val="000000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มีหนี้เกินกำหนดชำระ ระหว่างร้อยละ 15.00 – 19.99</a:t>
                      </a:r>
                      <a:endParaRPr lang="en-US" sz="1600">
                        <a:latin typeface="Chulabhorn Likit Text Light๙" panose="00000400000000000000" pitchFamily="2" charset="-34"/>
                        <a:cs typeface="Chulabhorn Likit Text Light๙" panose="00000400000000000000" pitchFamily="2" charset="-34"/>
                      </a:endParaRPr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F0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40"/>
                        </a:lnSpc>
                        <a:defRPr/>
                      </a:pPr>
                      <a:r>
                        <a:rPr lang="en-US" sz="1600" dirty="0" err="1">
                          <a:solidFill>
                            <a:srgbClr val="000000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สมาชิกกองทุนพัฒนาบทบาทสตรีประเภทบุคคลธรรมดา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 </a:t>
                      </a:r>
                      <a:endParaRPr lang="en-US" sz="1600" dirty="0">
                        <a:latin typeface="Chulabhorn Likit Text Light๙" panose="00000400000000000000" pitchFamily="2" charset="-34"/>
                        <a:cs typeface="Chulabhorn Likit Text Light๙" panose="00000400000000000000" pitchFamily="2" charset="-34"/>
                      </a:endParaRPr>
                    </a:p>
                    <a:p>
                      <a:pPr algn="ctr">
                        <a:lnSpc>
                          <a:spcPts val="2640"/>
                        </a:lnSpc>
                      </a:pPr>
                      <a:r>
                        <a:rPr lang="en-US" sz="1600" dirty="0" err="1">
                          <a:solidFill>
                            <a:srgbClr val="000000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เพิ่มขึ้นร้อยละ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 39 - 44 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ของเป้าหมายที่กำหนด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 </a:t>
                      </a:r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F0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40"/>
                        </a:lnSpc>
                        <a:defRPr/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มีการรวมกลุ่มที่มีประสิทธิภาพและเกิดการหนุนเสริมอาชีพ</a:t>
                      </a:r>
                      <a:endParaRPr lang="en-US" sz="1600">
                        <a:latin typeface="Chulabhorn Likit Text Light๙" panose="00000400000000000000" pitchFamily="2" charset="-34"/>
                        <a:cs typeface="Chulabhorn Likit Text Light๙" panose="00000400000000000000" pitchFamily="2" charset="-34"/>
                      </a:endParaRPr>
                    </a:p>
                    <a:p>
                      <a:pPr algn="ctr">
                        <a:lnSpc>
                          <a:spcPts val="2640"/>
                        </a:lnSpc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 ระหว่างร้อยละ 75.00 – 79.99 ของเป้าหมายที่กำหนด</a:t>
                      </a:r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F0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77455">
                <a:tc>
                  <a:txBody>
                    <a:bodyPr/>
                    <a:lstStyle/>
                    <a:p>
                      <a:pPr algn="ctr">
                        <a:lnSpc>
                          <a:spcPts val="2640"/>
                        </a:lnSpc>
                        <a:defRPr/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25</a:t>
                      </a:r>
                      <a:endParaRPr lang="en-US" sz="1600">
                        <a:latin typeface="Chulabhorn Likit Text Light๙" panose="00000400000000000000" pitchFamily="2" charset="-34"/>
                        <a:cs typeface="Chulabhorn Likit Text Light๙" panose="00000400000000000000" pitchFamily="2" charset="-34"/>
                      </a:endParaRPr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640"/>
                        </a:lnSpc>
                        <a:defRPr/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มีหนี้เกินกำหนดชำระ มากกว่าร้อยละ 19.99</a:t>
                      </a:r>
                      <a:endParaRPr lang="en-US" sz="1600">
                        <a:latin typeface="Chulabhorn Likit Text Light๙" panose="00000400000000000000" pitchFamily="2" charset="-34"/>
                        <a:cs typeface="Chulabhorn Likit Text Light๙" panose="00000400000000000000" pitchFamily="2" charset="-34"/>
                      </a:endParaRPr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40"/>
                        </a:lnSpc>
                        <a:defRPr/>
                      </a:pPr>
                      <a:r>
                        <a:rPr lang="en-US" sz="1600" dirty="0" err="1">
                          <a:solidFill>
                            <a:srgbClr val="000000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สมาชิกกองทุนพัฒนาบทบาทสตรีประเภทบุคคลธรรมดา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 </a:t>
                      </a:r>
                      <a:endParaRPr lang="en-US" sz="1600" dirty="0">
                        <a:latin typeface="Chulabhorn Likit Text Light๙" panose="00000400000000000000" pitchFamily="2" charset="-34"/>
                        <a:cs typeface="Chulabhorn Likit Text Light๙" panose="00000400000000000000" pitchFamily="2" charset="-34"/>
                      </a:endParaRPr>
                    </a:p>
                    <a:p>
                      <a:pPr algn="ctr">
                        <a:lnSpc>
                          <a:spcPts val="2640"/>
                        </a:lnSpc>
                      </a:pPr>
                      <a:r>
                        <a:rPr lang="en-US" sz="1600" dirty="0" err="1">
                          <a:solidFill>
                            <a:srgbClr val="000000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เพิ่มขึ้นต่ำกว่าร้อยละ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 39 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ของเป้าหมายที่กำหนด</a:t>
                      </a:r>
                      <a:endParaRPr lang="en-US" sz="1600" dirty="0">
                        <a:solidFill>
                          <a:srgbClr val="000000"/>
                        </a:solidFill>
                        <a:latin typeface="Chulabhorn Likit Text Light๙" panose="00000400000000000000" pitchFamily="2" charset="-34"/>
                        <a:cs typeface="Chulabhorn Likit Text Light๙" panose="00000400000000000000" pitchFamily="2" charset="-34"/>
                      </a:endParaRPr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40"/>
                        </a:lnSpc>
                        <a:defRPr/>
                      </a:pPr>
                      <a:r>
                        <a:rPr lang="en-US" sz="1600" dirty="0" err="1">
                          <a:solidFill>
                            <a:srgbClr val="000000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มีการรวมกลุ่มที่มีประสิทธิภาพและเกิดการหนุนเสริมอาชีพ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 </a:t>
                      </a:r>
                      <a:endParaRPr lang="en-US" sz="1600" dirty="0">
                        <a:latin typeface="Chulabhorn Likit Text Light๙" panose="00000400000000000000" pitchFamily="2" charset="-34"/>
                        <a:cs typeface="Chulabhorn Likit Text Light๙" panose="00000400000000000000" pitchFamily="2" charset="-34"/>
                      </a:endParaRPr>
                    </a:p>
                    <a:p>
                      <a:pPr algn="ctr">
                        <a:lnSpc>
                          <a:spcPts val="2640"/>
                        </a:lnSpc>
                      </a:pPr>
                      <a:r>
                        <a:rPr lang="en-US" sz="1600" dirty="0" err="1">
                          <a:solidFill>
                            <a:srgbClr val="000000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ต่ำกว่าร้อยละ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 75 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ของเป้าหมายที่กำหนด</a:t>
                      </a:r>
                      <a:endParaRPr lang="en-US" sz="1600" dirty="0">
                        <a:solidFill>
                          <a:srgbClr val="000000"/>
                        </a:solidFill>
                        <a:latin typeface="Chulabhorn Likit Text Light๙" panose="00000400000000000000" pitchFamily="2" charset="-34"/>
                        <a:cs typeface="Chulabhorn Likit Text Light๙" panose="00000400000000000000" pitchFamily="2" charset="-34"/>
                      </a:endParaRPr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3" name="TextBox 3"/>
          <p:cNvSpPr txBox="1"/>
          <p:nvPr/>
        </p:nvSpPr>
        <p:spPr>
          <a:xfrm>
            <a:off x="4583982" y="5582081"/>
            <a:ext cx="9224111" cy="914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400"/>
              </a:lnSpc>
            </a:pPr>
            <a:r>
              <a:rPr lang="en-US" sz="2000" b="1" dirty="0" err="1">
                <a:solidFill>
                  <a:srgbClr val="000000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สูตรการคิดคะแนน</a:t>
            </a:r>
            <a:r>
              <a:rPr lang="en-US" sz="2000" b="1" dirty="0">
                <a:solidFill>
                  <a:srgbClr val="000000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 =    </a:t>
            </a:r>
            <a:r>
              <a:rPr lang="en-US" sz="2000" b="1" dirty="0" err="1">
                <a:solidFill>
                  <a:srgbClr val="000000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ผลรวมค่าคิดคะแนนดำเนินงานทั้ง</a:t>
            </a:r>
            <a:r>
              <a:rPr lang="en-US" sz="2000" b="1" dirty="0">
                <a:solidFill>
                  <a:srgbClr val="000000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 3 </a:t>
            </a:r>
            <a:r>
              <a:rPr lang="en-US" sz="2000" b="1" dirty="0" err="1">
                <a:solidFill>
                  <a:srgbClr val="000000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กิจกรรม</a:t>
            </a:r>
            <a:endParaRPr lang="en-US" sz="2000" b="1" dirty="0">
              <a:solidFill>
                <a:srgbClr val="000000"/>
              </a:solidFill>
              <a:latin typeface="Chulabhorn Likit Text Light๙" panose="00000400000000000000" pitchFamily="2" charset="-34"/>
              <a:cs typeface="Chulabhorn Likit Text Light๙" panose="00000400000000000000" pitchFamily="2" charset="-34"/>
            </a:endParaRPr>
          </a:p>
          <a:p>
            <a:pPr algn="ctr">
              <a:lnSpc>
                <a:spcPts val="2400"/>
              </a:lnSpc>
            </a:pPr>
            <a:endParaRPr lang="en-US" sz="2000" b="1" dirty="0">
              <a:solidFill>
                <a:srgbClr val="000000"/>
              </a:solidFill>
              <a:latin typeface="Chulabhorn Likit Text Light๙" panose="00000400000000000000" pitchFamily="2" charset="-34"/>
              <a:cs typeface="Chulabhorn Likit Text Light๙" panose="00000400000000000000" pitchFamily="2" charset="-34"/>
            </a:endParaRPr>
          </a:p>
          <a:p>
            <a:pPr algn="ctr">
              <a:lnSpc>
                <a:spcPts val="2400"/>
              </a:lnSpc>
            </a:pPr>
            <a:r>
              <a:rPr lang="en-US" sz="2000" b="1" dirty="0">
                <a:solidFill>
                  <a:srgbClr val="000000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3 </a:t>
            </a:r>
          </a:p>
        </p:txBody>
      </p:sp>
      <p:graphicFrame>
        <p:nvGraphicFramePr>
          <p:cNvPr id="4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96419849"/>
              </p:ext>
            </p:extLst>
          </p:nvPr>
        </p:nvGraphicFramePr>
        <p:xfrm>
          <a:off x="406400" y="6623585"/>
          <a:ext cx="17465675" cy="2606141"/>
        </p:xfrm>
        <a:graphic>
          <a:graphicData uri="http://schemas.openxmlformats.org/drawingml/2006/table">
            <a:tbl>
              <a:tblPr/>
              <a:tblGrid>
                <a:gridCol w="26214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8441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43931">
                <a:tc>
                  <a:txBody>
                    <a:bodyPr/>
                    <a:lstStyle/>
                    <a:p>
                      <a:pPr algn="ctr">
                        <a:lnSpc>
                          <a:spcPts val="2054"/>
                        </a:lnSpc>
                        <a:defRPr/>
                      </a:pPr>
                      <a:r>
                        <a:rPr lang="en-US" sz="1600" b="1" dirty="0" err="1">
                          <a:solidFill>
                            <a:srgbClr val="FFFFFF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ลำดับ</a:t>
                      </a:r>
                      <a:endParaRPr lang="en-US" sz="1100" b="1" dirty="0">
                        <a:latin typeface="Chulabhorn Likit Text Light๙" panose="00000400000000000000" pitchFamily="2" charset="-34"/>
                        <a:cs typeface="Chulabhorn Likit Text Light๙" panose="00000400000000000000" pitchFamily="2" charset="-34"/>
                      </a:endParaRPr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959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54"/>
                        </a:lnSpc>
                        <a:defRPr/>
                      </a:pPr>
                      <a:r>
                        <a:rPr lang="en-US" sz="1600" b="1" dirty="0" err="1">
                          <a:solidFill>
                            <a:srgbClr val="FFFFFF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รายละเอียดการดำเนินงาน</a:t>
                      </a:r>
                      <a:endParaRPr lang="en-US" sz="1100" b="1" dirty="0">
                        <a:latin typeface="Chulabhorn Likit Text Light๙" panose="00000400000000000000" pitchFamily="2" charset="-34"/>
                        <a:cs typeface="Chulabhorn Likit Text Light๙" panose="00000400000000000000" pitchFamily="2" charset="-34"/>
                      </a:endParaRPr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959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9352">
                <a:tc>
                  <a:txBody>
                    <a:bodyPr/>
                    <a:lstStyle/>
                    <a:p>
                      <a:pPr algn="ctr">
                        <a:lnSpc>
                          <a:spcPts val="2054"/>
                        </a:lnSpc>
                        <a:defRPr/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A</a:t>
                      </a:r>
                      <a:endParaRPr lang="en-US" sz="1100" b="1">
                        <a:latin typeface="Chulabhorn Likit Text Light๙" panose="00000400000000000000" pitchFamily="2" charset="-34"/>
                        <a:cs typeface="Chulabhorn Likit Text Light๙" panose="00000400000000000000" pitchFamily="2" charset="-34"/>
                      </a:endParaRPr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4D6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054"/>
                        </a:lnSpc>
                        <a:defRPr/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มีผลการปฏิบัติงานบรรลุเป้าหมายตามภารกิจสำคัญที่อธิบดีกรมการพัฒนาชุมชนเน้นย้ำ ตามเกณฑ์ที่กำหนดตั้งแต่ 80 คะแนนขึ้นไป</a:t>
                      </a:r>
                      <a:endParaRPr lang="en-US" sz="1100" b="1">
                        <a:latin typeface="Chulabhorn Likit Text Light๙" panose="00000400000000000000" pitchFamily="2" charset="-34"/>
                        <a:cs typeface="Chulabhorn Likit Text Light๙" panose="00000400000000000000" pitchFamily="2" charset="-34"/>
                      </a:endParaRPr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4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9352">
                <a:tc>
                  <a:txBody>
                    <a:bodyPr/>
                    <a:lstStyle/>
                    <a:p>
                      <a:pPr algn="ctr">
                        <a:lnSpc>
                          <a:spcPts val="2054"/>
                        </a:lnSpc>
                        <a:defRPr/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B</a:t>
                      </a:r>
                      <a:endParaRPr lang="en-US" sz="1100" b="1">
                        <a:latin typeface="Chulabhorn Likit Text Light๙" panose="00000400000000000000" pitchFamily="2" charset="-34"/>
                        <a:cs typeface="Chulabhorn Likit Text Light๙" panose="00000400000000000000" pitchFamily="2" charset="-34"/>
                      </a:endParaRPr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054"/>
                        </a:lnSpc>
                        <a:defRPr/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มีผลการปฏิบัติงานบรรลุเป้าหมายตามภารกิจสำคัญที่อธิบดีกรมการพัฒนาชุมชนเน้นย้ำ </a:t>
                      </a:r>
                      <a:r>
                        <a:rPr lang="en-US" sz="1600" b="1" dirty="0" err="1">
                          <a:solidFill>
                            <a:srgbClr val="000000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ตามเกณฑ์ที่กำหนดไว้ระหว่าง</a:t>
                      </a:r>
                      <a:r>
                        <a:rPr lang="en-US" sz="1600" b="1" dirty="0">
                          <a:solidFill>
                            <a:srgbClr val="000000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 70 – 79 </a:t>
                      </a:r>
                      <a:r>
                        <a:rPr lang="en-US" sz="1600" b="1" dirty="0" err="1">
                          <a:solidFill>
                            <a:srgbClr val="000000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คะแนน</a:t>
                      </a:r>
                      <a:endParaRPr lang="en-US" sz="1100" b="1" dirty="0">
                        <a:latin typeface="Chulabhorn Likit Text Light๙" panose="00000400000000000000" pitchFamily="2" charset="-34"/>
                        <a:cs typeface="Chulabhorn Likit Text Light๙" panose="00000400000000000000" pitchFamily="2" charset="-34"/>
                      </a:endParaRPr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1753">
                <a:tc>
                  <a:txBody>
                    <a:bodyPr/>
                    <a:lstStyle/>
                    <a:p>
                      <a:pPr algn="ctr">
                        <a:lnSpc>
                          <a:spcPts val="2054"/>
                        </a:lnSpc>
                        <a:defRPr/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C</a:t>
                      </a:r>
                      <a:endParaRPr lang="en-US" sz="1100" b="1">
                        <a:latin typeface="Chulabhorn Likit Text Light๙" panose="00000400000000000000" pitchFamily="2" charset="-34"/>
                        <a:cs typeface="Chulabhorn Likit Text Light๙" panose="00000400000000000000" pitchFamily="2" charset="-34"/>
                      </a:endParaRPr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4D6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054"/>
                        </a:lnSpc>
                        <a:defRPr/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มีผลการปฏิบัติงานบรรลุเป้าหมายตามภารกิจสำคัญที่อธิบดีกรมการพัฒนาชุมชนเน้นย้ำ </a:t>
                      </a:r>
                      <a:r>
                        <a:rPr lang="en-US" sz="1600" b="1" dirty="0" err="1">
                          <a:solidFill>
                            <a:srgbClr val="000000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ตามเกณฑ์ที่กำหนดไว้ระหว่าง</a:t>
                      </a:r>
                      <a:r>
                        <a:rPr lang="en-US" sz="1600" b="1" dirty="0">
                          <a:solidFill>
                            <a:srgbClr val="000000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 60 – 69 </a:t>
                      </a:r>
                      <a:r>
                        <a:rPr lang="en-US" sz="1600" b="1" dirty="0" err="1">
                          <a:solidFill>
                            <a:srgbClr val="000000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คะแนน</a:t>
                      </a:r>
                      <a:endParaRPr lang="en-US" sz="1100" b="1" dirty="0">
                        <a:latin typeface="Chulabhorn Likit Text Light๙" panose="00000400000000000000" pitchFamily="2" charset="-34"/>
                        <a:cs typeface="Chulabhorn Likit Text Light๙" panose="00000400000000000000" pitchFamily="2" charset="-34"/>
                      </a:endParaRPr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4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41753">
                <a:tc>
                  <a:txBody>
                    <a:bodyPr/>
                    <a:lstStyle/>
                    <a:p>
                      <a:pPr algn="ctr">
                        <a:lnSpc>
                          <a:spcPts val="2054"/>
                        </a:lnSpc>
                        <a:defRPr/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D</a:t>
                      </a:r>
                      <a:endParaRPr lang="en-US" sz="1100" b="1">
                        <a:latin typeface="Chulabhorn Likit Text Light๙" panose="00000400000000000000" pitchFamily="2" charset="-34"/>
                        <a:cs typeface="Chulabhorn Likit Text Light๙" panose="00000400000000000000" pitchFamily="2" charset="-34"/>
                      </a:endParaRPr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054"/>
                        </a:lnSpc>
                        <a:defRPr/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มีผลการปฏิบัติงานบรรลุเป้าหมายตามภารกิจสำคัญที่อธิบดีกรมการพัฒนาชุมชนเน้นย้ำ </a:t>
                      </a:r>
                      <a:r>
                        <a:rPr lang="en-US" sz="1600" b="1" dirty="0" err="1">
                          <a:solidFill>
                            <a:srgbClr val="000000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ตามเกณฑ์ที่กำหนดไว้ต่ำกว่า</a:t>
                      </a:r>
                      <a:r>
                        <a:rPr lang="en-US" sz="1600" b="1" dirty="0">
                          <a:solidFill>
                            <a:srgbClr val="000000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 60 </a:t>
                      </a:r>
                      <a:r>
                        <a:rPr lang="en-US" sz="1600" b="1" dirty="0" err="1">
                          <a:solidFill>
                            <a:srgbClr val="000000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คะแนน</a:t>
                      </a:r>
                      <a:endParaRPr lang="en-US" sz="1100" b="1" dirty="0">
                        <a:latin typeface="Chulabhorn Likit Text Light๙" panose="00000400000000000000" pitchFamily="2" charset="-34"/>
                        <a:cs typeface="Chulabhorn Likit Text Light๙" panose="00000400000000000000" pitchFamily="2" charset="-34"/>
                      </a:endParaRPr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1" name="AutoShape 11"/>
          <p:cNvSpPr/>
          <p:nvPr/>
        </p:nvSpPr>
        <p:spPr>
          <a:xfrm>
            <a:off x="7037887" y="6020231"/>
            <a:ext cx="4845299" cy="1905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2" name="TextBox 12"/>
          <p:cNvSpPr txBox="1"/>
          <p:nvPr/>
        </p:nvSpPr>
        <p:spPr>
          <a:xfrm>
            <a:off x="-520939" y="1044979"/>
            <a:ext cx="14922738" cy="3827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39"/>
              </a:lnSpc>
              <a:spcBef>
                <a:spcPct val="0"/>
              </a:spcBef>
            </a:pPr>
            <a:r>
              <a:rPr lang="en-US" sz="2199" b="1" dirty="0">
                <a:solidFill>
                  <a:srgbClr val="002060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4.1 </a:t>
            </a:r>
            <a:r>
              <a:rPr lang="en-US" sz="2199" b="1" dirty="0" err="1">
                <a:solidFill>
                  <a:srgbClr val="002060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การขับเคลื่อนการดำเนินงานตาม</a:t>
            </a:r>
            <a:r>
              <a:rPr lang="en-US" sz="2199" b="1" dirty="0">
                <a:solidFill>
                  <a:srgbClr val="002060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 10 </a:t>
            </a:r>
            <a:r>
              <a:rPr lang="en-US" sz="2199" b="1" dirty="0" err="1">
                <a:solidFill>
                  <a:srgbClr val="002060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ประเด็นเน้นย้ำของกรมการพัฒนาชุมชน</a:t>
            </a:r>
            <a:r>
              <a:rPr lang="en-US" sz="2199" b="1" dirty="0">
                <a:solidFill>
                  <a:srgbClr val="002060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 </a:t>
            </a:r>
            <a:r>
              <a:rPr lang="en-US" sz="2199" b="1" dirty="0" err="1">
                <a:solidFill>
                  <a:srgbClr val="002060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ประจำปีงบประมาณ</a:t>
            </a:r>
            <a:r>
              <a:rPr lang="en-US" sz="2199" b="1" dirty="0">
                <a:solidFill>
                  <a:srgbClr val="002060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 </a:t>
            </a:r>
            <a:r>
              <a:rPr lang="en-US" sz="2199" b="1" dirty="0" err="1">
                <a:solidFill>
                  <a:srgbClr val="002060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พ.ศ</a:t>
            </a:r>
            <a:r>
              <a:rPr lang="en-US" sz="2199" b="1" dirty="0">
                <a:solidFill>
                  <a:srgbClr val="002060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. 2567 </a:t>
            </a:r>
          </a:p>
        </p:txBody>
      </p:sp>
      <p:grpSp>
        <p:nvGrpSpPr>
          <p:cNvPr id="13" name="กลุ่ม 12">
            <a:extLst>
              <a:ext uri="{FF2B5EF4-FFF2-40B4-BE49-F238E27FC236}">
                <a16:creationId xmlns:a16="http://schemas.microsoft.com/office/drawing/2014/main" id="{C64F2F4D-CC4D-40BC-7E17-2F774D8A68C8}"/>
              </a:ext>
            </a:extLst>
          </p:cNvPr>
          <p:cNvGrpSpPr/>
          <p:nvPr/>
        </p:nvGrpSpPr>
        <p:grpSpPr>
          <a:xfrm>
            <a:off x="-322135" y="5943268"/>
            <a:ext cx="20941658" cy="5143832"/>
            <a:chOff x="-322135" y="5943268"/>
            <a:chExt cx="20941658" cy="5143832"/>
          </a:xfrm>
        </p:grpSpPr>
        <p:sp>
          <p:nvSpPr>
            <p:cNvPr id="14" name="Freeform 2">
              <a:extLst>
                <a:ext uri="{FF2B5EF4-FFF2-40B4-BE49-F238E27FC236}">
                  <a16:creationId xmlns:a16="http://schemas.microsoft.com/office/drawing/2014/main" id="{839FB068-F71F-E2D4-D315-CDF42169755B}"/>
                </a:ext>
              </a:extLst>
            </p:cNvPr>
            <p:cNvSpPr/>
            <p:nvPr/>
          </p:nvSpPr>
          <p:spPr>
            <a:xfrm>
              <a:off x="-322135" y="9635249"/>
              <a:ext cx="19404854" cy="1451851"/>
            </a:xfrm>
            <a:custGeom>
              <a:avLst/>
              <a:gdLst/>
              <a:ahLst/>
              <a:cxnLst/>
              <a:rect l="l" t="t" r="r" b="b"/>
              <a:pathLst>
                <a:path w="19404854" h="9702427">
                  <a:moveTo>
                    <a:pt x="0" y="0"/>
                  </a:moveTo>
                  <a:lnTo>
                    <a:pt x="19404855" y="0"/>
                  </a:lnTo>
                  <a:lnTo>
                    <a:pt x="19404855" y="9702428"/>
                  </a:lnTo>
                  <a:lnTo>
                    <a:pt x="0" y="97024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rcRect/>
              <a:stretch>
                <a:fillRect b="-568280"/>
              </a:stretch>
            </a:blipFill>
          </p:spPr>
        </p:sp>
        <p:sp>
          <p:nvSpPr>
            <p:cNvPr id="15" name="Freeform 3">
              <a:extLst>
                <a:ext uri="{FF2B5EF4-FFF2-40B4-BE49-F238E27FC236}">
                  <a16:creationId xmlns:a16="http://schemas.microsoft.com/office/drawing/2014/main" id="{38C084C7-828D-D69B-F9E9-BA0D41FAA863}"/>
                </a:ext>
              </a:extLst>
            </p:cNvPr>
            <p:cNvSpPr/>
            <p:nvPr/>
          </p:nvSpPr>
          <p:spPr>
            <a:xfrm rot="10800000" flipH="1">
              <a:off x="-126913" y="6672817"/>
              <a:ext cx="4261510" cy="4172163"/>
            </a:xfrm>
            <a:custGeom>
              <a:avLst/>
              <a:gdLst/>
              <a:ahLst/>
              <a:cxnLst/>
              <a:rect l="l" t="t" r="r" b="b"/>
              <a:pathLst>
                <a:path w="4261510" h="4172163">
                  <a:moveTo>
                    <a:pt x="4261510" y="0"/>
                  </a:moveTo>
                  <a:lnTo>
                    <a:pt x="0" y="0"/>
                  </a:lnTo>
                  <a:lnTo>
                    <a:pt x="0" y="4172163"/>
                  </a:lnTo>
                  <a:lnTo>
                    <a:pt x="4261510" y="4172163"/>
                  </a:lnTo>
                  <a:lnTo>
                    <a:pt x="4261510" y="0"/>
                  </a:lnTo>
                  <a:close/>
                </a:path>
              </a:pathLst>
            </a:custGeom>
            <a:blipFill>
              <a:blip r:embed="rId4">
                <a:alphaModFix amt="37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6" name="Freeform 4">
              <a:extLst>
                <a:ext uri="{FF2B5EF4-FFF2-40B4-BE49-F238E27FC236}">
                  <a16:creationId xmlns:a16="http://schemas.microsoft.com/office/drawing/2014/main" id="{3B3416E0-207A-651C-49CC-8A25CD70E196}"/>
                </a:ext>
              </a:extLst>
            </p:cNvPr>
            <p:cNvSpPr/>
            <p:nvPr/>
          </p:nvSpPr>
          <p:spPr>
            <a:xfrm rot="10800000">
              <a:off x="16716853" y="5943268"/>
              <a:ext cx="3902670" cy="4366592"/>
            </a:xfrm>
            <a:custGeom>
              <a:avLst/>
              <a:gdLst/>
              <a:ahLst/>
              <a:cxnLst/>
              <a:rect l="l" t="t" r="r" b="b"/>
              <a:pathLst>
                <a:path w="4261510" h="4172163">
                  <a:moveTo>
                    <a:pt x="0" y="0"/>
                  </a:moveTo>
                  <a:lnTo>
                    <a:pt x="4261510" y="0"/>
                  </a:lnTo>
                  <a:lnTo>
                    <a:pt x="4261510" y="4172163"/>
                  </a:lnTo>
                  <a:lnTo>
                    <a:pt x="0" y="41721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31999"/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7" name="Freeform 5">
              <a:extLst>
                <a:ext uri="{FF2B5EF4-FFF2-40B4-BE49-F238E27FC236}">
                  <a16:creationId xmlns:a16="http://schemas.microsoft.com/office/drawing/2014/main" id="{F8877FCC-2EC8-2228-3657-11202F1C08A1}"/>
                </a:ext>
              </a:extLst>
            </p:cNvPr>
            <p:cNvSpPr/>
            <p:nvPr/>
          </p:nvSpPr>
          <p:spPr>
            <a:xfrm>
              <a:off x="17183859" y="9649284"/>
              <a:ext cx="352548" cy="352548"/>
            </a:xfrm>
            <a:custGeom>
              <a:avLst/>
              <a:gdLst/>
              <a:ahLst/>
              <a:cxnLst/>
              <a:rect l="l" t="t" r="r" b="b"/>
              <a:pathLst>
                <a:path w="352548" h="352548">
                  <a:moveTo>
                    <a:pt x="0" y="0"/>
                  </a:moveTo>
                  <a:lnTo>
                    <a:pt x="352547" y="0"/>
                  </a:lnTo>
                  <a:lnTo>
                    <a:pt x="352547" y="352548"/>
                  </a:lnTo>
                  <a:lnTo>
                    <a:pt x="0" y="35254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47000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8" name="Freeform 6">
              <a:extLst>
                <a:ext uri="{FF2B5EF4-FFF2-40B4-BE49-F238E27FC236}">
                  <a16:creationId xmlns:a16="http://schemas.microsoft.com/office/drawing/2014/main" id="{8DABB103-A67D-BDCE-7CF1-32132E47DBFF}"/>
                </a:ext>
              </a:extLst>
            </p:cNvPr>
            <p:cNvSpPr/>
            <p:nvPr/>
          </p:nvSpPr>
          <p:spPr>
            <a:xfrm>
              <a:off x="16855283" y="9924104"/>
              <a:ext cx="270304" cy="270304"/>
            </a:xfrm>
            <a:custGeom>
              <a:avLst/>
              <a:gdLst/>
              <a:ahLst/>
              <a:cxnLst/>
              <a:rect l="l" t="t" r="r" b="b"/>
              <a:pathLst>
                <a:path w="270304" h="270304">
                  <a:moveTo>
                    <a:pt x="0" y="0"/>
                  </a:moveTo>
                  <a:lnTo>
                    <a:pt x="270304" y="0"/>
                  </a:lnTo>
                  <a:lnTo>
                    <a:pt x="270304" y="270304"/>
                  </a:lnTo>
                  <a:lnTo>
                    <a:pt x="0" y="2703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55000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9" name="Freeform 7">
              <a:extLst>
                <a:ext uri="{FF2B5EF4-FFF2-40B4-BE49-F238E27FC236}">
                  <a16:creationId xmlns:a16="http://schemas.microsoft.com/office/drawing/2014/main" id="{8766D133-EAAC-41B4-D9D9-834B7806C4E7}"/>
                </a:ext>
              </a:extLst>
            </p:cNvPr>
            <p:cNvSpPr/>
            <p:nvPr/>
          </p:nvSpPr>
          <p:spPr>
            <a:xfrm>
              <a:off x="0" y="9641564"/>
              <a:ext cx="625082" cy="625082"/>
            </a:xfrm>
            <a:custGeom>
              <a:avLst/>
              <a:gdLst/>
              <a:ahLst/>
              <a:cxnLst/>
              <a:rect l="l" t="t" r="r" b="b"/>
              <a:pathLst>
                <a:path w="625082" h="625082">
                  <a:moveTo>
                    <a:pt x="0" y="0"/>
                  </a:moveTo>
                  <a:lnTo>
                    <a:pt x="625082" y="0"/>
                  </a:lnTo>
                  <a:lnTo>
                    <a:pt x="625082" y="625082"/>
                  </a:lnTo>
                  <a:lnTo>
                    <a:pt x="0" y="62508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0" name="Freeform 8">
              <a:extLst>
                <a:ext uri="{FF2B5EF4-FFF2-40B4-BE49-F238E27FC236}">
                  <a16:creationId xmlns:a16="http://schemas.microsoft.com/office/drawing/2014/main" id="{A72C2C98-9782-130E-191E-1C2AD99DE981}"/>
                </a:ext>
              </a:extLst>
            </p:cNvPr>
            <p:cNvSpPr/>
            <p:nvPr/>
          </p:nvSpPr>
          <p:spPr>
            <a:xfrm>
              <a:off x="660458" y="9631111"/>
              <a:ext cx="294691" cy="294691"/>
            </a:xfrm>
            <a:custGeom>
              <a:avLst/>
              <a:gdLst/>
              <a:ahLst/>
              <a:cxnLst/>
              <a:rect l="l" t="t" r="r" b="b"/>
              <a:pathLst>
                <a:path w="294691" h="294691">
                  <a:moveTo>
                    <a:pt x="0" y="0"/>
                  </a:moveTo>
                  <a:lnTo>
                    <a:pt x="294691" y="0"/>
                  </a:lnTo>
                  <a:lnTo>
                    <a:pt x="294691" y="294691"/>
                  </a:lnTo>
                  <a:lnTo>
                    <a:pt x="0" y="2946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1" name="Freeform 9">
              <a:extLst>
                <a:ext uri="{FF2B5EF4-FFF2-40B4-BE49-F238E27FC236}">
                  <a16:creationId xmlns:a16="http://schemas.microsoft.com/office/drawing/2014/main" id="{5D84384B-0C6A-DC0D-061A-2101B0E9C9D0}"/>
                </a:ext>
              </a:extLst>
            </p:cNvPr>
            <p:cNvSpPr/>
            <p:nvPr/>
          </p:nvSpPr>
          <p:spPr>
            <a:xfrm rot="834738">
              <a:off x="4269232" y="9833364"/>
              <a:ext cx="298411" cy="298411"/>
            </a:xfrm>
            <a:custGeom>
              <a:avLst/>
              <a:gdLst/>
              <a:ahLst/>
              <a:cxnLst/>
              <a:rect l="l" t="t" r="r" b="b"/>
              <a:pathLst>
                <a:path w="298411" h="298411">
                  <a:moveTo>
                    <a:pt x="0" y="0"/>
                  </a:moveTo>
                  <a:lnTo>
                    <a:pt x="298410" y="0"/>
                  </a:lnTo>
                  <a:lnTo>
                    <a:pt x="298410" y="298410"/>
                  </a:lnTo>
                  <a:lnTo>
                    <a:pt x="0" y="2984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56000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2" name="TextBox 10">
              <a:extLst>
                <a:ext uri="{FF2B5EF4-FFF2-40B4-BE49-F238E27FC236}">
                  <a16:creationId xmlns:a16="http://schemas.microsoft.com/office/drawing/2014/main" id="{B144C369-A52D-996B-29B6-5BE53B47A148}"/>
                </a:ext>
              </a:extLst>
            </p:cNvPr>
            <p:cNvSpPr txBox="1"/>
            <p:nvPr/>
          </p:nvSpPr>
          <p:spPr>
            <a:xfrm>
              <a:off x="5418052" y="9897227"/>
              <a:ext cx="13784348" cy="4289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679"/>
                </a:lnSpc>
              </a:pPr>
              <a:r>
                <a:rPr lang="en-US" sz="1600" dirty="0" err="1">
                  <a:solidFill>
                    <a:srgbClr val="EA9F1B"/>
                  </a:solidFill>
                  <a:latin typeface="Chulabhorn Likit Text Light" panose="00000400000000000000" pitchFamily="2" charset="-34"/>
                  <a:cs typeface="Chulabhorn Likit Text Light" panose="00000400000000000000" pitchFamily="2" charset="-34"/>
                </a:rPr>
                <a:t>เศรษฐกิจฐานรากมั่นคง</a:t>
              </a:r>
              <a:r>
                <a:rPr lang="en-US" sz="1600" dirty="0">
                  <a:solidFill>
                    <a:srgbClr val="EA9F1B"/>
                  </a:solidFill>
                  <a:latin typeface="Chulabhorn Likit Text Light" panose="00000400000000000000" pitchFamily="2" charset="-34"/>
                  <a:cs typeface="Chulabhorn Likit Text Light" panose="00000400000000000000" pitchFamily="2" charset="-34"/>
                </a:rPr>
                <a:t> </a:t>
              </a:r>
              <a:r>
                <a:rPr lang="en-US" sz="1600" dirty="0" err="1">
                  <a:solidFill>
                    <a:srgbClr val="EA9F1B"/>
                  </a:solidFill>
                  <a:latin typeface="Chulabhorn Likit Text Light" panose="00000400000000000000" pitchFamily="2" charset="-34"/>
                  <a:cs typeface="Chulabhorn Likit Text Light" panose="00000400000000000000" pitchFamily="2" charset="-34"/>
                </a:rPr>
                <a:t>ชุมชนเข้มแข็งอย่างยั่งยืน</a:t>
              </a:r>
              <a:r>
                <a:rPr lang="en-US" sz="1600" dirty="0">
                  <a:solidFill>
                    <a:srgbClr val="EA9F1B"/>
                  </a:solidFill>
                  <a:latin typeface="Chulabhorn Likit Text Light" panose="00000400000000000000" pitchFamily="2" charset="-34"/>
                  <a:cs typeface="Chulabhorn Likit Text Light" panose="00000400000000000000" pitchFamily="2" charset="-34"/>
                </a:rPr>
                <a:t> </a:t>
              </a:r>
              <a:r>
                <a:rPr lang="en-US" sz="1600" dirty="0" err="1">
                  <a:solidFill>
                    <a:srgbClr val="EA9F1B"/>
                  </a:solidFill>
                  <a:latin typeface="Chulabhorn Likit Text Light" panose="00000400000000000000" pitchFamily="2" charset="-34"/>
                  <a:cs typeface="Chulabhorn Likit Text Light" panose="00000400000000000000" pitchFamily="2" charset="-34"/>
                </a:rPr>
                <a:t>ด้วยหลักปรัชญาของเศรษฐกิจพอเพียง</a:t>
              </a:r>
              <a:r>
                <a:rPr lang="en-US" sz="1600" dirty="0">
                  <a:solidFill>
                    <a:srgbClr val="EA9F1B"/>
                  </a:solidFill>
                  <a:latin typeface="Chulabhorn Likit Text Light" panose="00000400000000000000" pitchFamily="2" charset="-34"/>
                  <a:cs typeface="Chulabhorn Likit Text Light" panose="00000400000000000000" pitchFamily="2" charset="-34"/>
                </a:rPr>
                <a:t> </a:t>
              </a:r>
            </a:p>
            <a:p>
              <a:pPr>
                <a:lnSpc>
                  <a:spcPts val="1679"/>
                </a:lnSpc>
              </a:pPr>
              <a:endParaRPr lang="en-US" sz="1400" spc="253" dirty="0">
                <a:solidFill>
                  <a:srgbClr val="EA9F1B"/>
                </a:solidFill>
                <a:cs typeface="Opun Mai Bold"/>
              </a:endParaRPr>
            </a:p>
          </p:txBody>
        </p:sp>
        <p:sp>
          <p:nvSpPr>
            <p:cNvPr id="23" name="Freeform 12">
              <a:extLst>
                <a:ext uri="{FF2B5EF4-FFF2-40B4-BE49-F238E27FC236}">
                  <a16:creationId xmlns:a16="http://schemas.microsoft.com/office/drawing/2014/main" id="{154402CB-B051-E93B-0346-4ACCB0C4461C}"/>
                </a:ext>
              </a:extLst>
            </p:cNvPr>
            <p:cNvSpPr/>
            <p:nvPr/>
          </p:nvSpPr>
          <p:spPr>
            <a:xfrm rot="2055878">
              <a:off x="9189152" y="9608252"/>
              <a:ext cx="231865" cy="231865"/>
            </a:xfrm>
            <a:custGeom>
              <a:avLst/>
              <a:gdLst/>
              <a:ahLst/>
              <a:cxnLst/>
              <a:rect l="l" t="t" r="r" b="b"/>
              <a:pathLst>
                <a:path w="231865" h="231865">
                  <a:moveTo>
                    <a:pt x="0" y="0"/>
                  </a:moveTo>
                  <a:lnTo>
                    <a:pt x="231865" y="0"/>
                  </a:lnTo>
                  <a:lnTo>
                    <a:pt x="231865" y="231865"/>
                  </a:lnTo>
                  <a:lnTo>
                    <a:pt x="0" y="2318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56000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4" name="Freeform 13">
              <a:extLst>
                <a:ext uri="{FF2B5EF4-FFF2-40B4-BE49-F238E27FC236}">
                  <a16:creationId xmlns:a16="http://schemas.microsoft.com/office/drawing/2014/main" id="{B134FACC-5ADB-8008-B6A6-15EF1B676470}"/>
                </a:ext>
              </a:extLst>
            </p:cNvPr>
            <p:cNvSpPr/>
            <p:nvPr/>
          </p:nvSpPr>
          <p:spPr>
            <a:xfrm rot="18447662">
              <a:off x="13217140" y="9859751"/>
              <a:ext cx="290824" cy="290824"/>
            </a:xfrm>
            <a:custGeom>
              <a:avLst/>
              <a:gdLst/>
              <a:ahLst/>
              <a:cxnLst/>
              <a:rect l="l" t="t" r="r" b="b"/>
              <a:pathLst>
                <a:path w="290824" h="290824">
                  <a:moveTo>
                    <a:pt x="0" y="0"/>
                  </a:moveTo>
                  <a:lnTo>
                    <a:pt x="290824" y="0"/>
                  </a:lnTo>
                  <a:lnTo>
                    <a:pt x="290824" y="290824"/>
                  </a:lnTo>
                  <a:lnTo>
                    <a:pt x="0" y="290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56000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5" name="Freeform 14">
              <a:extLst>
                <a:ext uri="{FF2B5EF4-FFF2-40B4-BE49-F238E27FC236}">
                  <a16:creationId xmlns:a16="http://schemas.microsoft.com/office/drawing/2014/main" id="{2A0DEF4C-5E7E-24E1-84AF-C97C86D23971}"/>
                </a:ext>
              </a:extLst>
            </p:cNvPr>
            <p:cNvSpPr/>
            <p:nvPr/>
          </p:nvSpPr>
          <p:spPr>
            <a:xfrm>
              <a:off x="16577689" y="9762124"/>
              <a:ext cx="220444" cy="220444"/>
            </a:xfrm>
            <a:custGeom>
              <a:avLst/>
              <a:gdLst/>
              <a:ahLst/>
              <a:cxnLst/>
              <a:rect l="l" t="t" r="r" b="b"/>
              <a:pathLst>
                <a:path w="220444" h="220444">
                  <a:moveTo>
                    <a:pt x="0" y="0"/>
                  </a:moveTo>
                  <a:lnTo>
                    <a:pt x="220444" y="0"/>
                  </a:lnTo>
                  <a:lnTo>
                    <a:pt x="220444" y="220445"/>
                  </a:lnTo>
                  <a:lnTo>
                    <a:pt x="0" y="2204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65000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6" name="Freeform 15">
              <a:extLst>
                <a:ext uri="{FF2B5EF4-FFF2-40B4-BE49-F238E27FC236}">
                  <a16:creationId xmlns:a16="http://schemas.microsoft.com/office/drawing/2014/main" id="{8BB10365-EDD8-DF26-BD8E-826BBC913E8F}"/>
                </a:ext>
              </a:extLst>
            </p:cNvPr>
            <p:cNvSpPr/>
            <p:nvPr/>
          </p:nvSpPr>
          <p:spPr>
            <a:xfrm>
              <a:off x="836293" y="9842337"/>
              <a:ext cx="384815" cy="384815"/>
            </a:xfrm>
            <a:custGeom>
              <a:avLst/>
              <a:gdLst/>
              <a:ahLst/>
              <a:cxnLst/>
              <a:rect l="l" t="t" r="r" b="b"/>
              <a:pathLst>
                <a:path w="384815" h="384815">
                  <a:moveTo>
                    <a:pt x="0" y="0"/>
                  </a:moveTo>
                  <a:lnTo>
                    <a:pt x="384814" y="0"/>
                  </a:lnTo>
                  <a:lnTo>
                    <a:pt x="384814" y="384814"/>
                  </a:lnTo>
                  <a:lnTo>
                    <a:pt x="0" y="3848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7" name="Freeform 16">
              <a:extLst>
                <a:ext uri="{FF2B5EF4-FFF2-40B4-BE49-F238E27FC236}">
                  <a16:creationId xmlns:a16="http://schemas.microsoft.com/office/drawing/2014/main" id="{3B6D8997-AB48-3550-2498-20F9B0F842D2}"/>
                </a:ext>
              </a:extLst>
            </p:cNvPr>
            <p:cNvSpPr/>
            <p:nvPr/>
          </p:nvSpPr>
          <p:spPr>
            <a:xfrm>
              <a:off x="1292338" y="9656538"/>
              <a:ext cx="225180" cy="225180"/>
            </a:xfrm>
            <a:custGeom>
              <a:avLst/>
              <a:gdLst/>
              <a:ahLst/>
              <a:cxnLst/>
              <a:rect l="l" t="t" r="r" b="b"/>
              <a:pathLst>
                <a:path w="225180" h="225180">
                  <a:moveTo>
                    <a:pt x="0" y="0"/>
                  </a:moveTo>
                  <a:lnTo>
                    <a:pt x="225180" y="0"/>
                  </a:lnTo>
                  <a:lnTo>
                    <a:pt x="225180" y="225180"/>
                  </a:lnTo>
                  <a:lnTo>
                    <a:pt x="0" y="2251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8" name="Freeform 13">
              <a:extLst>
                <a:ext uri="{FF2B5EF4-FFF2-40B4-BE49-F238E27FC236}">
                  <a16:creationId xmlns:a16="http://schemas.microsoft.com/office/drawing/2014/main" id="{1035F303-4FED-106F-7DBB-38D5E4E8F8FF}"/>
                </a:ext>
              </a:extLst>
            </p:cNvPr>
            <p:cNvSpPr/>
            <p:nvPr/>
          </p:nvSpPr>
          <p:spPr>
            <a:xfrm rot="18447662">
              <a:off x="14453176" y="10443033"/>
              <a:ext cx="268702" cy="262072"/>
            </a:xfrm>
            <a:custGeom>
              <a:avLst/>
              <a:gdLst/>
              <a:ahLst/>
              <a:cxnLst/>
              <a:rect l="l" t="t" r="r" b="b"/>
              <a:pathLst>
                <a:path w="290824" h="290824">
                  <a:moveTo>
                    <a:pt x="0" y="0"/>
                  </a:moveTo>
                  <a:lnTo>
                    <a:pt x="290824" y="0"/>
                  </a:lnTo>
                  <a:lnTo>
                    <a:pt x="290824" y="290824"/>
                  </a:lnTo>
                  <a:lnTo>
                    <a:pt x="0" y="290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56000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9" name="Freeform 13">
              <a:extLst>
                <a:ext uri="{FF2B5EF4-FFF2-40B4-BE49-F238E27FC236}">
                  <a16:creationId xmlns:a16="http://schemas.microsoft.com/office/drawing/2014/main" id="{694602A3-2792-FFD2-CA04-F7F489F673D9}"/>
                </a:ext>
              </a:extLst>
            </p:cNvPr>
            <p:cNvSpPr/>
            <p:nvPr/>
          </p:nvSpPr>
          <p:spPr>
            <a:xfrm rot="18447662">
              <a:off x="15430156" y="9952535"/>
              <a:ext cx="268702" cy="262072"/>
            </a:xfrm>
            <a:custGeom>
              <a:avLst/>
              <a:gdLst/>
              <a:ahLst/>
              <a:cxnLst/>
              <a:rect l="l" t="t" r="r" b="b"/>
              <a:pathLst>
                <a:path w="290824" h="290824">
                  <a:moveTo>
                    <a:pt x="0" y="0"/>
                  </a:moveTo>
                  <a:lnTo>
                    <a:pt x="290824" y="0"/>
                  </a:lnTo>
                  <a:lnTo>
                    <a:pt x="290824" y="290824"/>
                  </a:lnTo>
                  <a:lnTo>
                    <a:pt x="0" y="290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56000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30" name="Group 8">
            <a:extLst>
              <a:ext uri="{FF2B5EF4-FFF2-40B4-BE49-F238E27FC236}">
                <a16:creationId xmlns:a16="http://schemas.microsoft.com/office/drawing/2014/main" id="{52AE3484-DD47-1961-2E2B-36C8ED1A8E6A}"/>
              </a:ext>
            </a:extLst>
          </p:cNvPr>
          <p:cNvGrpSpPr/>
          <p:nvPr/>
        </p:nvGrpSpPr>
        <p:grpSpPr>
          <a:xfrm>
            <a:off x="223352" y="-114300"/>
            <a:ext cx="5399517" cy="1254770"/>
            <a:chOff x="0" y="0"/>
            <a:chExt cx="7199356" cy="1673027"/>
          </a:xfrm>
        </p:grpSpPr>
        <p:sp>
          <p:nvSpPr>
            <p:cNvPr id="31" name="Freeform 9">
              <a:extLst>
                <a:ext uri="{FF2B5EF4-FFF2-40B4-BE49-F238E27FC236}">
                  <a16:creationId xmlns:a16="http://schemas.microsoft.com/office/drawing/2014/main" id="{0C1FBAA8-E9E4-B544-D9D9-38C8A9D93CF5}"/>
                </a:ext>
              </a:extLst>
            </p:cNvPr>
            <p:cNvSpPr/>
            <p:nvPr/>
          </p:nvSpPr>
          <p:spPr>
            <a:xfrm>
              <a:off x="0" y="345364"/>
              <a:ext cx="982299" cy="982299"/>
            </a:xfrm>
            <a:custGeom>
              <a:avLst/>
              <a:gdLst/>
              <a:ahLst/>
              <a:cxnLst/>
              <a:rect l="l" t="t" r="r" b="b"/>
              <a:pathLst>
                <a:path w="982299" h="982299">
                  <a:moveTo>
                    <a:pt x="0" y="0"/>
                  </a:moveTo>
                  <a:lnTo>
                    <a:pt x="982299" y="0"/>
                  </a:lnTo>
                  <a:lnTo>
                    <a:pt x="982299" y="982299"/>
                  </a:lnTo>
                  <a:lnTo>
                    <a:pt x="0" y="9822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</p:sp>
        <p:sp>
          <p:nvSpPr>
            <p:cNvPr id="32" name="Freeform 10">
              <a:extLst>
                <a:ext uri="{FF2B5EF4-FFF2-40B4-BE49-F238E27FC236}">
                  <a16:creationId xmlns:a16="http://schemas.microsoft.com/office/drawing/2014/main" id="{B0E5E635-918D-1335-94E4-8C7623053CD0}"/>
                </a:ext>
              </a:extLst>
            </p:cNvPr>
            <p:cNvSpPr/>
            <p:nvPr/>
          </p:nvSpPr>
          <p:spPr>
            <a:xfrm>
              <a:off x="1160488" y="345364"/>
              <a:ext cx="982299" cy="982299"/>
            </a:xfrm>
            <a:custGeom>
              <a:avLst/>
              <a:gdLst/>
              <a:ahLst/>
              <a:cxnLst/>
              <a:rect l="l" t="t" r="r" b="b"/>
              <a:pathLst>
                <a:path w="982299" h="982299">
                  <a:moveTo>
                    <a:pt x="0" y="0"/>
                  </a:moveTo>
                  <a:lnTo>
                    <a:pt x="982298" y="0"/>
                  </a:lnTo>
                  <a:lnTo>
                    <a:pt x="982298" y="982299"/>
                  </a:lnTo>
                  <a:lnTo>
                    <a:pt x="0" y="9822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</p:sp>
        <p:sp>
          <p:nvSpPr>
            <p:cNvPr id="33" name="Freeform 11">
              <a:extLst>
                <a:ext uri="{FF2B5EF4-FFF2-40B4-BE49-F238E27FC236}">
                  <a16:creationId xmlns:a16="http://schemas.microsoft.com/office/drawing/2014/main" id="{50C501D9-03BE-3D7A-A3CA-4A9A04668154}"/>
                </a:ext>
              </a:extLst>
            </p:cNvPr>
            <p:cNvSpPr/>
            <p:nvPr/>
          </p:nvSpPr>
          <p:spPr>
            <a:xfrm>
              <a:off x="3373560" y="345364"/>
              <a:ext cx="982299" cy="982299"/>
            </a:xfrm>
            <a:custGeom>
              <a:avLst/>
              <a:gdLst/>
              <a:ahLst/>
              <a:cxnLst/>
              <a:rect l="l" t="t" r="r" b="b"/>
              <a:pathLst>
                <a:path w="982299" h="982299">
                  <a:moveTo>
                    <a:pt x="0" y="0"/>
                  </a:moveTo>
                  <a:lnTo>
                    <a:pt x="982298" y="0"/>
                  </a:lnTo>
                  <a:lnTo>
                    <a:pt x="982298" y="982299"/>
                  </a:lnTo>
                  <a:lnTo>
                    <a:pt x="0" y="9822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</p:sp>
        <p:sp>
          <p:nvSpPr>
            <p:cNvPr id="34" name="Freeform 12">
              <a:extLst>
                <a:ext uri="{FF2B5EF4-FFF2-40B4-BE49-F238E27FC236}">
                  <a16:creationId xmlns:a16="http://schemas.microsoft.com/office/drawing/2014/main" id="{3574EEE6-6C51-99DE-4582-B680C0AD85AD}"/>
                </a:ext>
              </a:extLst>
            </p:cNvPr>
            <p:cNvSpPr/>
            <p:nvPr/>
          </p:nvSpPr>
          <p:spPr>
            <a:xfrm>
              <a:off x="2324694" y="345364"/>
              <a:ext cx="866959" cy="982299"/>
            </a:xfrm>
            <a:custGeom>
              <a:avLst/>
              <a:gdLst/>
              <a:ahLst/>
              <a:cxnLst/>
              <a:rect l="l" t="t" r="r" b="b"/>
              <a:pathLst>
                <a:path w="866959" h="982299">
                  <a:moveTo>
                    <a:pt x="0" y="0"/>
                  </a:moveTo>
                  <a:lnTo>
                    <a:pt x="866959" y="0"/>
                  </a:lnTo>
                  <a:lnTo>
                    <a:pt x="866959" y="982299"/>
                  </a:lnTo>
                  <a:lnTo>
                    <a:pt x="0" y="9822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 l="-24839" r="-27501"/>
              </a:stretch>
            </a:blipFill>
          </p:spPr>
        </p:sp>
        <p:sp>
          <p:nvSpPr>
            <p:cNvPr id="35" name="Freeform 13">
              <a:extLst>
                <a:ext uri="{FF2B5EF4-FFF2-40B4-BE49-F238E27FC236}">
                  <a16:creationId xmlns:a16="http://schemas.microsoft.com/office/drawing/2014/main" id="{A714844E-F7AC-E98D-6E62-E95CA9D362D0}"/>
                </a:ext>
              </a:extLst>
            </p:cNvPr>
            <p:cNvSpPr/>
            <p:nvPr/>
          </p:nvSpPr>
          <p:spPr>
            <a:xfrm>
              <a:off x="4537766" y="0"/>
              <a:ext cx="2661590" cy="1673027"/>
            </a:xfrm>
            <a:custGeom>
              <a:avLst/>
              <a:gdLst/>
              <a:ahLst/>
              <a:cxnLst/>
              <a:rect l="l" t="t" r="r" b="b"/>
              <a:pathLst>
                <a:path w="2661590" h="1673027">
                  <a:moveTo>
                    <a:pt x="0" y="0"/>
                  </a:moveTo>
                  <a:lnTo>
                    <a:pt x="2661590" y="0"/>
                  </a:lnTo>
                  <a:lnTo>
                    <a:pt x="2661590" y="1673027"/>
                  </a:lnTo>
                  <a:lnTo>
                    <a:pt x="0" y="16730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 l="-5873" r="-5873"/>
              </a:stretch>
            </a:blipFill>
          </p:spPr>
        </p:sp>
      </p:grp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8A57AE-48F1-E7B8-71CF-0C5BD1EA0A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วันที่ 1">
            <a:extLst>
              <a:ext uri="{FF2B5EF4-FFF2-40B4-BE49-F238E27FC236}">
                <a16:creationId xmlns:a16="http://schemas.microsoft.com/office/drawing/2014/main" id="{06D00B54-8521-856E-D598-62E0C64791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02F4C-03F0-4468-B566-D322EADE2DE2}" type="datetime1">
              <a:rPr lang="th-TH" smtClean="0"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18/04/67</a:t>
            </a:fld>
            <a:endParaRPr lang="th-TH">
              <a:latin typeface="Chulabhorn Likit Text Light๙" panose="00000400000000000000" pitchFamily="2" charset="-34"/>
              <a:cs typeface="Chulabhorn Likit Text Light๙" panose="00000400000000000000" pitchFamily="2" charset="-34"/>
            </a:endParaRPr>
          </a:p>
        </p:txBody>
      </p:sp>
      <p:grpSp>
        <p:nvGrpSpPr>
          <p:cNvPr id="26" name="Group 14">
            <a:extLst>
              <a:ext uri="{FF2B5EF4-FFF2-40B4-BE49-F238E27FC236}">
                <a16:creationId xmlns:a16="http://schemas.microsoft.com/office/drawing/2014/main" id="{F9C24A59-6949-0D2F-54F8-D3825414C9FF}"/>
              </a:ext>
            </a:extLst>
          </p:cNvPr>
          <p:cNvGrpSpPr/>
          <p:nvPr/>
        </p:nvGrpSpPr>
        <p:grpSpPr>
          <a:xfrm>
            <a:off x="311846" y="273094"/>
            <a:ext cx="4284471" cy="799358"/>
            <a:chOff x="0" y="-4031"/>
            <a:chExt cx="5549317" cy="932406"/>
          </a:xfrm>
        </p:grpSpPr>
        <p:sp>
          <p:nvSpPr>
            <p:cNvPr id="27" name="Freeform 15">
              <a:extLst>
                <a:ext uri="{FF2B5EF4-FFF2-40B4-BE49-F238E27FC236}">
                  <a16:creationId xmlns:a16="http://schemas.microsoft.com/office/drawing/2014/main" id="{C696E589-0411-1C2F-1D10-44402A167A24}"/>
                </a:ext>
              </a:extLst>
            </p:cNvPr>
            <p:cNvSpPr/>
            <p:nvPr/>
          </p:nvSpPr>
          <p:spPr>
            <a:xfrm>
              <a:off x="0" y="85719"/>
              <a:ext cx="756937" cy="756937"/>
            </a:xfrm>
            <a:custGeom>
              <a:avLst/>
              <a:gdLst/>
              <a:ahLst/>
              <a:cxnLst/>
              <a:rect l="l" t="t" r="r" b="b"/>
              <a:pathLst>
                <a:path w="756937" h="756937">
                  <a:moveTo>
                    <a:pt x="0" y="0"/>
                  </a:moveTo>
                  <a:lnTo>
                    <a:pt x="756937" y="0"/>
                  </a:lnTo>
                  <a:lnTo>
                    <a:pt x="756937" y="756937"/>
                  </a:lnTo>
                  <a:lnTo>
                    <a:pt x="0" y="7569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  <p:sp>
          <p:nvSpPr>
            <p:cNvPr id="28" name="Freeform 17">
              <a:extLst>
                <a:ext uri="{FF2B5EF4-FFF2-40B4-BE49-F238E27FC236}">
                  <a16:creationId xmlns:a16="http://schemas.microsoft.com/office/drawing/2014/main" id="{FB11E73A-99C2-7882-426F-CC5FEE411250}"/>
                </a:ext>
              </a:extLst>
            </p:cNvPr>
            <p:cNvSpPr/>
            <p:nvPr/>
          </p:nvSpPr>
          <p:spPr>
            <a:xfrm>
              <a:off x="1617621" y="-4031"/>
              <a:ext cx="853728" cy="855153"/>
            </a:xfrm>
            <a:custGeom>
              <a:avLst/>
              <a:gdLst/>
              <a:ahLst/>
              <a:cxnLst/>
              <a:rect l="l" t="t" r="r" b="b"/>
              <a:pathLst>
                <a:path w="853728" h="855153">
                  <a:moveTo>
                    <a:pt x="0" y="0"/>
                  </a:moveTo>
                  <a:lnTo>
                    <a:pt x="853728" y="0"/>
                  </a:lnTo>
                  <a:lnTo>
                    <a:pt x="853728" y="855154"/>
                  </a:lnTo>
                  <a:lnTo>
                    <a:pt x="0" y="8551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29" name="Freeform 18">
              <a:extLst>
                <a:ext uri="{FF2B5EF4-FFF2-40B4-BE49-F238E27FC236}">
                  <a16:creationId xmlns:a16="http://schemas.microsoft.com/office/drawing/2014/main" id="{0A667889-4C03-ADD4-56CF-8C189934A5FB}"/>
                </a:ext>
              </a:extLst>
            </p:cNvPr>
            <p:cNvSpPr/>
            <p:nvPr/>
          </p:nvSpPr>
          <p:spPr>
            <a:xfrm>
              <a:off x="879159" y="104194"/>
              <a:ext cx="738462" cy="738463"/>
            </a:xfrm>
            <a:custGeom>
              <a:avLst/>
              <a:gdLst/>
              <a:ahLst/>
              <a:cxnLst/>
              <a:rect l="l" t="t" r="r" b="b"/>
              <a:pathLst>
                <a:path w="738462" h="738462">
                  <a:moveTo>
                    <a:pt x="0" y="0"/>
                  </a:moveTo>
                  <a:lnTo>
                    <a:pt x="738461" y="0"/>
                  </a:lnTo>
                  <a:lnTo>
                    <a:pt x="738461" y="738462"/>
                  </a:lnTo>
                  <a:lnTo>
                    <a:pt x="0" y="73846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sp>
          <p:nvSpPr>
            <p:cNvPr id="30" name="Freeform 19">
              <a:extLst>
                <a:ext uri="{FF2B5EF4-FFF2-40B4-BE49-F238E27FC236}">
                  <a16:creationId xmlns:a16="http://schemas.microsoft.com/office/drawing/2014/main" id="{19FABE89-B662-ED75-6AB2-30576A872066}"/>
                </a:ext>
              </a:extLst>
            </p:cNvPr>
            <p:cNvSpPr/>
            <p:nvPr/>
          </p:nvSpPr>
          <p:spPr>
            <a:xfrm>
              <a:off x="3296408" y="0"/>
              <a:ext cx="2252909" cy="928375"/>
            </a:xfrm>
            <a:custGeom>
              <a:avLst/>
              <a:gdLst/>
              <a:ahLst/>
              <a:cxnLst/>
              <a:rect l="l" t="t" r="r" b="b"/>
              <a:pathLst>
                <a:path w="2252908" h="928375">
                  <a:moveTo>
                    <a:pt x="0" y="0"/>
                  </a:moveTo>
                  <a:lnTo>
                    <a:pt x="2252908" y="0"/>
                  </a:lnTo>
                  <a:lnTo>
                    <a:pt x="2252908" y="928375"/>
                  </a:lnTo>
                  <a:lnTo>
                    <a:pt x="0" y="9283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t="-12414" b="-24088"/>
              </a:stretch>
            </a:blipFill>
          </p:spPr>
        </p:sp>
      </p:grpSp>
      <p:pic>
        <p:nvPicPr>
          <p:cNvPr id="31" name="รูปภาพ 30">
            <a:extLst>
              <a:ext uri="{FF2B5EF4-FFF2-40B4-BE49-F238E27FC236}">
                <a16:creationId xmlns:a16="http://schemas.microsoft.com/office/drawing/2014/main" id="{244D59A8-66FF-E22D-531E-00AF8A5BF87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8783" y="405957"/>
            <a:ext cx="610521" cy="633087"/>
          </a:xfrm>
          <a:prstGeom prst="rect">
            <a:avLst/>
          </a:prstGeom>
          <a:ln>
            <a:noFill/>
          </a:ln>
        </p:spPr>
      </p:pic>
      <p:sp>
        <p:nvSpPr>
          <p:cNvPr id="37" name="สี่เหลี่ยมผืนผ้ามุมมน 36">
            <a:extLst>
              <a:ext uri="{FF2B5EF4-FFF2-40B4-BE49-F238E27FC236}">
                <a16:creationId xmlns:a16="http://schemas.microsoft.com/office/drawing/2014/main" id="{7572387F-02D9-73BA-3B1F-2D0E8F194A10}"/>
              </a:ext>
            </a:extLst>
          </p:cNvPr>
          <p:cNvSpPr/>
          <p:nvPr/>
        </p:nvSpPr>
        <p:spPr>
          <a:xfrm>
            <a:off x="1529571" y="8261283"/>
            <a:ext cx="5183739" cy="537768"/>
          </a:xfrm>
          <a:prstGeom prst="roundRect">
            <a:avLst/>
          </a:prstGeom>
          <a:solidFill>
            <a:srgbClr val="002060"/>
          </a:solidFill>
          <a:ln w="19050"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th-TH" sz="2100" dirty="0">
                <a:solidFill>
                  <a:schemeClr val="bg1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ข้อมูล ณ วันที่ 21 มีนาคม 2567</a:t>
            </a:r>
          </a:p>
        </p:txBody>
      </p:sp>
      <p:graphicFrame>
        <p:nvGraphicFramePr>
          <p:cNvPr id="4" name="Content Placeholder 5">
            <a:extLst>
              <a:ext uri="{FF2B5EF4-FFF2-40B4-BE49-F238E27FC236}">
                <a16:creationId xmlns:a16="http://schemas.microsoft.com/office/drawing/2014/main" id="{CDF6C723-03AD-A10C-3504-7D26F6441DA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99206352"/>
              </p:ext>
            </p:extLst>
          </p:nvPr>
        </p:nvGraphicFramePr>
        <p:xfrm>
          <a:off x="-1912449" y="1765711"/>
          <a:ext cx="10520243" cy="45024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6" name="TextBox 1">
            <a:extLst>
              <a:ext uri="{FF2B5EF4-FFF2-40B4-BE49-F238E27FC236}">
                <a16:creationId xmlns:a16="http://schemas.microsoft.com/office/drawing/2014/main" id="{FC733488-0DC7-FD74-6313-6BA1CAA41C44}"/>
              </a:ext>
            </a:extLst>
          </p:cNvPr>
          <p:cNvSpPr txBox="1"/>
          <p:nvPr/>
        </p:nvSpPr>
        <p:spPr>
          <a:xfrm>
            <a:off x="3506806" y="4232278"/>
            <a:ext cx="1943315" cy="1083797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th-TH" sz="1575" b="1" dirty="0"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ระดับ </a:t>
            </a:r>
            <a:r>
              <a:rPr lang="en-US" sz="1575" b="1" dirty="0"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B</a:t>
            </a:r>
          </a:p>
          <a:p>
            <a:pPr algn="l"/>
            <a:r>
              <a:rPr lang="th-TH" sz="1575" b="1" dirty="0"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ร้อยละ 17.11</a:t>
            </a:r>
          </a:p>
        </p:txBody>
      </p:sp>
      <p:sp>
        <p:nvSpPr>
          <p:cNvPr id="7" name="TextBox 1">
            <a:extLst>
              <a:ext uri="{FF2B5EF4-FFF2-40B4-BE49-F238E27FC236}">
                <a16:creationId xmlns:a16="http://schemas.microsoft.com/office/drawing/2014/main" id="{FC733488-0DC7-FD74-6313-6BA1CAA41C44}"/>
              </a:ext>
            </a:extLst>
          </p:cNvPr>
          <p:cNvSpPr txBox="1"/>
          <p:nvPr/>
        </p:nvSpPr>
        <p:spPr>
          <a:xfrm>
            <a:off x="2421796" y="4823689"/>
            <a:ext cx="2310959" cy="1083797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th-TH" sz="1575" b="1" dirty="0"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ระดับ </a:t>
            </a:r>
            <a:r>
              <a:rPr lang="en-US" sz="1575" b="1" dirty="0"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C</a:t>
            </a:r>
          </a:p>
          <a:p>
            <a:pPr algn="l"/>
            <a:r>
              <a:rPr lang="th-TH" sz="1350" b="1" dirty="0"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ร้อยละ 11.84</a:t>
            </a:r>
          </a:p>
        </p:txBody>
      </p:sp>
      <p:sp>
        <p:nvSpPr>
          <p:cNvPr id="8" name="TextBox 1">
            <a:extLst>
              <a:ext uri="{FF2B5EF4-FFF2-40B4-BE49-F238E27FC236}">
                <a16:creationId xmlns:a16="http://schemas.microsoft.com/office/drawing/2014/main" id="{FC733488-0DC7-FD74-6313-6BA1CAA41C44}"/>
              </a:ext>
            </a:extLst>
          </p:cNvPr>
          <p:cNvSpPr txBox="1"/>
          <p:nvPr/>
        </p:nvSpPr>
        <p:spPr>
          <a:xfrm>
            <a:off x="1907647" y="2902289"/>
            <a:ext cx="1943315" cy="1083797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th-TH" sz="1350" b="1" dirty="0"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ระดับ </a:t>
            </a:r>
            <a:r>
              <a:rPr lang="en-US" sz="1350" b="1" dirty="0"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D</a:t>
            </a:r>
          </a:p>
          <a:p>
            <a:pPr algn="l"/>
            <a:r>
              <a:rPr lang="th-TH" sz="1350" b="1" dirty="0"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ร้อยละ </a:t>
            </a:r>
            <a:r>
              <a:rPr lang="en-US" sz="1350" b="1" dirty="0"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40.79</a:t>
            </a:r>
          </a:p>
        </p:txBody>
      </p:sp>
      <p:sp>
        <p:nvSpPr>
          <p:cNvPr id="17" name="กล่องข้อความ 16">
            <a:extLst>
              <a:ext uri="{FF2B5EF4-FFF2-40B4-BE49-F238E27FC236}">
                <a16:creationId xmlns:a16="http://schemas.microsoft.com/office/drawing/2014/main" id="{97C06007-5972-1489-9FA8-6AD196948B18}"/>
              </a:ext>
            </a:extLst>
          </p:cNvPr>
          <p:cNvSpPr txBox="1"/>
          <p:nvPr/>
        </p:nvSpPr>
        <p:spPr>
          <a:xfrm>
            <a:off x="7506462" y="7282271"/>
            <a:ext cx="9251967" cy="507831"/>
          </a:xfrm>
          <a:prstGeom prst="rect">
            <a:avLst/>
          </a:prstGeom>
          <a:solidFill>
            <a:srgbClr val="FF7575"/>
          </a:solidFill>
          <a:ln w="28575">
            <a:solidFill>
              <a:srgbClr val="FF2121"/>
            </a:solidFill>
          </a:ln>
        </p:spPr>
        <p:txBody>
          <a:bodyPr wrap="square" rtlCol="0">
            <a:spAutoFit/>
          </a:bodyPr>
          <a:lstStyle/>
          <a:p>
            <a:endParaRPr lang="th-TH" sz="2700" dirty="0">
              <a:latin typeface="Chulabhorn Likit Text Light๙" panose="00000400000000000000" pitchFamily="2" charset="-34"/>
              <a:cs typeface="Chulabhorn Likit Text Light๙" panose="00000400000000000000" pitchFamily="2" charset="-34"/>
            </a:endParaRPr>
          </a:p>
        </p:txBody>
      </p:sp>
      <p:sp>
        <p:nvSpPr>
          <p:cNvPr id="18" name="สี่เหลี่ยมผืนผ้า 17">
            <a:extLst>
              <a:ext uri="{FF2B5EF4-FFF2-40B4-BE49-F238E27FC236}">
                <a16:creationId xmlns:a16="http://schemas.microsoft.com/office/drawing/2014/main" id="{B0CA1A78-8B18-0C59-40DA-E1F61C040509}"/>
              </a:ext>
            </a:extLst>
          </p:cNvPr>
          <p:cNvSpPr/>
          <p:nvPr/>
        </p:nvSpPr>
        <p:spPr>
          <a:xfrm>
            <a:off x="7199784" y="7085464"/>
            <a:ext cx="1404156" cy="415499"/>
          </a:xfrm>
          <a:prstGeom prst="rect">
            <a:avLst/>
          </a:prstGeom>
          <a:solidFill>
            <a:srgbClr val="E60000"/>
          </a:solidFill>
          <a:ln>
            <a:solidFill>
              <a:srgbClr val="E6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2700">
              <a:latin typeface="Chulabhorn Likit Text Light๙" panose="00000400000000000000" pitchFamily="2" charset="-34"/>
              <a:cs typeface="Chulabhorn Likit Text Light๙" panose="00000400000000000000" pitchFamily="2" charset="-34"/>
            </a:endParaRPr>
          </a:p>
        </p:txBody>
      </p:sp>
      <p:sp>
        <p:nvSpPr>
          <p:cNvPr id="19" name="กล่องข้อความ 18">
            <a:extLst>
              <a:ext uri="{FF2B5EF4-FFF2-40B4-BE49-F238E27FC236}">
                <a16:creationId xmlns:a16="http://schemas.microsoft.com/office/drawing/2014/main" id="{8A7F476A-2D64-AF55-790C-67A169B65FEC}"/>
              </a:ext>
            </a:extLst>
          </p:cNvPr>
          <p:cNvSpPr txBox="1"/>
          <p:nvPr/>
        </p:nvSpPr>
        <p:spPr>
          <a:xfrm>
            <a:off x="7489703" y="7834448"/>
            <a:ext cx="8968317" cy="1304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Aft>
                <a:spcPts val="1200"/>
              </a:spcAft>
            </a:pPr>
            <a:r>
              <a:rPr lang="th-TH" kern="100" dirty="0">
                <a:latin typeface="Chulabhorn Likit Text Light๙" panose="00000400000000000000" pitchFamily="2" charset="-34"/>
                <a:ea typeface="Calibri" panose="020F0502020204030204" pitchFamily="34" charset="0"/>
                <a:cs typeface="Chulabhorn Likit Text Light๙" panose="00000400000000000000" pitchFamily="2" charset="-34"/>
              </a:rPr>
              <a:t>กระบี่</a:t>
            </a:r>
            <a:r>
              <a:rPr lang="en-US" kern="100" dirty="0">
                <a:latin typeface="Chulabhorn Likit Text Light๙" panose="00000400000000000000" pitchFamily="2" charset="-34"/>
                <a:ea typeface="Calibri" panose="020F0502020204030204" pitchFamily="34" charset="0"/>
                <a:cs typeface="Chulabhorn Likit Text Light๙" panose="00000400000000000000" pitchFamily="2" charset="-34"/>
              </a:rPr>
              <a:t>,</a:t>
            </a:r>
            <a:r>
              <a:rPr lang="th-TH" kern="100" dirty="0">
                <a:latin typeface="Chulabhorn Likit Text Light๙" panose="00000400000000000000" pitchFamily="2" charset="-34"/>
                <a:ea typeface="Calibri" panose="020F0502020204030204" pitchFamily="34" charset="0"/>
                <a:cs typeface="Chulabhorn Likit Text Light๙" panose="00000400000000000000" pitchFamily="2" charset="-34"/>
              </a:rPr>
              <a:t> กำแพงเพชร</a:t>
            </a:r>
            <a:r>
              <a:rPr lang="en-US" kern="100" dirty="0">
                <a:latin typeface="Chulabhorn Likit Text Light๙" panose="00000400000000000000" pitchFamily="2" charset="-34"/>
                <a:ea typeface="Calibri" panose="020F0502020204030204" pitchFamily="34" charset="0"/>
                <a:cs typeface="Chulabhorn Likit Text Light๙" panose="00000400000000000000" pitchFamily="2" charset="-34"/>
              </a:rPr>
              <a:t>, </a:t>
            </a:r>
            <a:r>
              <a:rPr lang="th-TH" kern="100" dirty="0">
                <a:latin typeface="Chulabhorn Likit Text Light๙" panose="00000400000000000000" pitchFamily="2" charset="-34"/>
                <a:ea typeface="Calibri" panose="020F0502020204030204" pitchFamily="34" charset="0"/>
                <a:cs typeface="Chulabhorn Likit Text Light๙" panose="00000400000000000000" pitchFamily="2" charset="-34"/>
              </a:rPr>
              <a:t>ฉะเชิงเทรา</a:t>
            </a:r>
            <a:r>
              <a:rPr lang="en-US" kern="100" dirty="0">
                <a:latin typeface="Chulabhorn Likit Text Light๙" panose="00000400000000000000" pitchFamily="2" charset="-34"/>
                <a:ea typeface="Calibri" panose="020F0502020204030204" pitchFamily="34" charset="0"/>
                <a:cs typeface="Chulabhorn Likit Text Light๙" panose="00000400000000000000" pitchFamily="2" charset="-34"/>
              </a:rPr>
              <a:t>, </a:t>
            </a:r>
            <a:r>
              <a:rPr lang="th-TH" kern="100" dirty="0">
                <a:latin typeface="Chulabhorn Likit Text Light๙" panose="00000400000000000000" pitchFamily="2" charset="-34"/>
                <a:ea typeface="Calibri" panose="020F0502020204030204" pitchFamily="34" charset="0"/>
                <a:cs typeface="Chulabhorn Likit Text Light๙" panose="00000400000000000000" pitchFamily="2" charset="-34"/>
              </a:rPr>
              <a:t>ชลบุรี</a:t>
            </a:r>
            <a:r>
              <a:rPr lang="en-US" kern="100" dirty="0">
                <a:latin typeface="Chulabhorn Likit Text Light๙" panose="00000400000000000000" pitchFamily="2" charset="-34"/>
                <a:ea typeface="Calibri" panose="020F0502020204030204" pitchFamily="34" charset="0"/>
                <a:cs typeface="Chulabhorn Likit Text Light๙" panose="00000400000000000000" pitchFamily="2" charset="-34"/>
              </a:rPr>
              <a:t>,</a:t>
            </a:r>
            <a:r>
              <a:rPr lang="th-TH" kern="100" dirty="0">
                <a:latin typeface="Chulabhorn Likit Text Light๙" panose="00000400000000000000" pitchFamily="2" charset="-34"/>
                <a:ea typeface="Calibri" panose="020F0502020204030204" pitchFamily="34" charset="0"/>
                <a:cs typeface="Chulabhorn Likit Text Light๙" panose="00000400000000000000" pitchFamily="2" charset="-34"/>
              </a:rPr>
              <a:t> ชัยนาท</a:t>
            </a:r>
            <a:r>
              <a:rPr lang="en-US" kern="100" dirty="0">
                <a:latin typeface="Chulabhorn Likit Text Light๙" panose="00000400000000000000" pitchFamily="2" charset="-34"/>
                <a:ea typeface="Calibri" panose="020F0502020204030204" pitchFamily="34" charset="0"/>
                <a:cs typeface="Chulabhorn Likit Text Light๙" panose="00000400000000000000" pitchFamily="2" charset="-34"/>
              </a:rPr>
              <a:t>,</a:t>
            </a:r>
            <a:r>
              <a:rPr lang="th-TH" kern="100" dirty="0">
                <a:latin typeface="Chulabhorn Likit Text Light๙" panose="00000400000000000000" pitchFamily="2" charset="-34"/>
                <a:ea typeface="Calibri" panose="020F0502020204030204" pitchFamily="34" charset="0"/>
                <a:cs typeface="Chulabhorn Likit Text Light๙" panose="00000400000000000000" pitchFamily="2" charset="-34"/>
              </a:rPr>
              <a:t>  เชียงใหม่</a:t>
            </a:r>
            <a:r>
              <a:rPr lang="en-US" kern="100" dirty="0">
                <a:latin typeface="Chulabhorn Likit Text Light๙" panose="00000400000000000000" pitchFamily="2" charset="-34"/>
                <a:ea typeface="Calibri" panose="020F0502020204030204" pitchFamily="34" charset="0"/>
                <a:cs typeface="Chulabhorn Likit Text Light๙" panose="00000400000000000000" pitchFamily="2" charset="-34"/>
              </a:rPr>
              <a:t>,</a:t>
            </a:r>
            <a:r>
              <a:rPr lang="th-TH" kern="100" dirty="0">
                <a:latin typeface="Chulabhorn Likit Text Light๙" panose="00000400000000000000" pitchFamily="2" charset="-34"/>
                <a:ea typeface="Calibri" panose="020F0502020204030204" pitchFamily="34" charset="0"/>
                <a:cs typeface="Chulabhorn Likit Text Light๙" panose="00000400000000000000" pitchFamily="2" charset="-34"/>
              </a:rPr>
              <a:t> ตรัง</a:t>
            </a:r>
            <a:r>
              <a:rPr lang="en-US" kern="100" dirty="0">
                <a:latin typeface="Chulabhorn Likit Text Light๙" panose="00000400000000000000" pitchFamily="2" charset="-34"/>
                <a:ea typeface="Calibri" panose="020F0502020204030204" pitchFamily="34" charset="0"/>
                <a:cs typeface="Chulabhorn Likit Text Light๙" panose="00000400000000000000" pitchFamily="2" charset="-34"/>
              </a:rPr>
              <a:t>,</a:t>
            </a:r>
            <a:r>
              <a:rPr lang="th-TH" kern="100" dirty="0">
                <a:latin typeface="Chulabhorn Likit Text Light๙" panose="00000400000000000000" pitchFamily="2" charset="-34"/>
                <a:ea typeface="Calibri" panose="020F0502020204030204" pitchFamily="34" charset="0"/>
                <a:cs typeface="Chulabhorn Likit Text Light๙" panose="00000400000000000000" pitchFamily="2" charset="-34"/>
              </a:rPr>
              <a:t> ตราด</a:t>
            </a:r>
            <a:r>
              <a:rPr lang="en-US" kern="100" dirty="0">
                <a:latin typeface="Chulabhorn Likit Text Light๙" panose="00000400000000000000" pitchFamily="2" charset="-34"/>
                <a:ea typeface="Calibri" panose="020F0502020204030204" pitchFamily="34" charset="0"/>
                <a:cs typeface="Chulabhorn Likit Text Light๙" panose="00000400000000000000" pitchFamily="2" charset="-34"/>
              </a:rPr>
              <a:t>, </a:t>
            </a:r>
            <a:r>
              <a:rPr lang="th-TH" kern="100" dirty="0">
                <a:latin typeface="Chulabhorn Likit Text Light๙" panose="00000400000000000000" pitchFamily="2" charset="-34"/>
                <a:ea typeface="Calibri" panose="020F0502020204030204" pitchFamily="34" charset="0"/>
                <a:cs typeface="Chulabhorn Likit Text Light๙" panose="00000400000000000000" pitchFamily="2" charset="-34"/>
              </a:rPr>
              <a:t>นนทบุรี</a:t>
            </a:r>
            <a:r>
              <a:rPr lang="en-US" kern="100" dirty="0">
                <a:latin typeface="Chulabhorn Likit Text Light๙" panose="00000400000000000000" pitchFamily="2" charset="-34"/>
                <a:ea typeface="Calibri" panose="020F0502020204030204" pitchFamily="34" charset="0"/>
                <a:cs typeface="Chulabhorn Likit Text Light๙" panose="00000400000000000000" pitchFamily="2" charset="-34"/>
              </a:rPr>
              <a:t>, </a:t>
            </a:r>
            <a:r>
              <a:rPr lang="th-TH" kern="100" dirty="0">
                <a:latin typeface="Chulabhorn Likit Text Light๙" panose="00000400000000000000" pitchFamily="2" charset="-34"/>
                <a:ea typeface="Calibri" panose="020F0502020204030204" pitchFamily="34" charset="0"/>
                <a:cs typeface="Chulabhorn Likit Text Light๙" panose="00000400000000000000" pitchFamily="2" charset="-34"/>
              </a:rPr>
              <a:t>บึงกาฬ</a:t>
            </a:r>
            <a:r>
              <a:rPr lang="en-US" kern="100" dirty="0">
                <a:latin typeface="Chulabhorn Likit Text Light๙" panose="00000400000000000000" pitchFamily="2" charset="-34"/>
                <a:ea typeface="Calibri" panose="020F0502020204030204" pitchFamily="34" charset="0"/>
                <a:cs typeface="Chulabhorn Likit Text Light๙" panose="00000400000000000000" pitchFamily="2" charset="-34"/>
              </a:rPr>
              <a:t>, </a:t>
            </a:r>
            <a:r>
              <a:rPr lang="th-TH" kern="100" spc="-45" dirty="0">
                <a:latin typeface="Chulabhorn Likit Text Light๙" panose="00000400000000000000" pitchFamily="2" charset="-34"/>
                <a:ea typeface="Calibri" panose="020F0502020204030204" pitchFamily="34" charset="0"/>
                <a:cs typeface="Chulabhorn Likit Text Light๙" panose="00000400000000000000" pitchFamily="2" charset="-34"/>
              </a:rPr>
              <a:t>ปทุมธานี,</a:t>
            </a:r>
            <a:r>
              <a:rPr lang="en-US" kern="100" spc="-45" dirty="0">
                <a:latin typeface="Chulabhorn Likit Text Light๙" panose="00000400000000000000" pitchFamily="2" charset="-34"/>
                <a:ea typeface="Calibri" panose="020F0502020204030204" pitchFamily="34" charset="0"/>
                <a:cs typeface="Chulabhorn Likit Text Light๙" panose="00000400000000000000" pitchFamily="2" charset="-34"/>
              </a:rPr>
              <a:t> </a:t>
            </a:r>
            <a:r>
              <a:rPr lang="th-TH" kern="100" dirty="0">
                <a:latin typeface="Chulabhorn Likit Text Light๙" panose="00000400000000000000" pitchFamily="2" charset="-34"/>
                <a:ea typeface="Calibri" panose="020F0502020204030204" pitchFamily="34" charset="0"/>
                <a:cs typeface="Chulabhorn Likit Text Light๙" panose="00000400000000000000" pitchFamily="2" charset="-34"/>
              </a:rPr>
              <a:t>ปราจีนบุรี</a:t>
            </a:r>
            <a:r>
              <a:rPr lang="en-US" kern="100" dirty="0">
                <a:latin typeface="Chulabhorn Likit Text Light๙" panose="00000400000000000000" pitchFamily="2" charset="-34"/>
                <a:ea typeface="Calibri" panose="020F0502020204030204" pitchFamily="34" charset="0"/>
                <a:cs typeface="Chulabhorn Likit Text Light๙" panose="00000400000000000000" pitchFamily="2" charset="-34"/>
              </a:rPr>
              <a:t>, </a:t>
            </a:r>
            <a:r>
              <a:rPr lang="th-TH" kern="100" dirty="0">
                <a:latin typeface="Chulabhorn Likit Text Light๙" panose="00000400000000000000" pitchFamily="2" charset="-34"/>
                <a:ea typeface="Calibri" panose="020F0502020204030204" pitchFamily="34" charset="0"/>
                <a:cs typeface="Chulabhorn Likit Text Light๙" panose="00000400000000000000" pitchFamily="2" charset="-34"/>
              </a:rPr>
              <a:t>ปัตตานี</a:t>
            </a:r>
            <a:r>
              <a:rPr lang="en-US" kern="100" dirty="0">
                <a:latin typeface="Chulabhorn Likit Text Light๙" panose="00000400000000000000" pitchFamily="2" charset="-34"/>
                <a:ea typeface="Calibri" panose="020F0502020204030204" pitchFamily="34" charset="0"/>
                <a:cs typeface="Chulabhorn Likit Text Light๙" panose="00000400000000000000" pitchFamily="2" charset="-34"/>
              </a:rPr>
              <a:t>, </a:t>
            </a:r>
            <a:r>
              <a:rPr lang="th-TH" kern="100" dirty="0">
                <a:latin typeface="Chulabhorn Likit Text Light๙" panose="00000400000000000000" pitchFamily="2" charset="-34"/>
                <a:ea typeface="Calibri" panose="020F0502020204030204" pitchFamily="34" charset="0"/>
                <a:cs typeface="Chulabhorn Likit Text Light๙" panose="00000400000000000000" pitchFamily="2" charset="-34"/>
              </a:rPr>
              <a:t>พะเยา</a:t>
            </a:r>
            <a:r>
              <a:rPr lang="en-US" kern="100" dirty="0">
                <a:latin typeface="Chulabhorn Likit Text Light๙" panose="00000400000000000000" pitchFamily="2" charset="-34"/>
                <a:ea typeface="Calibri" panose="020F0502020204030204" pitchFamily="34" charset="0"/>
                <a:cs typeface="Chulabhorn Likit Text Light๙" panose="00000400000000000000" pitchFamily="2" charset="-34"/>
              </a:rPr>
              <a:t>,</a:t>
            </a:r>
            <a:r>
              <a:rPr lang="th-TH" kern="100" dirty="0">
                <a:latin typeface="Chulabhorn Likit Text Light๙" panose="00000400000000000000" pitchFamily="2" charset="-34"/>
                <a:ea typeface="Calibri" panose="020F0502020204030204" pitchFamily="34" charset="0"/>
                <a:cs typeface="Chulabhorn Likit Text Light๙" panose="00000400000000000000" pitchFamily="2" charset="-34"/>
              </a:rPr>
              <a:t> พัทลุง</a:t>
            </a:r>
            <a:r>
              <a:rPr lang="en-US" kern="100" dirty="0">
                <a:latin typeface="Chulabhorn Likit Text Light๙" panose="00000400000000000000" pitchFamily="2" charset="-34"/>
                <a:ea typeface="Calibri" panose="020F0502020204030204" pitchFamily="34" charset="0"/>
                <a:cs typeface="Chulabhorn Likit Text Light๙" panose="00000400000000000000" pitchFamily="2" charset="-34"/>
              </a:rPr>
              <a:t>, </a:t>
            </a:r>
            <a:r>
              <a:rPr lang="th-TH" kern="100" dirty="0">
                <a:latin typeface="Chulabhorn Likit Text Light๙" panose="00000400000000000000" pitchFamily="2" charset="-34"/>
                <a:ea typeface="Calibri" panose="020F0502020204030204" pitchFamily="34" charset="0"/>
                <a:cs typeface="Chulabhorn Likit Text Light๙" panose="00000400000000000000" pitchFamily="2" charset="-34"/>
              </a:rPr>
              <a:t>เพชรบุรี</a:t>
            </a:r>
            <a:r>
              <a:rPr lang="en-US" kern="100" dirty="0">
                <a:latin typeface="Chulabhorn Likit Text Light๙" panose="00000400000000000000" pitchFamily="2" charset="-34"/>
                <a:ea typeface="Calibri" panose="020F0502020204030204" pitchFamily="34" charset="0"/>
                <a:cs typeface="Chulabhorn Likit Text Light๙" panose="00000400000000000000" pitchFamily="2" charset="-34"/>
              </a:rPr>
              <a:t>, </a:t>
            </a:r>
            <a:r>
              <a:rPr lang="th-TH" kern="100" dirty="0">
                <a:latin typeface="Chulabhorn Likit Text Light๙" panose="00000400000000000000" pitchFamily="2" charset="-34"/>
                <a:ea typeface="Calibri" panose="020F0502020204030204" pitchFamily="34" charset="0"/>
                <a:cs typeface="Chulabhorn Likit Text Light๙" panose="00000400000000000000" pitchFamily="2" charset="-34"/>
              </a:rPr>
              <a:t>ภูเก็ต</a:t>
            </a:r>
            <a:r>
              <a:rPr lang="en-US" kern="100" dirty="0">
                <a:latin typeface="Chulabhorn Likit Text Light๙" panose="00000400000000000000" pitchFamily="2" charset="-34"/>
                <a:ea typeface="Calibri" panose="020F0502020204030204" pitchFamily="34" charset="0"/>
                <a:cs typeface="Chulabhorn Likit Text Light๙" panose="00000400000000000000" pitchFamily="2" charset="-34"/>
              </a:rPr>
              <a:t>, </a:t>
            </a:r>
            <a:r>
              <a:rPr lang="th-TH" kern="100" dirty="0">
                <a:latin typeface="Chulabhorn Likit Text Light๙" panose="00000400000000000000" pitchFamily="2" charset="-34"/>
                <a:ea typeface="Calibri" panose="020F0502020204030204" pitchFamily="34" charset="0"/>
                <a:cs typeface="Chulabhorn Likit Text Light๙" panose="00000400000000000000" pitchFamily="2" charset="-34"/>
              </a:rPr>
              <a:t>มุกดาหาร</a:t>
            </a:r>
            <a:r>
              <a:rPr lang="en-US" kern="100" dirty="0">
                <a:latin typeface="Chulabhorn Likit Text Light๙" panose="00000400000000000000" pitchFamily="2" charset="-34"/>
                <a:ea typeface="Calibri" panose="020F0502020204030204" pitchFamily="34" charset="0"/>
                <a:cs typeface="Chulabhorn Likit Text Light๙" panose="00000400000000000000" pitchFamily="2" charset="-34"/>
              </a:rPr>
              <a:t>, </a:t>
            </a:r>
            <a:r>
              <a:rPr lang="th-TH" kern="100" dirty="0">
                <a:latin typeface="Chulabhorn Likit Text Light๙" panose="00000400000000000000" pitchFamily="2" charset="-34"/>
                <a:ea typeface="Calibri" panose="020F0502020204030204" pitchFamily="34" charset="0"/>
                <a:cs typeface="Chulabhorn Likit Text Light๙" panose="00000400000000000000" pitchFamily="2" charset="-34"/>
              </a:rPr>
              <a:t>ยะลา</a:t>
            </a:r>
            <a:r>
              <a:rPr lang="en-US" kern="100" dirty="0">
                <a:latin typeface="Chulabhorn Likit Text Light๙" panose="00000400000000000000" pitchFamily="2" charset="-34"/>
                <a:ea typeface="Calibri" panose="020F0502020204030204" pitchFamily="34" charset="0"/>
                <a:cs typeface="Chulabhorn Likit Text Light๙" panose="00000400000000000000" pitchFamily="2" charset="-34"/>
              </a:rPr>
              <a:t>, </a:t>
            </a:r>
            <a:r>
              <a:rPr lang="th-TH" kern="100" dirty="0">
                <a:latin typeface="Chulabhorn Likit Text Light๙" panose="00000400000000000000" pitchFamily="2" charset="-34"/>
                <a:ea typeface="Calibri" panose="020F0502020204030204" pitchFamily="34" charset="0"/>
                <a:cs typeface="Chulabhorn Likit Text Light๙" panose="00000400000000000000" pitchFamily="2" charset="-34"/>
              </a:rPr>
              <a:t>ระนอง</a:t>
            </a:r>
            <a:r>
              <a:rPr lang="en-US" kern="100" dirty="0">
                <a:latin typeface="Chulabhorn Likit Text Light๙" panose="00000400000000000000" pitchFamily="2" charset="-34"/>
                <a:ea typeface="Calibri" panose="020F0502020204030204" pitchFamily="34" charset="0"/>
                <a:cs typeface="Chulabhorn Likit Text Light๙" panose="00000400000000000000" pitchFamily="2" charset="-34"/>
              </a:rPr>
              <a:t>, </a:t>
            </a:r>
            <a:r>
              <a:rPr lang="th-TH" kern="100" dirty="0">
                <a:latin typeface="Chulabhorn Likit Text Light๙" panose="00000400000000000000" pitchFamily="2" charset="-34"/>
                <a:ea typeface="Calibri" panose="020F0502020204030204" pitchFamily="34" charset="0"/>
                <a:cs typeface="Chulabhorn Likit Text Light๙" panose="00000400000000000000" pitchFamily="2" charset="-34"/>
              </a:rPr>
              <a:t>ลพบุรี</a:t>
            </a:r>
            <a:r>
              <a:rPr lang="en-US" kern="100" dirty="0">
                <a:latin typeface="Chulabhorn Likit Text Light๙" panose="00000400000000000000" pitchFamily="2" charset="-34"/>
                <a:ea typeface="Calibri" panose="020F0502020204030204" pitchFamily="34" charset="0"/>
                <a:cs typeface="Chulabhorn Likit Text Light๙" panose="00000400000000000000" pitchFamily="2" charset="-34"/>
              </a:rPr>
              <a:t>, </a:t>
            </a:r>
            <a:r>
              <a:rPr lang="th-TH" kern="100" dirty="0">
                <a:latin typeface="Chulabhorn Likit Text Light๙" panose="00000400000000000000" pitchFamily="2" charset="-34"/>
                <a:ea typeface="Calibri" panose="020F0502020204030204" pitchFamily="34" charset="0"/>
                <a:cs typeface="Chulabhorn Likit Text Light๙" panose="00000400000000000000" pitchFamily="2" charset="-34"/>
              </a:rPr>
              <a:t>ลำปาง</a:t>
            </a:r>
            <a:r>
              <a:rPr lang="en-US" kern="100" dirty="0">
                <a:latin typeface="Chulabhorn Likit Text Light๙" panose="00000400000000000000" pitchFamily="2" charset="-34"/>
                <a:ea typeface="Calibri" panose="020F0502020204030204" pitchFamily="34" charset="0"/>
                <a:cs typeface="Chulabhorn Likit Text Light๙" panose="00000400000000000000" pitchFamily="2" charset="-34"/>
              </a:rPr>
              <a:t>, </a:t>
            </a:r>
            <a:r>
              <a:rPr lang="th-TH" kern="100" dirty="0">
                <a:latin typeface="Chulabhorn Likit Text Light๙" panose="00000400000000000000" pitchFamily="2" charset="-34"/>
                <a:ea typeface="Calibri" panose="020F0502020204030204" pitchFamily="34" charset="0"/>
                <a:cs typeface="Chulabhorn Likit Text Light๙" panose="00000400000000000000" pitchFamily="2" charset="-34"/>
              </a:rPr>
              <a:t>ลำพูน,</a:t>
            </a:r>
            <a:r>
              <a:rPr lang="en-US" kern="100" dirty="0">
                <a:latin typeface="Chulabhorn Likit Text Light๙" panose="00000400000000000000" pitchFamily="2" charset="-34"/>
                <a:ea typeface="Calibri" panose="020F0502020204030204" pitchFamily="34" charset="0"/>
                <a:cs typeface="Chulabhorn Likit Text Light๙" panose="00000400000000000000" pitchFamily="2" charset="-34"/>
              </a:rPr>
              <a:t> </a:t>
            </a:r>
            <a:r>
              <a:rPr lang="th-TH" kern="100" dirty="0">
                <a:latin typeface="Chulabhorn Likit Text Light๙" panose="00000400000000000000" pitchFamily="2" charset="-34"/>
                <a:ea typeface="Calibri" panose="020F0502020204030204" pitchFamily="34" charset="0"/>
                <a:cs typeface="Chulabhorn Likit Text Light๙" panose="00000400000000000000" pitchFamily="2" charset="-34"/>
              </a:rPr>
              <a:t>เลย</a:t>
            </a:r>
            <a:r>
              <a:rPr lang="en-US" kern="100" dirty="0">
                <a:latin typeface="Chulabhorn Likit Text Light๙" panose="00000400000000000000" pitchFamily="2" charset="-34"/>
                <a:ea typeface="Calibri" panose="020F0502020204030204" pitchFamily="34" charset="0"/>
                <a:cs typeface="Chulabhorn Likit Text Light๙" panose="00000400000000000000" pitchFamily="2" charset="-34"/>
              </a:rPr>
              <a:t>, </a:t>
            </a:r>
            <a:r>
              <a:rPr lang="th-TH" kern="100" dirty="0">
                <a:latin typeface="Chulabhorn Likit Text Light๙" panose="00000400000000000000" pitchFamily="2" charset="-34"/>
                <a:ea typeface="Calibri" panose="020F0502020204030204" pitchFamily="34" charset="0"/>
                <a:cs typeface="Chulabhorn Likit Text Light๙" panose="00000400000000000000" pitchFamily="2" charset="-34"/>
              </a:rPr>
              <a:t>สตูล</a:t>
            </a:r>
            <a:r>
              <a:rPr lang="en-US" kern="100" dirty="0">
                <a:latin typeface="Chulabhorn Likit Text Light๙" panose="00000400000000000000" pitchFamily="2" charset="-34"/>
                <a:ea typeface="Calibri" panose="020F0502020204030204" pitchFamily="34" charset="0"/>
                <a:cs typeface="Chulabhorn Likit Text Light๙" panose="00000400000000000000" pitchFamily="2" charset="-34"/>
              </a:rPr>
              <a:t>, </a:t>
            </a:r>
            <a:r>
              <a:rPr lang="th-TH" kern="100" dirty="0">
                <a:latin typeface="Chulabhorn Likit Text Light๙" panose="00000400000000000000" pitchFamily="2" charset="-34"/>
                <a:ea typeface="Calibri" panose="020F0502020204030204" pitchFamily="34" charset="0"/>
                <a:cs typeface="Chulabhorn Likit Text Light๙" panose="00000400000000000000" pitchFamily="2" charset="-34"/>
              </a:rPr>
              <a:t>สมุทรปราการ</a:t>
            </a:r>
            <a:r>
              <a:rPr lang="en-US" kern="100" dirty="0">
                <a:latin typeface="Chulabhorn Likit Text Light๙" panose="00000400000000000000" pitchFamily="2" charset="-34"/>
                <a:ea typeface="Calibri" panose="020F0502020204030204" pitchFamily="34" charset="0"/>
                <a:cs typeface="Chulabhorn Likit Text Light๙" panose="00000400000000000000" pitchFamily="2" charset="-34"/>
              </a:rPr>
              <a:t>, </a:t>
            </a:r>
            <a:r>
              <a:rPr lang="th-TH" kern="100" dirty="0">
                <a:latin typeface="Chulabhorn Likit Text Light๙" panose="00000400000000000000" pitchFamily="2" charset="-34"/>
                <a:ea typeface="Calibri" panose="020F0502020204030204" pitchFamily="34" charset="0"/>
                <a:cs typeface="Chulabhorn Likit Text Light๙" panose="00000400000000000000" pitchFamily="2" charset="-34"/>
              </a:rPr>
              <a:t>สงขลา</a:t>
            </a:r>
            <a:r>
              <a:rPr lang="en-US" kern="100" dirty="0">
                <a:latin typeface="Chulabhorn Likit Text Light๙" panose="00000400000000000000" pitchFamily="2" charset="-34"/>
                <a:ea typeface="Calibri" panose="020F0502020204030204" pitchFamily="34" charset="0"/>
                <a:cs typeface="Chulabhorn Likit Text Light๙" panose="00000400000000000000" pitchFamily="2" charset="-34"/>
              </a:rPr>
              <a:t>,</a:t>
            </a:r>
            <a:r>
              <a:rPr lang="th-TH" kern="100" dirty="0">
                <a:latin typeface="Chulabhorn Likit Text Light๙" panose="00000400000000000000" pitchFamily="2" charset="-34"/>
                <a:ea typeface="Calibri" panose="020F0502020204030204" pitchFamily="34" charset="0"/>
                <a:cs typeface="Chulabhorn Likit Text Light๙" panose="00000400000000000000" pitchFamily="2" charset="-34"/>
              </a:rPr>
              <a:t> สิงห์บุรี</a:t>
            </a:r>
            <a:r>
              <a:rPr lang="en-US" kern="100" dirty="0">
                <a:latin typeface="Chulabhorn Likit Text Light๙" panose="00000400000000000000" pitchFamily="2" charset="-34"/>
                <a:ea typeface="Calibri" panose="020F0502020204030204" pitchFamily="34" charset="0"/>
                <a:cs typeface="Chulabhorn Likit Text Light๙" panose="00000400000000000000" pitchFamily="2" charset="-34"/>
              </a:rPr>
              <a:t>, </a:t>
            </a:r>
            <a:r>
              <a:rPr lang="th-TH" kern="100" dirty="0">
                <a:latin typeface="Chulabhorn Likit Text Light๙" panose="00000400000000000000" pitchFamily="2" charset="-34"/>
                <a:ea typeface="Calibri" panose="020F0502020204030204" pitchFamily="34" charset="0"/>
                <a:cs typeface="Chulabhorn Likit Text Light๙" panose="00000400000000000000" pitchFamily="2" charset="-34"/>
              </a:rPr>
              <a:t>สุราษฎร์ธานี</a:t>
            </a:r>
            <a:r>
              <a:rPr lang="en-US" kern="100" dirty="0">
                <a:latin typeface="Chulabhorn Likit Text Light๙" panose="00000400000000000000" pitchFamily="2" charset="-34"/>
                <a:ea typeface="Calibri" panose="020F0502020204030204" pitchFamily="34" charset="0"/>
                <a:cs typeface="Chulabhorn Likit Text Light๙" panose="00000400000000000000" pitchFamily="2" charset="-34"/>
              </a:rPr>
              <a:t>,</a:t>
            </a:r>
            <a:r>
              <a:rPr lang="th-TH" kern="100" dirty="0">
                <a:latin typeface="Chulabhorn Likit Text Light๙" panose="00000400000000000000" pitchFamily="2" charset="-34"/>
                <a:ea typeface="Calibri" panose="020F0502020204030204" pitchFamily="34" charset="0"/>
                <a:cs typeface="Chulabhorn Likit Text Light๙" panose="00000400000000000000" pitchFamily="2" charset="-34"/>
              </a:rPr>
              <a:t> อำนาจเจริญ</a:t>
            </a:r>
            <a:r>
              <a:rPr lang="en-US" kern="100" dirty="0">
                <a:latin typeface="Chulabhorn Likit Text Light๙" panose="00000400000000000000" pitchFamily="2" charset="-34"/>
                <a:ea typeface="Calibri" panose="020F0502020204030204" pitchFamily="34" charset="0"/>
                <a:cs typeface="Chulabhorn Likit Text Light๙" panose="00000400000000000000" pitchFamily="2" charset="-34"/>
              </a:rPr>
              <a:t>, </a:t>
            </a:r>
            <a:r>
              <a:rPr lang="th-TH" kern="100" dirty="0">
                <a:latin typeface="Chulabhorn Likit Text Light๙" panose="00000400000000000000" pitchFamily="2" charset="-34"/>
                <a:ea typeface="Calibri" panose="020F0502020204030204" pitchFamily="34" charset="0"/>
                <a:cs typeface="Chulabhorn Likit Text Light๙" panose="00000400000000000000" pitchFamily="2" charset="-34"/>
              </a:rPr>
              <a:t>อุดรธานี</a:t>
            </a:r>
            <a:r>
              <a:rPr lang="en-US" kern="100" dirty="0">
                <a:latin typeface="Chulabhorn Likit Text Light๙" panose="00000400000000000000" pitchFamily="2" charset="-34"/>
                <a:ea typeface="Calibri" panose="020F0502020204030204" pitchFamily="34" charset="0"/>
                <a:cs typeface="Chulabhorn Likit Text Light๙" panose="00000400000000000000" pitchFamily="2" charset="-34"/>
              </a:rPr>
              <a:t>, </a:t>
            </a:r>
          </a:p>
        </p:txBody>
      </p:sp>
      <p:sp>
        <p:nvSpPr>
          <p:cNvPr id="20" name="กล่องข้อความ 19">
            <a:extLst>
              <a:ext uri="{FF2B5EF4-FFF2-40B4-BE49-F238E27FC236}">
                <a16:creationId xmlns:a16="http://schemas.microsoft.com/office/drawing/2014/main" id="{7308EC2F-15FE-CE10-3E2D-16F455778EC1}"/>
              </a:ext>
            </a:extLst>
          </p:cNvPr>
          <p:cNvSpPr txBox="1"/>
          <p:nvPr/>
        </p:nvSpPr>
        <p:spPr>
          <a:xfrm>
            <a:off x="8623718" y="7348391"/>
            <a:ext cx="216024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100" b="1" dirty="0"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31 จังหวัด</a:t>
            </a:r>
          </a:p>
        </p:txBody>
      </p:sp>
      <p:sp>
        <p:nvSpPr>
          <p:cNvPr id="21" name="กล่องข้อความ 20">
            <a:extLst>
              <a:ext uri="{FF2B5EF4-FFF2-40B4-BE49-F238E27FC236}">
                <a16:creationId xmlns:a16="http://schemas.microsoft.com/office/drawing/2014/main" id="{A2720A14-A326-AF86-E2BE-0DFCEA3CB658}"/>
              </a:ext>
            </a:extLst>
          </p:cNvPr>
          <p:cNvSpPr txBox="1"/>
          <p:nvPr/>
        </p:nvSpPr>
        <p:spPr>
          <a:xfrm>
            <a:off x="7359533" y="7078935"/>
            <a:ext cx="216024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100" b="1" dirty="0"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ระดับ </a:t>
            </a:r>
            <a:r>
              <a:rPr lang="en-US" sz="2100" b="1" dirty="0"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D</a:t>
            </a:r>
            <a:endParaRPr lang="th-TH" sz="2100" b="1" dirty="0">
              <a:latin typeface="Chulabhorn Likit Text Light๙" panose="00000400000000000000" pitchFamily="2" charset="-34"/>
              <a:cs typeface="Chulabhorn Likit Text Light๙" panose="00000400000000000000" pitchFamily="2" charset="-34"/>
            </a:endParaRPr>
          </a:p>
        </p:txBody>
      </p:sp>
      <p:sp>
        <p:nvSpPr>
          <p:cNvPr id="22" name="กล่องข้อความ 21">
            <a:extLst>
              <a:ext uri="{FF2B5EF4-FFF2-40B4-BE49-F238E27FC236}">
                <a16:creationId xmlns:a16="http://schemas.microsoft.com/office/drawing/2014/main" id="{EED15D58-833E-ECD8-8D4A-67B22FAC669B}"/>
              </a:ext>
            </a:extLst>
          </p:cNvPr>
          <p:cNvSpPr txBox="1"/>
          <p:nvPr/>
        </p:nvSpPr>
        <p:spPr>
          <a:xfrm>
            <a:off x="7576300" y="5801315"/>
            <a:ext cx="9185381" cy="507831"/>
          </a:xfrm>
          <a:prstGeom prst="rect">
            <a:avLst/>
          </a:prstGeom>
          <a:solidFill>
            <a:srgbClr val="FFFFB7"/>
          </a:solidFill>
          <a:ln w="28575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endParaRPr lang="th-TH" sz="2700" dirty="0">
              <a:latin typeface="Chulabhorn Likit Text Light๙" panose="00000400000000000000" pitchFamily="2" charset="-34"/>
              <a:cs typeface="Chulabhorn Likit Text Light๙" panose="00000400000000000000" pitchFamily="2" charset="-34"/>
            </a:endParaRPr>
          </a:p>
        </p:txBody>
      </p:sp>
      <p:sp>
        <p:nvSpPr>
          <p:cNvPr id="23" name="กล่องข้อความ 22">
            <a:extLst>
              <a:ext uri="{FF2B5EF4-FFF2-40B4-BE49-F238E27FC236}">
                <a16:creationId xmlns:a16="http://schemas.microsoft.com/office/drawing/2014/main" id="{CAC34633-02F8-583D-1395-D0DCB0EADC56}"/>
              </a:ext>
            </a:extLst>
          </p:cNvPr>
          <p:cNvSpPr txBox="1"/>
          <p:nvPr/>
        </p:nvSpPr>
        <p:spPr>
          <a:xfrm>
            <a:off x="7700538" y="6501654"/>
            <a:ext cx="9228459" cy="3886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1200"/>
              </a:spcAft>
            </a:pPr>
            <a:r>
              <a:rPr lang="th-TH" kern="100" dirty="0">
                <a:latin typeface="Chulabhorn Likit Text Light๙" panose="00000400000000000000" pitchFamily="2" charset="-34"/>
                <a:ea typeface="Calibri" panose="020F0502020204030204" pitchFamily="34" charset="0"/>
                <a:cs typeface="Chulabhorn Likit Text Light๙" panose="00000400000000000000" pitchFamily="2" charset="-34"/>
              </a:rPr>
              <a:t>ชุมพร</a:t>
            </a:r>
            <a:r>
              <a:rPr lang="en-US" kern="100" dirty="0">
                <a:latin typeface="Chulabhorn Likit Text Light๙" panose="00000400000000000000" pitchFamily="2" charset="-34"/>
                <a:ea typeface="Calibri" panose="020F0502020204030204" pitchFamily="34" charset="0"/>
                <a:cs typeface="Chulabhorn Likit Text Light๙" panose="00000400000000000000" pitchFamily="2" charset="-34"/>
              </a:rPr>
              <a:t>, </a:t>
            </a:r>
            <a:r>
              <a:rPr lang="th-TH" kern="100" dirty="0">
                <a:latin typeface="Chulabhorn Likit Text Light๙" panose="00000400000000000000" pitchFamily="2" charset="-34"/>
                <a:ea typeface="Calibri" panose="020F0502020204030204" pitchFamily="34" charset="0"/>
                <a:cs typeface="Chulabhorn Likit Text Light๙" panose="00000400000000000000" pitchFamily="2" charset="-34"/>
              </a:rPr>
              <a:t>นครปฐม</a:t>
            </a:r>
            <a:r>
              <a:rPr lang="en-US" kern="100" dirty="0">
                <a:latin typeface="Chulabhorn Likit Text Light๙" panose="00000400000000000000" pitchFamily="2" charset="-34"/>
                <a:ea typeface="Calibri" panose="020F0502020204030204" pitchFamily="34" charset="0"/>
                <a:cs typeface="Chulabhorn Likit Text Light๙" panose="00000400000000000000" pitchFamily="2" charset="-34"/>
              </a:rPr>
              <a:t>, </a:t>
            </a:r>
            <a:r>
              <a:rPr lang="th-TH" kern="100" dirty="0">
                <a:latin typeface="Chulabhorn Likit Text Light๙" panose="00000400000000000000" pitchFamily="2" charset="-34"/>
                <a:ea typeface="Calibri" panose="020F0502020204030204" pitchFamily="34" charset="0"/>
                <a:cs typeface="Chulabhorn Likit Text Light๙" panose="00000400000000000000" pitchFamily="2" charset="-34"/>
              </a:rPr>
              <a:t>นครพนม</a:t>
            </a:r>
            <a:r>
              <a:rPr lang="en-US" kern="100" dirty="0">
                <a:latin typeface="Chulabhorn Likit Text Light๙" panose="00000400000000000000" pitchFamily="2" charset="-34"/>
                <a:ea typeface="Calibri" panose="020F0502020204030204" pitchFamily="34" charset="0"/>
                <a:cs typeface="Chulabhorn Likit Text Light๙" panose="00000400000000000000" pitchFamily="2" charset="-34"/>
              </a:rPr>
              <a:t>, </a:t>
            </a:r>
            <a:r>
              <a:rPr lang="th-TH" kern="100" dirty="0">
                <a:latin typeface="Chulabhorn Likit Text Light๙" panose="00000400000000000000" pitchFamily="2" charset="-34"/>
                <a:ea typeface="Calibri" panose="020F0502020204030204" pitchFamily="34" charset="0"/>
                <a:cs typeface="Chulabhorn Likit Text Light๙" panose="00000400000000000000" pitchFamily="2" charset="-34"/>
              </a:rPr>
              <a:t>นครราชสีมา</a:t>
            </a:r>
            <a:r>
              <a:rPr lang="en-US" kern="100" dirty="0">
                <a:latin typeface="Chulabhorn Likit Text Light๙" panose="00000400000000000000" pitchFamily="2" charset="-34"/>
                <a:ea typeface="Calibri" panose="020F0502020204030204" pitchFamily="34" charset="0"/>
                <a:cs typeface="Chulabhorn Likit Text Light๙" panose="00000400000000000000" pitchFamily="2" charset="-34"/>
              </a:rPr>
              <a:t>, </a:t>
            </a:r>
            <a:r>
              <a:rPr lang="th-TH" kern="100" dirty="0">
                <a:latin typeface="Chulabhorn Likit Text Light๙" panose="00000400000000000000" pitchFamily="2" charset="-34"/>
                <a:ea typeface="Calibri" panose="020F0502020204030204" pitchFamily="34" charset="0"/>
                <a:cs typeface="Chulabhorn Likit Text Light๙" panose="00000400000000000000" pitchFamily="2" charset="-34"/>
              </a:rPr>
              <a:t>พังงา</a:t>
            </a:r>
            <a:r>
              <a:rPr lang="en-US" kern="100" dirty="0">
                <a:latin typeface="Chulabhorn Likit Text Light๙" panose="00000400000000000000" pitchFamily="2" charset="-34"/>
                <a:ea typeface="Calibri" panose="020F0502020204030204" pitchFamily="34" charset="0"/>
                <a:cs typeface="Chulabhorn Likit Text Light๙" panose="00000400000000000000" pitchFamily="2" charset="-34"/>
              </a:rPr>
              <a:t>,</a:t>
            </a:r>
            <a:r>
              <a:rPr lang="th-TH" kern="100" dirty="0">
                <a:latin typeface="Chulabhorn Likit Text Light๙" panose="00000400000000000000" pitchFamily="2" charset="-34"/>
                <a:ea typeface="Calibri" panose="020F0502020204030204" pitchFamily="34" charset="0"/>
                <a:cs typeface="Chulabhorn Likit Text Light๙" panose="00000400000000000000" pitchFamily="2" charset="-34"/>
              </a:rPr>
              <a:t> ระยอง</a:t>
            </a:r>
            <a:r>
              <a:rPr lang="en-US" kern="100" dirty="0">
                <a:latin typeface="Chulabhorn Likit Text Light๙" panose="00000400000000000000" pitchFamily="2" charset="-34"/>
                <a:ea typeface="Calibri" panose="020F0502020204030204" pitchFamily="34" charset="0"/>
                <a:cs typeface="Chulabhorn Likit Text Light๙" panose="00000400000000000000" pitchFamily="2" charset="-34"/>
              </a:rPr>
              <a:t>, </a:t>
            </a:r>
            <a:r>
              <a:rPr lang="th-TH" kern="100" dirty="0">
                <a:latin typeface="Chulabhorn Likit Text Light๙" panose="00000400000000000000" pitchFamily="2" charset="-34"/>
                <a:ea typeface="Calibri" panose="020F0502020204030204" pitchFamily="34" charset="0"/>
                <a:cs typeface="Chulabhorn Likit Text Light๙" panose="00000400000000000000" pitchFamily="2" charset="-34"/>
              </a:rPr>
              <a:t>สมุทรสาคร</a:t>
            </a:r>
            <a:r>
              <a:rPr lang="en-US" kern="100" dirty="0">
                <a:latin typeface="Chulabhorn Likit Text Light๙" panose="00000400000000000000" pitchFamily="2" charset="-34"/>
                <a:ea typeface="Calibri" panose="020F0502020204030204" pitchFamily="34" charset="0"/>
                <a:cs typeface="Chulabhorn Likit Text Light๙" panose="00000400000000000000" pitchFamily="2" charset="-34"/>
              </a:rPr>
              <a:t>,</a:t>
            </a:r>
            <a:r>
              <a:rPr lang="th-TH" kern="100" dirty="0">
                <a:latin typeface="Chulabhorn Likit Text Light๙" panose="00000400000000000000" pitchFamily="2" charset="-34"/>
                <a:ea typeface="Calibri" panose="020F0502020204030204" pitchFamily="34" charset="0"/>
                <a:cs typeface="Chulabhorn Likit Text Light๙" panose="00000400000000000000" pitchFamily="2" charset="-34"/>
              </a:rPr>
              <a:t> สระแก้ว</a:t>
            </a:r>
            <a:r>
              <a:rPr lang="en-US" kern="100" dirty="0">
                <a:latin typeface="Chulabhorn Likit Text Light๙" panose="00000400000000000000" pitchFamily="2" charset="-34"/>
                <a:ea typeface="Calibri" panose="020F0502020204030204" pitchFamily="34" charset="0"/>
                <a:cs typeface="Chulabhorn Likit Text Light๙" panose="00000400000000000000" pitchFamily="2" charset="-34"/>
              </a:rPr>
              <a:t>,</a:t>
            </a:r>
            <a:r>
              <a:rPr lang="th-TH" kern="100" dirty="0">
                <a:latin typeface="Chulabhorn Likit Text Light๙" panose="00000400000000000000" pitchFamily="2" charset="-34"/>
                <a:ea typeface="Calibri" panose="020F0502020204030204" pitchFamily="34" charset="0"/>
                <a:cs typeface="Chulabhorn Likit Text Light๙" panose="00000400000000000000" pitchFamily="2" charset="-34"/>
              </a:rPr>
              <a:t> อุตรดิตถ์</a:t>
            </a:r>
            <a:endParaRPr lang="en-US" kern="100" dirty="0">
              <a:latin typeface="Chulabhorn Likit Text Light๙" panose="00000400000000000000" pitchFamily="2" charset="-34"/>
              <a:ea typeface="Calibri" panose="020F0502020204030204" pitchFamily="34" charset="0"/>
              <a:cs typeface="Chulabhorn Likit Text Light๙" panose="00000400000000000000" pitchFamily="2" charset="-34"/>
            </a:endParaRPr>
          </a:p>
        </p:txBody>
      </p:sp>
      <p:sp>
        <p:nvSpPr>
          <p:cNvPr id="24" name="กล่องข้อความ 23">
            <a:extLst>
              <a:ext uri="{FF2B5EF4-FFF2-40B4-BE49-F238E27FC236}">
                <a16:creationId xmlns:a16="http://schemas.microsoft.com/office/drawing/2014/main" id="{CBDF756B-EB41-C122-C965-6F72845BAEF0}"/>
              </a:ext>
            </a:extLst>
          </p:cNvPr>
          <p:cNvSpPr txBox="1"/>
          <p:nvPr/>
        </p:nvSpPr>
        <p:spPr>
          <a:xfrm>
            <a:off x="8687669" y="5857865"/>
            <a:ext cx="216024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100" b="1" dirty="0"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9 จังหวัด</a:t>
            </a:r>
          </a:p>
        </p:txBody>
      </p:sp>
      <p:sp>
        <p:nvSpPr>
          <p:cNvPr id="40" name="สี่เหลี่ยมผืนผ้า 39">
            <a:extLst>
              <a:ext uri="{FF2B5EF4-FFF2-40B4-BE49-F238E27FC236}">
                <a16:creationId xmlns:a16="http://schemas.microsoft.com/office/drawing/2014/main" id="{59751BC9-468B-498D-2EFB-827E4BC5949F}"/>
              </a:ext>
            </a:extLst>
          </p:cNvPr>
          <p:cNvSpPr/>
          <p:nvPr/>
        </p:nvSpPr>
        <p:spPr>
          <a:xfrm>
            <a:off x="7199784" y="5592098"/>
            <a:ext cx="1404156" cy="415499"/>
          </a:xfrm>
          <a:prstGeom prst="rect">
            <a:avLst/>
          </a:prstGeom>
          <a:solidFill>
            <a:srgbClr val="FFFF3B"/>
          </a:solidFill>
          <a:ln>
            <a:solidFill>
              <a:srgbClr val="FFFF6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2700">
              <a:latin typeface="Chulabhorn Likit Text Light๙" panose="00000400000000000000" pitchFamily="2" charset="-34"/>
              <a:cs typeface="Chulabhorn Likit Text Light๙" panose="00000400000000000000" pitchFamily="2" charset="-34"/>
            </a:endParaRPr>
          </a:p>
        </p:txBody>
      </p:sp>
      <p:sp>
        <p:nvSpPr>
          <p:cNvPr id="41" name="กล่องข้อความ 40">
            <a:extLst>
              <a:ext uri="{FF2B5EF4-FFF2-40B4-BE49-F238E27FC236}">
                <a16:creationId xmlns:a16="http://schemas.microsoft.com/office/drawing/2014/main" id="{57E0FD36-D1EF-60E2-7629-7157A6BA7CB1}"/>
              </a:ext>
            </a:extLst>
          </p:cNvPr>
          <p:cNvSpPr txBox="1"/>
          <p:nvPr/>
        </p:nvSpPr>
        <p:spPr>
          <a:xfrm>
            <a:off x="7323779" y="5534603"/>
            <a:ext cx="21602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b="1" dirty="0"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ระดับ </a:t>
            </a:r>
            <a:r>
              <a:rPr lang="en-US" sz="2400" b="1" dirty="0"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c</a:t>
            </a:r>
            <a:endParaRPr lang="th-TH" sz="2400" b="1" dirty="0">
              <a:latin typeface="Chulabhorn Likit Text Light๙" panose="00000400000000000000" pitchFamily="2" charset="-34"/>
              <a:cs typeface="Chulabhorn Likit Text Light๙" panose="00000400000000000000" pitchFamily="2" charset="-34"/>
            </a:endParaRPr>
          </a:p>
        </p:txBody>
      </p:sp>
      <p:sp>
        <p:nvSpPr>
          <p:cNvPr id="42" name="กล่องข้อความ 41">
            <a:extLst>
              <a:ext uri="{FF2B5EF4-FFF2-40B4-BE49-F238E27FC236}">
                <a16:creationId xmlns:a16="http://schemas.microsoft.com/office/drawing/2014/main" id="{C02533E0-5B41-5568-DC0A-689AAB141CA2}"/>
              </a:ext>
            </a:extLst>
          </p:cNvPr>
          <p:cNvSpPr txBox="1"/>
          <p:nvPr/>
        </p:nvSpPr>
        <p:spPr>
          <a:xfrm>
            <a:off x="7576300" y="4107835"/>
            <a:ext cx="9142304" cy="507831"/>
          </a:xfrm>
          <a:prstGeom prst="rect">
            <a:avLst/>
          </a:prstGeom>
          <a:solidFill>
            <a:srgbClr val="D0EAB4"/>
          </a:solidFill>
          <a:ln w="28575"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endParaRPr lang="th-TH" sz="2700" dirty="0">
              <a:latin typeface="Chulabhorn Likit Text Light๙" panose="00000400000000000000" pitchFamily="2" charset="-34"/>
              <a:cs typeface="Chulabhorn Likit Text Light๙" panose="00000400000000000000" pitchFamily="2" charset="-34"/>
            </a:endParaRPr>
          </a:p>
        </p:txBody>
      </p:sp>
      <p:sp>
        <p:nvSpPr>
          <p:cNvPr id="43" name="กล่องข้อความ 42">
            <a:extLst>
              <a:ext uri="{FF2B5EF4-FFF2-40B4-BE49-F238E27FC236}">
                <a16:creationId xmlns:a16="http://schemas.microsoft.com/office/drawing/2014/main" id="{C8215753-4293-7A55-9395-FED9068548D0}"/>
              </a:ext>
            </a:extLst>
          </p:cNvPr>
          <p:cNvSpPr txBox="1"/>
          <p:nvPr/>
        </p:nvSpPr>
        <p:spPr>
          <a:xfrm>
            <a:off x="7700538" y="4605635"/>
            <a:ext cx="9228459" cy="783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1200"/>
              </a:spcAft>
            </a:pPr>
            <a:r>
              <a:rPr lang="th-TH" sz="2400" kern="100" dirty="0">
                <a:latin typeface="Chulabhorn Likit Text Light๙" panose="00000400000000000000" pitchFamily="2" charset="-34"/>
                <a:ea typeface="Calibri" panose="020F0502020204030204" pitchFamily="34" charset="0"/>
                <a:cs typeface="Chulabhorn Likit Text Light๙" panose="00000400000000000000" pitchFamily="2" charset="-34"/>
              </a:rPr>
              <a:t> </a:t>
            </a:r>
            <a:r>
              <a:rPr lang="th-TH" kern="100" dirty="0">
                <a:latin typeface="Chulabhorn Likit Text Light๙" panose="00000400000000000000" pitchFamily="2" charset="-34"/>
                <a:ea typeface="Calibri" panose="020F0502020204030204" pitchFamily="34" charset="0"/>
                <a:cs typeface="Chulabhorn Likit Text Light๙" panose="00000400000000000000" pitchFamily="2" charset="-34"/>
              </a:rPr>
              <a:t>กาญจนบุรี</a:t>
            </a:r>
            <a:r>
              <a:rPr lang="en-US" kern="100" dirty="0">
                <a:latin typeface="Chulabhorn Likit Text Light๙" panose="00000400000000000000" pitchFamily="2" charset="-34"/>
                <a:ea typeface="Calibri" panose="020F0502020204030204" pitchFamily="34" charset="0"/>
                <a:cs typeface="Chulabhorn Likit Text Light๙" panose="00000400000000000000" pitchFamily="2" charset="-34"/>
              </a:rPr>
              <a:t>,  </a:t>
            </a:r>
            <a:r>
              <a:rPr lang="th-TH" kern="100" dirty="0">
                <a:latin typeface="Chulabhorn Likit Text Light๙" panose="00000400000000000000" pitchFamily="2" charset="-34"/>
                <a:ea typeface="Calibri" panose="020F0502020204030204" pitchFamily="34" charset="0"/>
                <a:cs typeface="Chulabhorn Likit Text Light๙" panose="00000400000000000000" pitchFamily="2" charset="-34"/>
              </a:rPr>
              <a:t>จันทบุรี</a:t>
            </a:r>
            <a:r>
              <a:rPr lang="en-US" kern="100" dirty="0">
                <a:latin typeface="Chulabhorn Likit Text Light๙" panose="00000400000000000000" pitchFamily="2" charset="-34"/>
                <a:ea typeface="Calibri" panose="020F0502020204030204" pitchFamily="34" charset="0"/>
                <a:cs typeface="Chulabhorn Likit Text Light๙" panose="00000400000000000000" pitchFamily="2" charset="-34"/>
              </a:rPr>
              <a:t>,, </a:t>
            </a:r>
            <a:r>
              <a:rPr lang="th-TH" kern="100" dirty="0">
                <a:latin typeface="Chulabhorn Likit Text Light๙" panose="00000400000000000000" pitchFamily="2" charset="-34"/>
                <a:ea typeface="Calibri" panose="020F0502020204030204" pitchFamily="34" charset="0"/>
                <a:cs typeface="Chulabhorn Likit Text Light๙" panose="00000400000000000000" pitchFamily="2" charset="-34"/>
              </a:rPr>
              <a:t>นครนายก</a:t>
            </a:r>
            <a:r>
              <a:rPr lang="en-US" kern="100" dirty="0">
                <a:latin typeface="Chulabhorn Likit Text Light๙" panose="00000400000000000000" pitchFamily="2" charset="-34"/>
                <a:ea typeface="Calibri" panose="020F0502020204030204" pitchFamily="34" charset="0"/>
                <a:cs typeface="Chulabhorn Likit Text Light๙" panose="00000400000000000000" pitchFamily="2" charset="-34"/>
              </a:rPr>
              <a:t>, </a:t>
            </a:r>
            <a:r>
              <a:rPr lang="th-TH" kern="100" dirty="0">
                <a:latin typeface="Chulabhorn Likit Text Light๙" panose="00000400000000000000" pitchFamily="2" charset="-34"/>
                <a:ea typeface="Calibri" panose="020F0502020204030204" pitchFamily="34" charset="0"/>
                <a:cs typeface="Chulabhorn Likit Text Light๙" panose="00000400000000000000" pitchFamily="2" charset="-34"/>
              </a:rPr>
              <a:t>แพร่</a:t>
            </a:r>
            <a:r>
              <a:rPr lang="en-US" kern="100" dirty="0">
                <a:latin typeface="Chulabhorn Likit Text Light๙" panose="00000400000000000000" pitchFamily="2" charset="-34"/>
                <a:ea typeface="Calibri" panose="020F0502020204030204" pitchFamily="34" charset="0"/>
                <a:cs typeface="Chulabhorn Likit Text Light๙" panose="00000400000000000000" pitchFamily="2" charset="-34"/>
              </a:rPr>
              <a:t>, </a:t>
            </a:r>
            <a:r>
              <a:rPr lang="th-TH" kern="100" dirty="0">
                <a:latin typeface="Chulabhorn Likit Text Light๙" panose="00000400000000000000" pitchFamily="2" charset="-34"/>
                <a:ea typeface="Calibri" panose="020F0502020204030204" pitchFamily="34" charset="0"/>
                <a:cs typeface="Chulabhorn Likit Text Light๙" panose="00000400000000000000" pitchFamily="2" charset="-34"/>
              </a:rPr>
              <a:t>แม่ฮ่องสอน</a:t>
            </a:r>
            <a:r>
              <a:rPr lang="en-US" kern="100" dirty="0">
                <a:latin typeface="Chulabhorn Likit Text Light๙" panose="00000400000000000000" pitchFamily="2" charset="-34"/>
                <a:ea typeface="Calibri" panose="020F0502020204030204" pitchFamily="34" charset="0"/>
                <a:cs typeface="Chulabhorn Likit Text Light๙" panose="00000400000000000000" pitchFamily="2" charset="-34"/>
              </a:rPr>
              <a:t>, </a:t>
            </a:r>
            <a:r>
              <a:rPr lang="th-TH" kern="100" dirty="0">
                <a:latin typeface="Chulabhorn Likit Text Light๙" panose="00000400000000000000" pitchFamily="2" charset="-34"/>
                <a:ea typeface="Calibri" panose="020F0502020204030204" pitchFamily="34" charset="0"/>
                <a:cs typeface="Chulabhorn Likit Text Light๙" panose="00000400000000000000" pitchFamily="2" charset="-34"/>
              </a:rPr>
              <a:t>ร้อยเอ็ด</a:t>
            </a:r>
            <a:r>
              <a:rPr lang="en-US" kern="100" dirty="0">
                <a:latin typeface="Chulabhorn Likit Text Light๙" panose="00000400000000000000" pitchFamily="2" charset="-34"/>
                <a:ea typeface="Calibri" panose="020F0502020204030204" pitchFamily="34" charset="0"/>
                <a:cs typeface="Chulabhorn Likit Text Light๙" panose="00000400000000000000" pitchFamily="2" charset="-34"/>
              </a:rPr>
              <a:t>, </a:t>
            </a:r>
            <a:br>
              <a:rPr lang="th-TH" kern="100" dirty="0">
                <a:latin typeface="Chulabhorn Likit Text Light๙" panose="00000400000000000000" pitchFamily="2" charset="-34"/>
                <a:ea typeface="Calibri" panose="020F0502020204030204" pitchFamily="34" charset="0"/>
                <a:cs typeface="Chulabhorn Likit Text Light๙" panose="00000400000000000000" pitchFamily="2" charset="-34"/>
              </a:rPr>
            </a:br>
            <a:r>
              <a:rPr lang="th-TH" kern="100" dirty="0">
                <a:latin typeface="Chulabhorn Likit Text Light๙" panose="00000400000000000000" pitchFamily="2" charset="-34"/>
                <a:ea typeface="Calibri" panose="020F0502020204030204" pitchFamily="34" charset="0"/>
                <a:cs typeface="Chulabhorn Likit Text Light๙" panose="00000400000000000000" pitchFamily="2" charset="-34"/>
              </a:rPr>
              <a:t> ศรีสะเกษ</a:t>
            </a:r>
            <a:r>
              <a:rPr lang="en-US" kern="100" dirty="0">
                <a:latin typeface="Chulabhorn Likit Text Light๙" panose="00000400000000000000" pitchFamily="2" charset="-34"/>
                <a:ea typeface="Calibri" panose="020F0502020204030204" pitchFamily="34" charset="0"/>
                <a:cs typeface="Chulabhorn Likit Text Light๙" panose="00000400000000000000" pitchFamily="2" charset="-34"/>
              </a:rPr>
              <a:t>, </a:t>
            </a:r>
            <a:r>
              <a:rPr lang="th-TH" kern="100" dirty="0">
                <a:latin typeface="Chulabhorn Likit Text Light๙" panose="00000400000000000000" pitchFamily="2" charset="-34"/>
                <a:ea typeface="Calibri" panose="020F0502020204030204" pitchFamily="34" charset="0"/>
                <a:cs typeface="Chulabhorn Likit Text Light๙" panose="00000400000000000000" pitchFamily="2" charset="-34"/>
              </a:rPr>
              <a:t>สุพรรณบุรี</a:t>
            </a:r>
            <a:r>
              <a:rPr lang="en-US" kern="100" dirty="0">
                <a:latin typeface="Chulabhorn Likit Text Light๙" panose="00000400000000000000" pitchFamily="2" charset="-34"/>
                <a:ea typeface="Calibri" panose="020F0502020204030204" pitchFamily="34" charset="0"/>
                <a:cs typeface="Chulabhorn Likit Text Light๙" panose="00000400000000000000" pitchFamily="2" charset="-34"/>
              </a:rPr>
              <a:t>, </a:t>
            </a:r>
            <a:r>
              <a:rPr lang="th-TH" kern="100" dirty="0">
                <a:latin typeface="Chulabhorn Likit Text Light๙" panose="00000400000000000000" pitchFamily="2" charset="-34"/>
                <a:ea typeface="Calibri" panose="020F0502020204030204" pitchFamily="34" charset="0"/>
                <a:cs typeface="Chulabhorn Likit Text Light๙" panose="00000400000000000000" pitchFamily="2" charset="-34"/>
              </a:rPr>
              <a:t>สมุทรสงคราม</a:t>
            </a:r>
            <a:r>
              <a:rPr lang="en-US" kern="100" dirty="0">
                <a:latin typeface="Chulabhorn Likit Text Light๙" panose="00000400000000000000" pitchFamily="2" charset="-34"/>
                <a:ea typeface="Calibri" panose="020F0502020204030204" pitchFamily="34" charset="0"/>
                <a:cs typeface="Chulabhorn Likit Text Light๙" panose="00000400000000000000" pitchFamily="2" charset="-34"/>
              </a:rPr>
              <a:t>, </a:t>
            </a:r>
            <a:r>
              <a:rPr lang="th-TH" kern="100" dirty="0">
                <a:latin typeface="Chulabhorn Likit Text Light๙" panose="00000400000000000000" pitchFamily="2" charset="-34"/>
                <a:ea typeface="Calibri" panose="020F0502020204030204" pitchFamily="34" charset="0"/>
                <a:cs typeface="Chulabhorn Likit Text Light๙" panose="00000400000000000000" pitchFamily="2" charset="-34"/>
              </a:rPr>
              <a:t>หนองคาย</a:t>
            </a:r>
            <a:r>
              <a:rPr lang="en-US" kern="100" dirty="0">
                <a:latin typeface="Chulabhorn Likit Text Light๙" panose="00000400000000000000" pitchFamily="2" charset="-34"/>
                <a:ea typeface="Calibri" panose="020F0502020204030204" pitchFamily="34" charset="0"/>
                <a:cs typeface="Chulabhorn Likit Text Light๙" panose="00000400000000000000" pitchFamily="2" charset="-34"/>
              </a:rPr>
              <a:t>, </a:t>
            </a:r>
            <a:r>
              <a:rPr lang="th-TH" kern="100" dirty="0">
                <a:latin typeface="Chulabhorn Likit Text Light๙" panose="00000400000000000000" pitchFamily="2" charset="-34"/>
                <a:ea typeface="Calibri" panose="020F0502020204030204" pitchFamily="34" charset="0"/>
                <a:cs typeface="Chulabhorn Likit Text Light๙" panose="00000400000000000000" pitchFamily="2" charset="-34"/>
              </a:rPr>
              <a:t>หนองบัวลำภู</a:t>
            </a:r>
            <a:r>
              <a:rPr lang="en-US" kern="100" dirty="0">
                <a:latin typeface="Chulabhorn Likit Text Light๙" panose="00000400000000000000" pitchFamily="2" charset="-34"/>
                <a:ea typeface="Calibri" panose="020F0502020204030204" pitchFamily="34" charset="0"/>
                <a:cs typeface="Chulabhorn Likit Text Light๙" panose="00000400000000000000" pitchFamily="2" charset="-34"/>
              </a:rPr>
              <a:t>, </a:t>
            </a:r>
            <a:r>
              <a:rPr lang="th-TH" kern="100" dirty="0">
                <a:latin typeface="Chulabhorn Likit Text Light๙" panose="00000400000000000000" pitchFamily="2" charset="-34"/>
                <a:ea typeface="Calibri" panose="020F0502020204030204" pitchFamily="34" charset="0"/>
                <a:cs typeface="Chulabhorn Likit Text Light๙" panose="00000400000000000000" pitchFamily="2" charset="-34"/>
              </a:rPr>
              <a:t>อุทัยธานี</a:t>
            </a:r>
            <a:r>
              <a:rPr lang="en-US" kern="100" dirty="0">
                <a:latin typeface="Chulabhorn Likit Text Light๙" panose="00000400000000000000" pitchFamily="2" charset="-34"/>
                <a:ea typeface="Calibri" panose="020F0502020204030204" pitchFamily="34" charset="0"/>
                <a:cs typeface="Chulabhorn Likit Text Light๙" panose="00000400000000000000" pitchFamily="2" charset="-34"/>
              </a:rPr>
              <a:t>, </a:t>
            </a:r>
            <a:r>
              <a:rPr lang="th-TH" kern="100" dirty="0">
                <a:latin typeface="Chulabhorn Likit Text Light๙" panose="00000400000000000000" pitchFamily="2" charset="-34"/>
                <a:ea typeface="Calibri" panose="020F0502020204030204" pitchFamily="34" charset="0"/>
                <a:cs typeface="Chulabhorn Likit Text Light๙" panose="00000400000000000000" pitchFamily="2" charset="-34"/>
              </a:rPr>
              <a:t>อุบลราชธานี</a:t>
            </a:r>
            <a:endParaRPr lang="th-TH" sz="2400" kern="100" dirty="0">
              <a:latin typeface="Chulabhorn Likit Text Light๙" panose="00000400000000000000" pitchFamily="2" charset="-34"/>
              <a:ea typeface="Calibri" panose="020F0502020204030204" pitchFamily="34" charset="0"/>
              <a:cs typeface="Chulabhorn Likit Text Light๙" panose="00000400000000000000" pitchFamily="2" charset="-34"/>
            </a:endParaRPr>
          </a:p>
        </p:txBody>
      </p:sp>
      <p:sp>
        <p:nvSpPr>
          <p:cNvPr id="44" name="กล่องข้อความ 43">
            <a:extLst>
              <a:ext uri="{FF2B5EF4-FFF2-40B4-BE49-F238E27FC236}">
                <a16:creationId xmlns:a16="http://schemas.microsoft.com/office/drawing/2014/main" id="{D788BA46-76EF-1303-4B37-984A6720B154}"/>
              </a:ext>
            </a:extLst>
          </p:cNvPr>
          <p:cNvSpPr txBox="1"/>
          <p:nvPr/>
        </p:nvSpPr>
        <p:spPr>
          <a:xfrm>
            <a:off x="8690096" y="4109739"/>
            <a:ext cx="216024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100" b="1" dirty="0"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13 จังหวัด</a:t>
            </a:r>
          </a:p>
        </p:txBody>
      </p:sp>
      <p:sp>
        <p:nvSpPr>
          <p:cNvPr id="45" name="สี่เหลี่ยมผืนผ้า 44">
            <a:extLst>
              <a:ext uri="{FF2B5EF4-FFF2-40B4-BE49-F238E27FC236}">
                <a16:creationId xmlns:a16="http://schemas.microsoft.com/office/drawing/2014/main" id="{8A6109B2-CD0D-1547-C9E2-DAE0FC0CF230}"/>
              </a:ext>
            </a:extLst>
          </p:cNvPr>
          <p:cNvSpPr/>
          <p:nvPr/>
        </p:nvSpPr>
        <p:spPr>
          <a:xfrm>
            <a:off x="7199784" y="3745873"/>
            <a:ext cx="1404156" cy="415499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2700">
              <a:latin typeface="Chulabhorn Likit Text Light๙" panose="00000400000000000000" pitchFamily="2" charset="-34"/>
              <a:cs typeface="Chulabhorn Likit Text Light๙" panose="00000400000000000000" pitchFamily="2" charset="-34"/>
            </a:endParaRPr>
          </a:p>
        </p:txBody>
      </p:sp>
      <p:sp>
        <p:nvSpPr>
          <p:cNvPr id="46" name="กล่องข้อความ 45">
            <a:extLst>
              <a:ext uri="{FF2B5EF4-FFF2-40B4-BE49-F238E27FC236}">
                <a16:creationId xmlns:a16="http://schemas.microsoft.com/office/drawing/2014/main" id="{34054489-3AC9-D1CE-BF85-EC84E4CE2F5E}"/>
              </a:ext>
            </a:extLst>
          </p:cNvPr>
          <p:cNvSpPr txBox="1"/>
          <p:nvPr/>
        </p:nvSpPr>
        <p:spPr>
          <a:xfrm>
            <a:off x="7359533" y="3739344"/>
            <a:ext cx="216024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100" b="1" dirty="0"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ระดับ </a:t>
            </a:r>
            <a:r>
              <a:rPr lang="en-US" sz="2100" b="1" dirty="0"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B</a:t>
            </a:r>
            <a:endParaRPr lang="th-TH" sz="2100" b="1" dirty="0">
              <a:latin typeface="Chulabhorn Likit Text Light๙" panose="00000400000000000000" pitchFamily="2" charset="-34"/>
              <a:cs typeface="Chulabhorn Likit Text Light๙" panose="00000400000000000000" pitchFamily="2" charset="-34"/>
            </a:endParaRPr>
          </a:p>
        </p:txBody>
      </p:sp>
      <p:sp>
        <p:nvSpPr>
          <p:cNvPr id="50" name="กล่องข้อความ 49">
            <a:extLst>
              <a:ext uri="{FF2B5EF4-FFF2-40B4-BE49-F238E27FC236}">
                <a16:creationId xmlns:a16="http://schemas.microsoft.com/office/drawing/2014/main" id="{91907329-0F11-592E-7BB4-ED36D2897F81}"/>
              </a:ext>
            </a:extLst>
          </p:cNvPr>
          <p:cNvSpPr txBox="1"/>
          <p:nvPr/>
        </p:nvSpPr>
        <p:spPr>
          <a:xfrm>
            <a:off x="7490145" y="1697393"/>
            <a:ext cx="9218016" cy="507831"/>
          </a:xfrm>
          <a:prstGeom prst="rect">
            <a:avLst/>
          </a:prstGeom>
          <a:solidFill>
            <a:srgbClr val="B7FFD8"/>
          </a:solidFill>
          <a:ln w="28575">
            <a:solidFill>
              <a:srgbClr val="00C057"/>
            </a:solidFill>
          </a:ln>
        </p:spPr>
        <p:txBody>
          <a:bodyPr wrap="square" rtlCol="0">
            <a:spAutoFit/>
          </a:bodyPr>
          <a:lstStyle/>
          <a:p>
            <a:endParaRPr lang="th-TH" sz="2700" dirty="0">
              <a:latin typeface="Chulabhorn Likit Text Light๙" panose="00000400000000000000" pitchFamily="2" charset="-34"/>
              <a:cs typeface="Chulabhorn Likit Text Light๙" panose="00000400000000000000" pitchFamily="2" charset="-34"/>
            </a:endParaRPr>
          </a:p>
        </p:txBody>
      </p:sp>
      <p:sp>
        <p:nvSpPr>
          <p:cNvPr id="51" name="กล่องข้อความ 50">
            <a:extLst>
              <a:ext uri="{FF2B5EF4-FFF2-40B4-BE49-F238E27FC236}">
                <a16:creationId xmlns:a16="http://schemas.microsoft.com/office/drawing/2014/main" id="{09497428-5E04-FFBA-3267-AAD3C8689DEE}"/>
              </a:ext>
            </a:extLst>
          </p:cNvPr>
          <p:cNvSpPr txBox="1"/>
          <p:nvPr/>
        </p:nvSpPr>
        <p:spPr>
          <a:xfrm>
            <a:off x="7545607" y="2263150"/>
            <a:ext cx="9142304" cy="1304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Aft>
                <a:spcPts val="1200"/>
              </a:spcAft>
            </a:pPr>
            <a:r>
              <a:rPr lang="th-TH" kern="100" dirty="0">
                <a:latin typeface="Chulabhorn Likit Text Light๙" panose="00000400000000000000" pitchFamily="2" charset="-34"/>
                <a:ea typeface="Calibri" panose="020F0502020204030204" pitchFamily="34" charset="0"/>
                <a:cs typeface="Chulabhorn Likit Text Light๙" panose="00000400000000000000" pitchFamily="2" charset="-34"/>
              </a:rPr>
              <a:t>กาฬสินธุ์</a:t>
            </a:r>
            <a:r>
              <a:rPr lang="en-US" kern="100" dirty="0">
                <a:latin typeface="Chulabhorn Likit Text Light๙" panose="00000400000000000000" pitchFamily="2" charset="-34"/>
                <a:ea typeface="Calibri" panose="020F0502020204030204" pitchFamily="34" charset="0"/>
                <a:cs typeface="Chulabhorn Likit Text Light๙" panose="00000400000000000000" pitchFamily="2" charset="-34"/>
              </a:rPr>
              <a:t>, </a:t>
            </a:r>
            <a:r>
              <a:rPr lang="th-TH" kern="100" dirty="0">
                <a:latin typeface="Chulabhorn Likit Text Light๙" panose="00000400000000000000" pitchFamily="2" charset="-34"/>
                <a:ea typeface="Calibri" panose="020F0502020204030204" pitchFamily="34" charset="0"/>
                <a:cs typeface="Chulabhorn Likit Text Light๙" panose="00000400000000000000" pitchFamily="2" charset="-34"/>
              </a:rPr>
              <a:t>ขอนแก่น</a:t>
            </a:r>
            <a:r>
              <a:rPr lang="en-US" kern="100" dirty="0">
                <a:latin typeface="Chulabhorn Likit Text Light๙" panose="00000400000000000000" pitchFamily="2" charset="-34"/>
                <a:ea typeface="Calibri" panose="020F0502020204030204" pitchFamily="34" charset="0"/>
                <a:cs typeface="Chulabhorn Likit Text Light๙" panose="00000400000000000000" pitchFamily="2" charset="-34"/>
              </a:rPr>
              <a:t>,</a:t>
            </a:r>
            <a:r>
              <a:rPr lang="th-TH" kern="100" dirty="0">
                <a:latin typeface="Chulabhorn Likit Text Light๙" panose="00000400000000000000" pitchFamily="2" charset="-34"/>
                <a:ea typeface="Calibri" panose="020F0502020204030204" pitchFamily="34" charset="0"/>
                <a:cs typeface="Chulabhorn Likit Text Light๙" panose="00000400000000000000" pitchFamily="2" charset="-34"/>
              </a:rPr>
              <a:t> ชัยภูมิ</a:t>
            </a:r>
            <a:r>
              <a:rPr lang="en-US" kern="100" dirty="0">
                <a:latin typeface="Chulabhorn Likit Text Light๙" panose="00000400000000000000" pitchFamily="2" charset="-34"/>
                <a:ea typeface="Calibri" panose="020F0502020204030204" pitchFamily="34" charset="0"/>
                <a:cs typeface="Chulabhorn Likit Text Light๙" panose="00000400000000000000" pitchFamily="2" charset="-34"/>
              </a:rPr>
              <a:t>,</a:t>
            </a:r>
            <a:r>
              <a:rPr lang="th-TH" kern="100" dirty="0">
                <a:latin typeface="Chulabhorn Likit Text Light๙" panose="00000400000000000000" pitchFamily="2" charset="-34"/>
                <a:ea typeface="Calibri" panose="020F0502020204030204" pitchFamily="34" charset="0"/>
                <a:cs typeface="Chulabhorn Likit Text Light๙" panose="00000400000000000000" pitchFamily="2" charset="-34"/>
              </a:rPr>
              <a:t> เชียงราย</a:t>
            </a:r>
            <a:r>
              <a:rPr lang="en-US" kern="100" dirty="0">
                <a:latin typeface="Chulabhorn Likit Text Light๙" panose="00000400000000000000" pitchFamily="2" charset="-34"/>
                <a:ea typeface="Calibri" panose="020F0502020204030204" pitchFamily="34" charset="0"/>
                <a:cs typeface="Chulabhorn Likit Text Light๙" panose="00000400000000000000" pitchFamily="2" charset="-34"/>
              </a:rPr>
              <a:t>,</a:t>
            </a:r>
            <a:r>
              <a:rPr lang="th-TH" kern="100" dirty="0">
                <a:latin typeface="Chulabhorn Likit Text Light๙" panose="00000400000000000000" pitchFamily="2" charset="-34"/>
                <a:ea typeface="Calibri" panose="020F0502020204030204" pitchFamily="34" charset="0"/>
                <a:cs typeface="Chulabhorn Likit Text Light๙" panose="00000400000000000000" pitchFamily="2" charset="-34"/>
              </a:rPr>
              <a:t> ตาก</a:t>
            </a:r>
            <a:r>
              <a:rPr lang="en-US" kern="100" dirty="0">
                <a:latin typeface="Chulabhorn Likit Text Light๙" panose="00000400000000000000" pitchFamily="2" charset="-34"/>
                <a:ea typeface="Calibri" panose="020F0502020204030204" pitchFamily="34" charset="0"/>
                <a:cs typeface="Chulabhorn Likit Text Light๙" panose="00000400000000000000" pitchFamily="2" charset="-34"/>
              </a:rPr>
              <a:t>, </a:t>
            </a:r>
            <a:r>
              <a:rPr lang="th-TH" kern="100" dirty="0">
                <a:latin typeface="Chulabhorn Likit Text Light๙" panose="00000400000000000000" pitchFamily="2" charset="-34"/>
                <a:ea typeface="Calibri" panose="020F0502020204030204" pitchFamily="34" charset="0"/>
                <a:cs typeface="Chulabhorn Likit Text Light๙" panose="00000400000000000000" pitchFamily="2" charset="-34"/>
              </a:rPr>
              <a:t>นครศรีธรรมราช</a:t>
            </a:r>
            <a:r>
              <a:rPr lang="en-US" kern="100" dirty="0">
                <a:latin typeface="Chulabhorn Likit Text Light๙" panose="00000400000000000000" pitchFamily="2" charset="-34"/>
                <a:ea typeface="Calibri" panose="020F0502020204030204" pitchFamily="34" charset="0"/>
                <a:cs typeface="Chulabhorn Likit Text Light๙" panose="00000400000000000000" pitchFamily="2" charset="-34"/>
              </a:rPr>
              <a:t>, </a:t>
            </a:r>
            <a:r>
              <a:rPr lang="th-TH" kern="100" dirty="0">
                <a:latin typeface="Chulabhorn Likit Text Light๙" panose="00000400000000000000" pitchFamily="2" charset="-34"/>
                <a:ea typeface="Calibri" panose="020F0502020204030204" pitchFamily="34" charset="0"/>
                <a:cs typeface="Chulabhorn Likit Text Light๙" panose="00000400000000000000" pitchFamily="2" charset="-34"/>
              </a:rPr>
              <a:t>นครสวรรค์</a:t>
            </a:r>
            <a:r>
              <a:rPr lang="en-US" kern="100" dirty="0">
                <a:latin typeface="Chulabhorn Likit Text Light๙" panose="00000400000000000000" pitchFamily="2" charset="-34"/>
                <a:ea typeface="Calibri" panose="020F0502020204030204" pitchFamily="34" charset="0"/>
                <a:cs typeface="Chulabhorn Likit Text Light๙" panose="00000400000000000000" pitchFamily="2" charset="-34"/>
              </a:rPr>
              <a:t>, </a:t>
            </a:r>
            <a:r>
              <a:rPr lang="th-TH" kern="100" dirty="0">
                <a:latin typeface="Chulabhorn Likit Text Light๙" panose="00000400000000000000" pitchFamily="2" charset="-34"/>
                <a:ea typeface="Calibri" panose="020F0502020204030204" pitchFamily="34" charset="0"/>
                <a:cs typeface="Chulabhorn Likit Text Light๙" panose="00000400000000000000" pitchFamily="2" charset="-34"/>
              </a:rPr>
              <a:t>นราธิวาส</a:t>
            </a:r>
            <a:r>
              <a:rPr lang="en-US" kern="100" dirty="0">
                <a:latin typeface="Chulabhorn Likit Text Light๙" panose="00000400000000000000" pitchFamily="2" charset="-34"/>
                <a:ea typeface="Calibri" panose="020F0502020204030204" pitchFamily="34" charset="0"/>
                <a:cs typeface="Chulabhorn Likit Text Light๙" panose="00000400000000000000" pitchFamily="2" charset="-34"/>
              </a:rPr>
              <a:t>, </a:t>
            </a:r>
            <a:r>
              <a:rPr lang="th-TH" kern="100" dirty="0">
                <a:latin typeface="Chulabhorn Likit Text Light๙" panose="00000400000000000000" pitchFamily="2" charset="-34"/>
                <a:ea typeface="Calibri" panose="020F0502020204030204" pitchFamily="34" charset="0"/>
                <a:cs typeface="Chulabhorn Likit Text Light๙" panose="00000400000000000000" pitchFamily="2" charset="-34"/>
              </a:rPr>
              <a:t>บุรีรัมย์</a:t>
            </a:r>
            <a:r>
              <a:rPr lang="en-US" kern="100" dirty="0">
                <a:latin typeface="Chulabhorn Likit Text Light๙" panose="00000400000000000000" pitchFamily="2" charset="-34"/>
                <a:ea typeface="Calibri" panose="020F0502020204030204" pitchFamily="34" charset="0"/>
                <a:cs typeface="Chulabhorn Likit Text Light๙" panose="00000400000000000000" pitchFamily="2" charset="-34"/>
              </a:rPr>
              <a:t>, </a:t>
            </a:r>
            <a:r>
              <a:rPr lang="th-TH" kern="100" dirty="0">
                <a:latin typeface="Chulabhorn Likit Text Light๙" panose="00000400000000000000" pitchFamily="2" charset="-34"/>
                <a:ea typeface="Calibri" panose="020F0502020204030204" pitchFamily="34" charset="0"/>
                <a:cs typeface="Chulabhorn Likit Text Light๙" panose="00000400000000000000" pitchFamily="2" charset="-34"/>
              </a:rPr>
              <a:t>ประจวบคีรีขันธ์</a:t>
            </a:r>
            <a:r>
              <a:rPr lang="en-US" kern="100" dirty="0">
                <a:latin typeface="Chulabhorn Likit Text Light๙" panose="00000400000000000000" pitchFamily="2" charset="-34"/>
                <a:ea typeface="Calibri" panose="020F0502020204030204" pitchFamily="34" charset="0"/>
                <a:cs typeface="Chulabhorn Likit Text Light๙" panose="00000400000000000000" pitchFamily="2" charset="-34"/>
              </a:rPr>
              <a:t>,</a:t>
            </a:r>
            <a:r>
              <a:rPr lang="th-TH" kern="100" dirty="0">
                <a:latin typeface="Chulabhorn Likit Text Light๙" panose="00000400000000000000" pitchFamily="2" charset="-34"/>
                <a:ea typeface="Calibri" panose="020F0502020204030204" pitchFamily="34" charset="0"/>
                <a:cs typeface="Chulabhorn Likit Text Light๙" panose="00000400000000000000" pitchFamily="2" charset="-34"/>
              </a:rPr>
              <a:t> พระนครศรีอยุธยา</a:t>
            </a:r>
            <a:r>
              <a:rPr lang="en-US" kern="100" dirty="0">
                <a:latin typeface="Chulabhorn Likit Text Light๙" panose="00000400000000000000" pitchFamily="2" charset="-34"/>
                <a:ea typeface="Calibri" panose="020F0502020204030204" pitchFamily="34" charset="0"/>
                <a:cs typeface="Chulabhorn Likit Text Light๙" panose="00000400000000000000" pitchFamily="2" charset="-34"/>
              </a:rPr>
              <a:t>, </a:t>
            </a:r>
            <a:r>
              <a:rPr lang="th-TH" kern="100" dirty="0">
                <a:latin typeface="Chulabhorn Likit Text Light๙" panose="00000400000000000000" pitchFamily="2" charset="-34"/>
                <a:ea typeface="Calibri" panose="020F0502020204030204" pitchFamily="34" charset="0"/>
                <a:cs typeface="Chulabhorn Likit Text Light๙" panose="00000400000000000000" pitchFamily="2" charset="-34"/>
              </a:rPr>
              <a:t>พิจิตร</a:t>
            </a:r>
            <a:r>
              <a:rPr lang="en-US" kern="100" dirty="0">
                <a:latin typeface="Chulabhorn Likit Text Light๙" panose="00000400000000000000" pitchFamily="2" charset="-34"/>
                <a:ea typeface="Calibri" panose="020F0502020204030204" pitchFamily="34" charset="0"/>
                <a:cs typeface="Chulabhorn Likit Text Light๙" panose="00000400000000000000" pitchFamily="2" charset="-34"/>
              </a:rPr>
              <a:t>, </a:t>
            </a:r>
            <a:r>
              <a:rPr lang="th-TH" kern="100" dirty="0">
                <a:latin typeface="Chulabhorn Likit Text Light๙" panose="00000400000000000000" pitchFamily="2" charset="-34"/>
                <a:ea typeface="Calibri" panose="020F0502020204030204" pitchFamily="34" charset="0"/>
                <a:cs typeface="Chulabhorn Likit Text Light๙" panose="00000400000000000000" pitchFamily="2" charset="-34"/>
              </a:rPr>
              <a:t>พิษณุโลก</a:t>
            </a:r>
            <a:r>
              <a:rPr lang="en-US" kern="100" dirty="0">
                <a:latin typeface="Chulabhorn Likit Text Light๙" panose="00000400000000000000" pitchFamily="2" charset="-34"/>
                <a:ea typeface="Calibri" panose="020F0502020204030204" pitchFamily="34" charset="0"/>
                <a:cs typeface="Chulabhorn Likit Text Light๙" panose="00000400000000000000" pitchFamily="2" charset="-34"/>
              </a:rPr>
              <a:t>,</a:t>
            </a:r>
            <a:r>
              <a:rPr lang="th-TH" kern="100" dirty="0">
                <a:latin typeface="Chulabhorn Likit Text Light๙" panose="00000400000000000000" pitchFamily="2" charset="-34"/>
                <a:ea typeface="Calibri" panose="020F0502020204030204" pitchFamily="34" charset="0"/>
                <a:cs typeface="Chulabhorn Likit Text Light๙" panose="00000400000000000000" pitchFamily="2" charset="-34"/>
              </a:rPr>
              <a:t> เพชรบูรณ์</a:t>
            </a:r>
            <a:r>
              <a:rPr lang="en-US" kern="100" dirty="0">
                <a:latin typeface="Chulabhorn Likit Text Light๙" panose="00000400000000000000" pitchFamily="2" charset="-34"/>
                <a:ea typeface="Calibri" panose="020F0502020204030204" pitchFamily="34" charset="0"/>
                <a:cs typeface="Chulabhorn Likit Text Light๙" panose="00000400000000000000" pitchFamily="2" charset="-34"/>
              </a:rPr>
              <a:t>,</a:t>
            </a:r>
            <a:r>
              <a:rPr lang="th-TH" kern="100" dirty="0">
                <a:latin typeface="Chulabhorn Likit Text Light๙" panose="00000400000000000000" pitchFamily="2" charset="-34"/>
                <a:ea typeface="Calibri" panose="020F0502020204030204" pitchFamily="34" charset="0"/>
                <a:cs typeface="Chulabhorn Likit Text Light๙" panose="00000400000000000000" pitchFamily="2" charset="-34"/>
              </a:rPr>
              <a:t> มหาสารคาม</a:t>
            </a:r>
            <a:r>
              <a:rPr lang="en-US" kern="100" dirty="0">
                <a:latin typeface="Chulabhorn Likit Text Light๙" panose="00000400000000000000" pitchFamily="2" charset="-34"/>
                <a:ea typeface="Calibri" panose="020F0502020204030204" pitchFamily="34" charset="0"/>
                <a:cs typeface="Chulabhorn Likit Text Light๙" panose="00000400000000000000" pitchFamily="2" charset="-34"/>
              </a:rPr>
              <a:t>, </a:t>
            </a:r>
            <a:r>
              <a:rPr lang="th-TH" kern="100" dirty="0">
                <a:latin typeface="Chulabhorn Likit Text Light๙" panose="00000400000000000000" pitchFamily="2" charset="-34"/>
                <a:ea typeface="Calibri" panose="020F0502020204030204" pitchFamily="34" charset="0"/>
                <a:cs typeface="Chulabhorn Likit Text Light๙" panose="00000400000000000000" pitchFamily="2" charset="-34"/>
              </a:rPr>
              <a:t>ยโสธร</a:t>
            </a:r>
            <a:r>
              <a:rPr lang="en-US" kern="100" dirty="0">
                <a:latin typeface="Chulabhorn Likit Text Light๙" panose="00000400000000000000" pitchFamily="2" charset="-34"/>
                <a:ea typeface="Calibri" panose="020F0502020204030204" pitchFamily="34" charset="0"/>
                <a:cs typeface="Chulabhorn Likit Text Light๙" panose="00000400000000000000" pitchFamily="2" charset="-34"/>
              </a:rPr>
              <a:t>, </a:t>
            </a:r>
            <a:r>
              <a:rPr lang="th-TH" kern="100" dirty="0">
                <a:latin typeface="Chulabhorn Likit Text Light๙" panose="00000400000000000000" pitchFamily="2" charset="-34"/>
                <a:ea typeface="Calibri" panose="020F0502020204030204" pitchFamily="34" charset="0"/>
                <a:cs typeface="Chulabhorn Likit Text Light๙" panose="00000400000000000000" pitchFamily="2" charset="-34"/>
              </a:rPr>
              <a:t>ราชบุรี</a:t>
            </a:r>
            <a:r>
              <a:rPr lang="en-US" kern="100" dirty="0">
                <a:latin typeface="Chulabhorn Likit Text Light๙" panose="00000400000000000000" pitchFamily="2" charset="-34"/>
                <a:ea typeface="Calibri" panose="020F0502020204030204" pitchFamily="34" charset="0"/>
                <a:cs typeface="Chulabhorn Likit Text Light๙" panose="00000400000000000000" pitchFamily="2" charset="-34"/>
              </a:rPr>
              <a:t>, </a:t>
            </a:r>
            <a:r>
              <a:rPr lang="th-TH" kern="100" dirty="0">
                <a:latin typeface="Chulabhorn Likit Text Light๙" panose="00000400000000000000" pitchFamily="2" charset="-34"/>
                <a:ea typeface="Calibri" panose="020F0502020204030204" pitchFamily="34" charset="0"/>
                <a:cs typeface="Chulabhorn Likit Text Light๙" panose="00000400000000000000" pitchFamily="2" charset="-34"/>
              </a:rPr>
              <a:t>น่าน</a:t>
            </a:r>
            <a:r>
              <a:rPr lang="en-US" kern="100" dirty="0">
                <a:latin typeface="Chulabhorn Likit Text Light๙" panose="00000400000000000000" pitchFamily="2" charset="-34"/>
                <a:ea typeface="Calibri" panose="020F0502020204030204" pitchFamily="34" charset="0"/>
                <a:cs typeface="Chulabhorn Likit Text Light๙" panose="00000400000000000000" pitchFamily="2" charset="-34"/>
              </a:rPr>
              <a:t>, </a:t>
            </a:r>
            <a:r>
              <a:rPr lang="th-TH" kern="100" dirty="0">
                <a:latin typeface="Chulabhorn Likit Text Light๙" panose="00000400000000000000" pitchFamily="2" charset="-34"/>
                <a:ea typeface="Calibri" panose="020F0502020204030204" pitchFamily="34" charset="0"/>
                <a:cs typeface="Chulabhorn Likit Text Light๙" panose="00000400000000000000" pitchFamily="2" charset="-34"/>
              </a:rPr>
              <a:t>สระบุรี</a:t>
            </a:r>
            <a:r>
              <a:rPr lang="en-US" kern="100" dirty="0">
                <a:latin typeface="Chulabhorn Likit Text Light๙" panose="00000400000000000000" pitchFamily="2" charset="-34"/>
                <a:ea typeface="Calibri" panose="020F0502020204030204" pitchFamily="34" charset="0"/>
                <a:cs typeface="Chulabhorn Likit Text Light๙" panose="00000400000000000000" pitchFamily="2" charset="-34"/>
              </a:rPr>
              <a:t>,</a:t>
            </a:r>
            <a:r>
              <a:rPr lang="th-TH" kern="100" dirty="0">
                <a:latin typeface="Chulabhorn Likit Text Light๙" panose="00000400000000000000" pitchFamily="2" charset="-34"/>
                <a:ea typeface="Calibri" panose="020F0502020204030204" pitchFamily="34" charset="0"/>
                <a:cs typeface="Chulabhorn Likit Text Light๙" panose="00000400000000000000" pitchFamily="2" charset="-34"/>
              </a:rPr>
              <a:t> สุโขทัย</a:t>
            </a:r>
            <a:r>
              <a:rPr lang="en-US" kern="100" dirty="0">
                <a:latin typeface="Chulabhorn Likit Text Light๙" panose="00000400000000000000" pitchFamily="2" charset="-34"/>
                <a:ea typeface="Calibri" panose="020F0502020204030204" pitchFamily="34" charset="0"/>
                <a:cs typeface="Chulabhorn Likit Text Light๙" panose="00000400000000000000" pitchFamily="2" charset="-34"/>
              </a:rPr>
              <a:t>, </a:t>
            </a:r>
            <a:r>
              <a:rPr lang="th-TH" kern="100" dirty="0">
                <a:latin typeface="Chulabhorn Likit Text Light๙" panose="00000400000000000000" pitchFamily="2" charset="-34"/>
                <a:ea typeface="Calibri" panose="020F0502020204030204" pitchFamily="34" charset="0"/>
                <a:cs typeface="Chulabhorn Likit Text Light๙" panose="00000400000000000000" pitchFamily="2" charset="-34"/>
              </a:rPr>
              <a:t>สุรินทร์</a:t>
            </a:r>
            <a:r>
              <a:rPr lang="en-US" kern="100" dirty="0">
                <a:latin typeface="Chulabhorn Likit Text Light๙" panose="00000400000000000000" pitchFamily="2" charset="-34"/>
                <a:ea typeface="Calibri" panose="020F0502020204030204" pitchFamily="34" charset="0"/>
                <a:cs typeface="Chulabhorn Likit Text Light๙" panose="00000400000000000000" pitchFamily="2" charset="-34"/>
              </a:rPr>
              <a:t>,</a:t>
            </a:r>
            <a:r>
              <a:rPr lang="th-TH" kern="100" dirty="0">
                <a:latin typeface="Chulabhorn Likit Text Light๙" panose="00000400000000000000" pitchFamily="2" charset="-34"/>
                <a:ea typeface="Calibri" panose="020F0502020204030204" pitchFamily="34" charset="0"/>
                <a:cs typeface="Chulabhorn Likit Text Light๙" panose="00000400000000000000" pitchFamily="2" charset="-34"/>
              </a:rPr>
              <a:t> สกลนคร</a:t>
            </a:r>
            <a:r>
              <a:rPr lang="en-US" kern="100" dirty="0">
                <a:latin typeface="Chulabhorn Likit Text Light๙" panose="00000400000000000000" pitchFamily="2" charset="-34"/>
                <a:ea typeface="Calibri" panose="020F0502020204030204" pitchFamily="34" charset="0"/>
                <a:cs typeface="Chulabhorn Likit Text Light๙" panose="00000400000000000000" pitchFamily="2" charset="-34"/>
              </a:rPr>
              <a:t>, </a:t>
            </a:r>
            <a:r>
              <a:rPr lang="th-TH" kern="100" dirty="0">
                <a:latin typeface="Chulabhorn Likit Text Light๙" panose="00000400000000000000" pitchFamily="2" charset="-34"/>
                <a:ea typeface="Calibri" panose="020F0502020204030204" pitchFamily="34" charset="0"/>
                <a:cs typeface="Chulabhorn Likit Text Light๙" panose="00000400000000000000" pitchFamily="2" charset="-34"/>
              </a:rPr>
              <a:t>อ่างทอง</a:t>
            </a:r>
            <a:endParaRPr lang="en-US" kern="100" dirty="0">
              <a:latin typeface="Chulabhorn Likit Text Light๙" panose="00000400000000000000" pitchFamily="2" charset="-34"/>
              <a:ea typeface="Calibri" panose="020F0502020204030204" pitchFamily="34" charset="0"/>
              <a:cs typeface="Chulabhorn Likit Text Light๙" panose="00000400000000000000" pitchFamily="2" charset="-34"/>
            </a:endParaRPr>
          </a:p>
        </p:txBody>
      </p:sp>
      <p:sp>
        <p:nvSpPr>
          <p:cNvPr id="53" name="สี่เหลี่ยมผืนผ้า 52">
            <a:extLst>
              <a:ext uri="{FF2B5EF4-FFF2-40B4-BE49-F238E27FC236}">
                <a16:creationId xmlns:a16="http://schemas.microsoft.com/office/drawing/2014/main" id="{3D0C8678-8951-E4EA-6A8B-4CAE657AB740}"/>
              </a:ext>
            </a:extLst>
          </p:cNvPr>
          <p:cNvSpPr/>
          <p:nvPr/>
        </p:nvSpPr>
        <p:spPr>
          <a:xfrm>
            <a:off x="7199784" y="1579105"/>
            <a:ext cx="1404156" cy="415499"/>
          </a:xfrm>
          <a:prstGeom prst="rect">
            <a:avLst/>
          </a:prstGeom>
          <a:solidFill>
            <a:srgbClr val="00B050"/>
          </a:solidFill>
          <a:ln>
            <a:solidFill>
              <a:srgbClr val="00C05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2700">
              <a:latin typeface="Chulabhorn Likit Text Light๙" panose="00000400000000000000" pitchFamily="2" charset="-34"/>
              <a:cs typeface="Chulabhorn Likit Text Light๙" panose="00000400000000000000" pitchFamily="2" charset="-34"/>
            </a:endParaRPr>
          </a:p>
        </p:txBody>
      </p:sp>
      <p:sp>
        <p:nvSpPr>
          <p:cNvPr id="54" name="กล่องข้อความ 53">
            <a:extLst>
              <a:ext uri="{FF2B5EF4-FFF2-40B4-BE49-F238E27FC236}">
                <a16:creationId xmlns:a16="http://schemas.microsoft.com/office/drawing/2014/main" id="{4304159C-27C6-D3A8-575E-EAA349FB1A8F}"/>
              </a:ext>
            </a:extLst>
          </p:cNvPr>
          <p:cNvSpPr txBox="1"/>
          <p:nvPr/>
        </p:nvSpPr>
        <p:spPr>
          <a:xfrm>
            <a:off x="7348439" y="1540943"/>
            <a:ext cx="216024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100" b="1" dirty="0"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ระดับ </a:t>
            </a:r>
            <a:r>
              <a:rPr lang="en-US" sz="2100" b="1" dirty="0"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A</a:t>
            </a:r>
            <a:endParaRPr lang="th-TH" sz="2100" b="1" dirty="0">
              <a:latin typeface="Chulabhorn Likit Text Light๙" panose="00000400000000000000" pitchFamily="2" charset="-34"/>
              <a:cs typeface="Chulabhorn Likit Text Light๙" panose="00000400000000000000" pitchFamily="2" charset="-34"/>
            </a:endParaRPr>
          </a:p>
        </p:txBody>
      </p:sp>
      <p:sp>
        <p:nvSpPr>
          <p:cNvPr id="55" name="กล่องข้อความ 54">
            <a:extLst>
              <a:ext uri="{FF2B5EF4-FFF2-40B4-BE49-F238E27FC236}">
                <a16:creationId xmlns:a16="http://schemas.microsoft.com/office/drawing/2014/main" id="{93501086-E69B-CEA9-A7EF-35D40FAA9E9F}"/>
              </a:ext>
            </a:extLst>
          </p:cNvPr>
          <p:cNvSpPr txBox="1"/>
          <p:nvPr/>
        </p:nvSpPr>
        <p:spPr>
          <a:xfrm>
            <a:off x="8790513" y="1795128"/>
            <a:ext cx="216024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100" b="1" dirty="0"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23 จังหวัด</a:t>
            </a:r>
          </a:p>
        </p:txBody>
      </p:sp>
      <p:sp>
        <p:nvSpPr>
          <p:cNvPr id="56" name="สี่เหลี่ยมผืนผ้า 55">
            <a:extLst>
              <a:ext uri="{FF2B5EF4-FFF2-40B4-BE49-F238E27FC236}">
                <a16:creationId xmlns:a16="http://schemas.microsoft.com/office/drawing/2014/main" id="{E3043E72-B241-517D-A322-CD31EC6944A7}"/>
              </a:ext>
            </a:extLst>
          </p:cNvPr>
          <p:cNvSpPr/>
          <p:nvPr/>
        </p:nvSpPr>
        <p:spPr>
          <a:xfrm>
            <a:off x="2856909" y="374417"/>
            <a:ext cx="1616238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3000" b="1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ผลการดำเนินงานภารกิจที่อธิบดีกรมการพัฒนาชุมชนเน้นย้ำไตรมาส 2</a:t>
            </a:r>
          </a:p>
        </p:txBody>
      </p:sp>
      <p:grpSp>
        <p:nvGrpSpPr>
          <p:cNvPr id="48" name="กลุ่ม 47">
            <a:extLst>
              <a:ext uri="{FF2B5EF4-FFF2-40B4-BE49-F238E27FC236}">
                <a16:creationId xmlns:a16="http://schemas.microsoft.com/office/drawing/2014/main" id="{74595CA8-9F4C-474B-A3AD-42F6F283217A}"/>
              </a:ext>
            </a:extLst>
          </p:cNvPr>
          <p:cNvGrpSpPr/>
          <p:nvPr/>
        </p:nvGrpSpPr>
        <p:grpSpPr>
          <a:xfrm>
            <a:off x="-322135" y="5943268"/>
            <a:ext cx="20941658" cy="5143832"/>
            <a:chOff x="-322135" y="5943268"/>
            <a:chExt cx="20941658" cy="5143832"/>
          </a:xfrm>
        </p:grpSpPr>
        <p:sp>
          <p:nvSpPr>
            <p:cNvPr id="49" name="Freeform 2">
              <a:extLst>
                <a:ext uri="{FF2B5EF4-FFF2-40B4-BE49-F238E27FC236}">
                  <a16:creationId xmlns:a16="http://schemas.microsoft.com/office/drawing/2014/main" id="{E19E8B89-0ADE-2DE9-34B2-D0BB20607D79}"/>
                </a:ext>
              </a:extLst>
            </p:cNvPr>
            <p:cNvSpPr/>
            <p:nvPr/>
          </p:nvSpPr>
          <p:spPr>
            <a:xfrm>
              <a:off x="-322135" y="9635249"/>
              <a:ext cx="19404854" cy="1451851"/>
            </a:xfrm>
            <a:custGeom>
              <a:avLst/>
              <a:gdLst/>
              <a:ahLst/>
              <a:cxnLst/>
              <a:rect l="l" t="t" r="r" b="b"/>
              <a:pathLst>
                <a:path w="19404854" h="9702427">
                  <a:moveTo>
                    <a:pt x="0" y="0"/>
                  </a:moveTo>
                  <a:lnTo>
                    <a:pt x="19404855" y="0"/>
                  </a:lnTo>
                  <a:lnTo>
                    <a:pt x="19404855" y="9702428"/>
                  </a:lnTo>
                  <a:lnTo>
                    <a:pt x="0" y="97024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rcRect/>
              <a:stretch>
                <a:fillRect b="-568280"/>
              </a:stretch>
            </a:blipFill>
          </p:spPr>
        </p:sp>
        <p:sp>
          <p:nvSpPr>
            <p:cNvPr id="52" name="Freeform 3">
              <a:extLst>
                <a:ext uri="{FF2B5EF4-FFF2-40B4-BE49-F238E27FC236}">
                  <a16:creationId xmlns:a16="http://schemas.microsoft.com/office/drawing/2014/main" id="{D9767EBF-B376-2F56-2157-ACC7F607BC9B}"/>
                </a:ext>
              </a:extLst>
            </p:cNvPr>
            <p:cNvSpPr/>
            <p:nvPr/>
          </p:nvSpPr>
          <p:spPr>
            <a:xfrm rot="10800000" flipH="1">
              <a:off x="-126913" y="6672817"/>
              <a:ext cx="4261510" cy="4172163"/>
            </a:xfrm>
            <a:custGeom>
              <a:avLst/>
              <a:gdLst/>
              <a:ahLst/>
              <a:cxnLst/>
              <a:rect l="l" t="t" r="r" b="b"/>
              <a:pathLst>
                <a:path w="4261510" h="4172163">
                  <a:moveTo>
                    <a:pt x="4261510" y="0"/>
                  </a:moveTo>
                  <a:lnTo>
                    <a:pt x="0" y="0"/>
                  </a:lnTo>
                  <a:lnTo>
                    <a:pt x="0" y="4172163"/>
                  </a:lnTo>
                  <a:lnTo>
                    <a:pt x="4261510" y="4172163"/>
                  </a:lnTo>
                  <a:lnTo>
                    <a:pt x="4261510" y="0"/>
                  </a:lnTo>
                  <a:close/>
                </a:path>
              </a:pathLst>
            </a:custGeom>
            <a:blipFill>
              <a:blip r:embed="rId10">
                <a:alphaModFix amt="37000"/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7" name="Freeform 4">
              <a:extLst>
                <a:ext uri="{FF2B5EF4-FFF2-40B4-BE49-F238E27FC236}">
                  <a16:creationId xmlns:a16="http://schemas.microsoft.com/office/drawing/2014/main" id="{175BF573-A343-948A-1C5E-07E64A40EC7B}"/>
                </a:ext>
              </a:extLst>
            </p:cNvPr>
            <p:cNvSpPr/>
            <p:nvPr/>
          </p:nvSpPr>
          <p:spPr>
            <a:xfrm rot="10800000">
              <a:off x="16716853" y="5943268"/>
              <a:ext cx="3902670" cy="4366592"/>
            </a:xfrm>
            <a:custGeom>
              <a:avLst/>
              <a:gdLst/>
              <a:ahLst/>
              <a:cxnLst/>
              <a:rect l="l" t="t" r="r" b="b"/>
              <a:pathLst>
                <a:path w="4261510" h="4172163">
                  <a:moveTo>
                    <a:pt x="0" y="0"/>
                  </a:moveTo>
                  <a:lnTo>
                    <a:pt x="4261510" y="0"/>
                  </a:lnTo>
                  <a:lnTo>
                    <a:pt x="4261510" y="4172163"/>
                  </a:lnTo>
                  <a:lnTo>
                    <a:pt x="0" y="41721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alphaModFix amt="31999"/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8" name="Freeform 5">
              <a:extLst>
                <a:ext uri="{FF2B5EF4-FFF2-40B4-BE49-F238E27FC236}">
                  <a16:creationId xmlns:a16="http://schemas.microsoft.com/office/drawing/2014/main" id="{3F31E18A-5FF6-F5FD-6D1D-70B90FEBBB18}"/>
                </a:ext>
              </a:extLst>
            </p:cNvPr>
            <p:cNvSpPr/>
            <p:nvPr/>
          </p:nvSpPr>
          <p:spPr>
            <a:xfrm>
              <a:off x="17183859" y="9649284"/>
              <a:ext cx="352548" cy="352548"/>
            </a:xfrm>
            <a:custGeom>
              <a:avLst/>
              <a:gdLst/>
              <a:ahLst/>
              <a:cxnLst/>
              <a:rect l="l" t="t" r="r" b="b"/>
              <a:pathLst>
                <a:path w="352548" h="352548">
                  <a:moveTo>
                    <a:pt x="0" y="0"/>
                  </a:moveTo>
                  <a:lnTo>
                    <a:pt x="352547" y="0"/>
                  </a:lnTo>
                  <a:lnTo>
                    <a:pt x="352547" y="352548"/>
                  </a:lnTo>
                  <a:lnTo>
                    <a:pt x="0" y="35254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alphaModFix amt="47000"/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9" name="Freeform 6">
              <a:extLst>
                <a:ext uri="{FF2B5EF4-FFF2-40B4-BE49-F238E27FC236}">
                  <a16:creationId xmlns:a16="http://schemas.microsoft.com/office/drawing/2014/main" id="{EED6A045-060A-A593-E8FC-1F9CCBDB51BC}"/>
                </a:ext>
              </a:extLst>
            </p:cNvPr>
            <p:cNvSpPr/>
            <p:nvPr/>
          </p:nvSpPr>
          <p:spPr>
            <a:xfrm>
              <a:off x="16855283" y="9924104"/>
              <a:ext cx="270304" cy="270304"/>
            </a:xfrm>
            <a:custGeom>
              <a:avLst/>
              <a:gdLst/>
              <a:ahLst/>
              <a:cxnLst/>
              <a:rect l="l" t="t" r="r" b="b"/>
              <a:pathLst>
                <a:path w="270304" h="270304">
                  <a:moveTo>
                    <a:pt x="0" y="0"/>
                  </a:moveTo>
                  <a:lnTo>
                    <a:pt x="270304" y="0"/>
                  </a:lnTo>
                  <a:lnTo>
                    <a:pt x="270304" y="270304"/>
                  </a:lnTo>
                  <a:lnTo>
                    <a:pt x="0" y="2703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alphaModFix amt="55000"/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0" name="Freeform 7">
              <a:extLst>
                <a:ext uri="{FF2B5EF4-FFF2-40B4-BE49-F238E27FC236}">
                  <a16:creationId xmlns:a16="http://schemas.microsoft.com/office/drawing/2014/main" id="{0C45379B-E97F-1DED-769F-25646C65C088}"/>
                </a:ext>
              </a:extLst>
            </p:cNvPr>
            <p:cNvSpPr/>
            <p:nvPr/>
          </p:nvSpPr>
          <p:spPr>
            <a:xfrm>
              <a:off x="0" y="9641564"/>
              <a:ext cx="625082" cy="625082"/>
            </a:xfrm>
            <a:custGeom>
              <a:avLst/>
              <a:gdLst/>
              <a:ahLst/>
              <a:cxnLst/>
              <a:rect l="l" t="t" r="r" b="b"/>
              <a:pathLst>
                <a:path w="625082" h="625082">
                  <a:moveTo>
                    <a:pt x="0" y="0"/>
                  </a:moveTo>
                  <a:lnTo>
                    <a:pt x="625082" y="0"/>
                  </a:lnTo>
                  <a:lnTo>
                    <a:pt x="625082" y="625082"/>
                  </a:lnTo>
                  <a:lnTo>
                    <a:pt x="0" y="62508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1" name="Freeform 8">
              <a:extLst>
                <a:ext uri="{FF2B5EF4-FFF2-40B4-BE49-F238E27FC236}">
                  <a16:creationId xmlns:a16="http://schemas.microsoft.com/office/drawing/2014/main" id="{F3482C4C-9916-F3EF-5AE4-5DE5DF43E8A6}"/>
                </a:ext>
              </a:extLst>
            </p:cNvPr>
            <p:cNvSpPr/>
            <p:nvPr/>
          </p:nvSpPr>
          <p:spPr>
            <a:xfrm>
              <a:off x="660458" y="9631111"/>
              <a:ext cx="294691" cy="294691"/>
            </a:xfrm>
            <a:custGeom>
              <a:avLst/>
              <a:gdLst/>
              <a:ahLst/>
              <a:cxnLst/>
              <a:rect l="l" t="t" r="r" b="b"/>
              <a:pathLst>
                <a:path w="294691" h="294691">
                  <a:moveTo>
                    <a:pt x="0" y="0"/>
                  </a:moveTo>
                  <a:lnTo>
                    <a:pt x="294691" y="0"/>
                  </a:lnTo>
                  <a:lnTo>
                    <a:pt x="294691" y="294691"/>
                  </a:lnTo>
                  <a:lnTo>
                    <a:pt x="0" y="2946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2" name="Freeform 9">
              <a:extLst>
                <a:ext uri="{FF2B5EF4-FFF2-40B4-BE49-F238E27FC236}">
                  <a16:creationId xmlns:a16="http://schemas.microsoft.com/office/drawing/2014/main" id="{88EB0AEA-1390-351F-E582-2665E699837C}"/>
                </a:ext>
              </a:extLst>
            </p:cNvPr>
            <p:cNvSpPr/>
            <p:nvPr/>
          </p:nvSpPr>
          <p:spPr>
            <a:xfrm rot="834738">
              <a:off x="4269232" y="9833364"/>
              <a:ext cx="298411" cy="298411"/>
            </a:xfrm>
            <a:custGeom>
              <a:avLst/>
              <a:gdLst/>
              <a:ahLst/>
              <a:cxnLst/>
              <a:rect l="l" t="t" r="r" b="b"/>
              <a:pathLst>
                <a:path w="298411" h="298411">
                  <a:moveTo>
                    <a:pt x="0" y="0"/>
                  </a:moveTo>
                  <a:lnTo>
                    <a:pt x="298410" y="0"/>
                  </a:lnTo>
                  <a:lnTo>
                    <a:pt x="298410" y="298410"/>
                  </a:lnTo>
                  <a:lnTo>
                    <a:pt x="0" y="2984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alphaModFix amt="56000"/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3" name="TextBox 10">
              <a:extLst>
                <a:ext uri="{FF2B5EF4-FFF2-40B4-BE49-F238E27FC236}">
                  <a16:creationId xmlns:a16="http://schemas.microsoft.com/office/drawing/2014/main" id="{6D770FC6-A7A5-099B-5FAB-24F586E54D2E}"/>
                </a:ext>
              </a:extLst>
            </p:cNvPr>
            <p:cNvSpPr txBox="1"/>
            <p:nvPr/>
          </p:nvSpPr>
          <p:spPr>
            <a:xfrm>
              <a:off x="5418052" y="9897227"/>
              <a:ext cx="13784348" cy="4289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679"/>
                </a:lnSpc>
              </a:pPr>
              <a:r>
                <a:rPr lang="en-US" sz="1600" dirty="0" err="1">
                  <a:solidFill>
                    <a:srgbClr val="EA9F1B"/>
                  </a:solidFill>
                  <a:latin typeface="Chulabhorn Likit Text Light" panose="00000400000000000000" pitchFamily="2" charset="-34"/>
                  <a:cs typeface="Chulabhorn Likit Text Light" panose="00000400000000000000" pitchFamily="2" charset="-34"/>
                </a:rPr>
                <a:t>เศรษฐกิจฐานรากมั่นคง</a:t>
              </a:r>
              <a:r>
                <a:rPr lang="en-US" sz="1600" dirty="0">
                  <a:solidFill>
                    <a:srgbClr val="EA9F1B"/>
                  </a:solidFill>
                  <a:latin typeface="Chulabhorn Likit Text Light" panose="00000400000000000000" pitchFamily="2" charset="-34"/>
                  <a:cs typeface="Chulabhorn Likit Text Light" panose="00000400000000000000" pitchFamily="2" charset="-34"/>
                </a:rPr>
                <a:t> </a:t>
              </a:r>
              <a:r>
                <a:rPr lang="en-US" sz="1600" dirty="0" err="1">
                  <a:solidFill>
                    <a:srgbClr val="EA9F1B"/>
                  </a:solidFill>
                  <a:latin typeface="Chulabhorn Likit Text Light" panose="00000400000000000000" pitchFamily="2" charset="-34"/>
                  <a:cs typeface="Chulabhorn Likit Text Light" panose="00000400000000000000" pitchFamily="2" charset="-34"/>
                </a:rPr>
                <a:t>ชุมชนเข้มแข็งอย่างยั่งยืน</a:t>
              </a:r>
              <a:r>
                <a:rPr lang="en-US" sz="1600" dirty="0">
                  <a:solidFill>
                    <a:srgbClr val="EA9F1B"/>
                  </a:solidFill>
                  <a:latin typeface="Chulabhorn Likit Text Light" panose="00000400000000000000" pitchFamily="2" charset="-34"/>
                  <a:cs typeface="Chulabhorn Likit Text Light" panose="00000400000000000000" pitchFamily="2" charset="-34"/>
                </a:rPr>
                <a:t> </a:t>
              </a:r>
              <a:r>
                <a:rPr lang="en-US" sz="1600" dirty="0" err="1">
                  <a:solidFill>
                    <a:srgbClr val="EA9F1B"/>
                  </a:solidFill>
                  <a:latin typeface="Chulabhorn Likit Text Light" panose="00000400000000000000" pitchFamily="2" charset="-34"/>
                  <a:cs typeface="Chulabhorn Likit Text Light" panose="00000400000000000000" pitchFamily="2" charset="-34"/>
                </a:rPr>
                <a:t>ด้วยหลักปรัชญาของเศรษฐกิจพอเพียง</a:t>
              </a:r>
              <a:r>
                <a:rPr lang="en-US" sz="1600" dirty="0">
                  <a:solidFill>
                    <a:srgbClr val="EA9F1B"/>
                  </a:solidFill>
                  <a:latin typeface="Chulabhorn Likit Text Light" panose="00000400000000000000" pitchFamily="2" charset="-34"/>
                  <a:cs typeface="Chulabhorn Likit Text Light" panose="00000400000000000000" pitchFamily="2" charset="-34"/>
                </a:rPr>
                <a:t> </a:t>
              </a:r>
            </a:p>
            <a:p>
              <a:pPr>
                <a:lnSpc>
                  <a:spcPts val="1679"/>
                </a:lnSpc>
              </a:pPr>
              <a:endParaRPr lang="en-US" sz="1400" spc="253" dirty="0">
                <a:solidFill>
                  <a:srgbClr val="EA9F1B"/>
                </a:solidFill>
                <a:cs typeface="Opun Mai Bold"/>
              </a:endParaRPr>
            </a:p>
          </p:txBody>
        </p:sp>
        <p:sp>
          <p:nvSpPr>
            <p:cNvPr id="64" name="Freeform 12">
              <a:extLst>
                <a:ext uri="{FF2B5EF4-FFF2-40B4-BE49-F238E27FC236}">
                  <a16:creationId xmlns:a16="http://schemas.microsoft.com/office/drawing/2014/main" id="{868DD7BD-50F7-023F-0ADB-F055BF066F47}"/>
                </a:ext>
              </a:extLst>
            </p:cNvPr>
            <p:cNvSpPr/>
            <p:nvPr/>
          </p:nvSpPr>
          <p:spPr>
            <a:xfrm rot="2055878">
              <a:off x="9189152" y="9608252"/>
              <a:ext cx="231865" cy="231865"/>
            </a:xfrm>
            <a:custGeom>
              <a:avLst/>
              <a:gdLst/>
              <a:ahLst/>
              <a:cxnLst/>
              <a:rect l="l" t="t" r="r" b="b"/>
              <a:pathLst>
                <a:path w="231865" h="231865">
                  <a:moveTo>
                    <a:pt x="0" y="0"/>
                  </a:moveTo>
                  <a:lnTo>
                    <a:pt x="231865" y="0"/>
                  </a:lnTo>
                  <a:lnTo>
                    <a:pt x="231865" y="231865"/>
                  </a:lnTo>
                  <a:lnTo>
                    <a:pt x="0" y="2318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alphaModFix amt="56000"/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5" name="Freeform 13">
              <a:extLst>
                <a:ext uri="{FF2B5EF4-FFF2-40B4-BE49-F238E27FC236}">
                  <a16:creationId xmlns:a16="http://schemas.microsoft.com/office/drawing/2014/main" id="{63473D5C-D838-D5FD-0807-10F4B129F304}"/>
                </a:ext>
              </a:extLst>
            </p:cNvPr>
            <p:cNvSpPr/>
            <p:nvPr/>
          </p:nvSpPr>
          <p:spPr>
            <a:xfrm rot="18447662">
              <a:off x="13217140" y="9859751"/>
              <a:ext cx="290824" cy="290824"/>
            </a:xfrm>
            <a:custGeom>
              <a:avLst/>
              <a:gdLst/>
              <a:ahLst/>
              <a:cxnLst/>
              <a:rect l="l" t="t" r="r" b="b"/>
              <a:pathLst>
                <a:path w="290824" h="290824">
                  <a:moveTo>
                    <a:pt x="0" y="0"/>
                  </a:moveTo>
                  <a:lnTo>
                    <a:pt x="290824" y="0"/>
                  </a:lnTo>
                  <a:lnTo>
                    <a:pt x="290824" y="290824"/>
                  </a:lnTo>
                  <a:lnTo>
                    <a:pt x="0" y="290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alphaModFix amt="56000"/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6" name="Freeform 14">
              <a:extLst>
                <a:ext uri="{FF2B5EF4-FFF2-40B4-BE49-F238E27FC236}">
                  <a16:creationId xmlns:a16="http://schemas.microsoft.com/office/drawing/2014/main" id="{ACFAB53E-4FC3-226B-0639-1A9693B14437}"/>
                </a:ext>
              </a:extLst>
            </p:cNvPr>
            <p:cNvSpPr/>
            <p:nvPr/>
          </p:nvSpPr>
          <p:spPr>
            <a:xfrm>
              <a:off x="16577689" y="9762124"/>
              <a:ext cx="220444" cy="220444"/>
            </a:xfrm>
            <a:custGeom>
              <a:avLst/>
              <a:gdLst/>
              <a:ahLst/>
              <a:cxnLst/>
              <a:rect l="l" t="t" r="r" b="b"/>
              <a:pathLst>
                <a:path w="220444" h="220444">
                  <a:moveTo>
                    <a:pt x="0" y="0"/>
                  </a:moveTo>
                  <a:lnTo>
                    <a:pt x="220444" y="0"/>
                  </a:lnTo>
                  <a:lnTo>
                    <a:pt x="220444" y="220445"/>
                  </a:lnTo>
                  <a:lnTo>
                    <a:pt x="0" y="2204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alphaModFix amt="65000"/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7" name="Freeform 15">
              <a:extLst>
                <a:ext uri="{FF2B5EF4-FFF2-40B4-BE49-F238E27FC236}">
                  <a16:creationId xmlns:a16="http://schemas.microsoft.com/office/drawing/2014/main" id="{61986374-5AEF-578E-5425-6F6161E48990}"/>
                </a:ext>
              </a:extLst>
            </p:cNvPr>
            <p:cNvSpPr/>
            <p:nvPr/>
          </p:nvSpPr>
          <p:spPr>
            <a:xfrm>
              <a:off x="836293" y="9842337"/>
              <a:ext cx="384815" cy="384815"/>
            </a:xfrm>
            <a:custGeom>
              <a:avLst/>
              <a:gdLst/>
              <a:ahLst/>
              <a:cxnLst/>
              <a:rect l="l" t="t" r="r" b="b"/>
              <a:pathLst>
                <a:path w="384815" h="384815">
                  <a:moveTo>
                    <a:pt x="0" y="0"/>
                  </a:moveTo>
                  <a:lnTo>
                    <a:pt x="384814" y="0"/>
                  </a:lnTo>
                  <a:lnTo>
                    <a:pt x="384814" y="384814"/>
                  </a:lnTo>
                  <a:lnTo>
                    <a:pt x="0" y="3848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8" name="Freeform 16">
              <a:extLst>
                <a:ext uri="{FF2B5EF4-FFF2-40B4-BE49-F238E27FC236}">
                  <a16:creationId xmlns:a16="http://schemas.microsoft.com/office/drawing/2014/main" id="{4CCB1760-CD37-1F94-FD02-1CBA6F0C4D76}"/>
                </a:ext>
              </a:extLst>
            </p:cNvPr>
            <p:cNvSpPr/>
            <p:nvPr/>
          </p:nvSpPr>
          <p:spPr>
            <a:xfrm>
              <a:off x="1292338" y="9656538"/>
              <a:ext cx="225180" cy="225180"/>
            </a:xfrm>
            <a:custGeom>
              <a:avLst/>
              <a:gdLst/>
              <a:ahLst/>
              <a:cxnLst/>
              <a:rect l="l" t="t" r="r" b="b"/>
              <a:pathLst>
                <a:path w="225180" h="225180">
                  <a:moveTo>
                    <a:pt x="0" y="0"/>
                  </a:moveTo>
                  <a:lnTo>
                    <a:pt x="225180" y="0"/>
                  </a:lnTo>
                  <a:lnTo>
                    <a:pt x="225180" y="225180"/>
                  </a:lnTo>
                  <a:lnTo>
                    <a:pt x="0" y="2251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9" name="Freeform 13">
              <a:extLst>
                <a:ext uri="{FF2B5EF4-FFF2-40B4-BE49-F238E27FC236}">
                  <a16:creationId xmlns:a16="http://schemas.microsoft.com/office/drawing/2014/main" id="{3E29F110-C2E8-56B7-3807-08DA1DF52342}"/>
                </a:ext>
              </a:extLst>
            </p:cNvPr>
            <p:cNvSpPr/>
            <p:nvPr/>
          </p:nvSpPr>
          <p:spPr>
            <a:xfrm rot="18447662">
              <a:off x="14453176" y="10443033"/>
              <a:ext cx="268702" cy="262072"/>
            </a:xfrm>
            <a:custGeom>
              <a:avLst/>
              <a:gdLst/>
              <a:ahLst/>
              <a:cxnLst/>
              <a:rect l="l" t="t" r="r" b="b"/>
              <a:pathLst>
                <a:path w="290824" h="290824">
                  <a:moveTo>
                    <a:pt x="0" y="0"/>
                  </a:moveTo>
                  <a:lnTo>
                    <a:pt x="290824" y="0"/>
                  </a:lnTo>
                  <a:lnTo>
                    <a:pt x="290824" y="290824"/>
                  </a:lnTo>
                  <a:lnTo>
                    <a:pt x="0" y="290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alphaModFix amt="56000"/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0" name="Freeform 13">
              <a:extLst>
                <a:ext uri="{FF2B5EF4-FFF2-40B4-BE49-F238E27FC236}">
                  <a16:creationId xmlns:a16="http://schemas.microsoft.com/office/drawing/2014/main" id="{0956385E-6006-96F2-4D95-404FEACEFB68}"/>
                </a:ext>
              </a:extLst>
            </p:cNvPr>
            <p:cNvSpPr/>
            <p:nvPr/>
          </p:nvSpPr>
          <p:spPr>
            <a:xfrm rot="18447662">
              <a:off x="15430156" y="9952535"/>
              <a:ext cx="268702" cy="262072"/>
            </a:xfrm>
            <a:custGeom>
              <a:avLst/>
              <a:gdLst/>
              <a:ahLst/>
              <a:cxnLst/>
              <a:rect l="l" t="t" r="r" b="b"/>
              <a:pathLst>
                <a:path w="290824" h="290824">
                  <a:moveTo>
                    <a:pt x="0" y="0"/>
                  </a:moveTo>
                  <a:lnTo>
                    <a:pt x="290824" y="0"/>
                  </a:lnTo>
                  <a:lnTo>
                    <a:pt x="290824" y="290824"/>
                  </a:lnTo>
                  <a:lnTo>
                    <a:pt x="0" y="290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alphaModFix amt="56000"/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</p:sp>
      </p:grpSp>
    </p:spTree>
    <p:extLst>
      <p:ext uri="{BB962C8B-B14F-4D97-AF65-F5344CB8AC3E}">
        <p14:creationId xmlns:p14="http://schemas.microsoft.com/office/powerpoint/2010/main" val="5579060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วันที่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02F4C-03F0-4468-B566-D322EADE2DE2}" type="datetime1">
              <a:rPr lang="th-TH" smtClean="0"/>
              <a:t>18/04/67</a:t>
            </a:fld>
            <a:endParaRPr lang="th-TH"/>
          </a:p>
        </p:txBody>
      </p:sp>
      <p:graphicFrame>
        <p:nvGraphicFramePr>
          <p:cNvPr id="3" name="ตาราง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10145818"/>
              </p:ext>
            </p:extLst>
          </p:nvPr>
        </p:nvGraphicFramePr>
        <p:xfrm>
          <a:off x="495319" y="1702308"/>
          <a:ext cx="17477224" cy="4660392"/>
        </p:xfrm>
        <a:graphic>
          <a:graphicData uri="http://schemas.openxmlformats.org/drawingml/2006/table">
            <a:tbl>
              <a:tblPr firstRow="1" bandRow="1">
                <a:effectLst/>
                <a:tableStyleId>{5C22544A-7EE6-4342-B048-85BDC9FD1C3A}</a:tableStyleId>
              </a:tblPr>
              <a:tblGrid>
                <a:gridCol w="1066800">
                  <a:extLst>
                    <a:ext uri="{9D8B030D-6E8A-4147-A177-3AD203B41FA5}">
                      <a16:colId xmlns:a16="http://schemas.microsoft.com/office/drawing/2014/main" val="3091802982"/>
                    </a:ext>
                  </a:extLst>
                </a:gridCol>
                <a:gridCol w="5181600">
                  <a:extLst>
                    <a:ext uri="{9D8B030D-6E8A-4147-A177-3AD203B41FA5}">
                      <a16:colId xmlns:a16="http://schemas.microsoft.com/office/drawing/2014/main" val="1829155550"/>
                    </a:ext>
                  </a:extLst>
                </a:gridCol>
                <a:gridCol w="5428850">
                  <a:extLst>
                    <a:ext uri="{9D8B030D-6E8A-4147-A177-3AD203B41FA5}">
                      <a16:colId xmlns:a16="http://schemas.microsoft.com/office/drawing/2014/main" val="2767905770"/>
                    </a:ext>
                  </a:extLst>
                </a:gridCol>
                <a:gridCol w="5799974">
                  <a:extLst>
                    <a:ext uri="{9D8B030D-6E8A-4147-A177-3AD203B41FA5}">
                      <a16:colId xmlns:a16="http://schemas.microsoft.com/office/drawing/2014/main" val="1219152562"/>
                    </a:ext>
                  </a:extLst>
                </a:gridCol>
              </a:tblGrid>
              <a:tr h="698577">
                <a:tc>
                  <a:txBody>
                    <a:bodyPr/>
                    <a:lstStyle/>
                    <a:p>
                      <a:pPr algn="ctr"/>
                      <a:r>
                        <a:rPr lang="th-TH" sz="2000" spc="-50" baseline="0" dirty="0">
                          <a:solidFill>
                            <a:schemeClr val="tx1"/>
                          </a:solidFill>
                          <a:latin typeface="Chulabhorn Likit Text Light" panose="00000400000000000000" pitchFamily="2" charset="-34"/>
                          <a:cs typeface="Chulabhorn Likit Text Light" panose="00000400000000000000" pitchFamily="2" charset="-34"/>
                        </a:rPr>
                        <a:t>คะแนน</a:t>
                      </a:r>
                    </a:p>
                  </a:txBody>
                  <a:tcPr marL="137160" marR="137160" marT="68580" marB="6858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889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dirty="0">
                          <a:solidFill>
                            <a:schemeClr val="tx1"/>
                          </a:solidFill>
                          <a:latin typeface="Chulabhorn Likit Text Light" panose="00000400000000000000" pitchFamily="2" charset="-34"/>
                          <a:cs typeface="Chulabhorn Likit Text Light" panose="00000400000000000000" pitchFamily="2" charset="-34"/>
                        </a:rPr>
                        <a:t>การบริหารจัดการหนี้เกินกำหนดชำระ</a:t>
                      </a:r>
                    </a:p>
                    <a:p>
                      <a:pPr algn="ctr"/>
                      <a:r>
                        <a:rPr lang="th-TH" sz="2000" dirty="0">
                          <a:solidFill>
                            <a:schemeClr val="tx1"/>
                          </a:solidFill>
                          <a:latin typeface="Chulabhorn Likit Text Light" panose="00000400000000000000" pitchFamily="2" charset="-34"/>
                          <a:cs typeface="Chulabhorn Likit Text Light" panose="00000400000000000000" pitchFamily="2" charset="-34"/>
                        </a:rPr>
                        <a:t>ได้ต่ำกว่าร้อยละ</a:t>
                      </a:r>
                      <a:r>
                        <a:rPr lang="th-TH" sz="2000" baseline="0" dirty="0">
                          <a:solidFill>
                            <a:schemeClr val="tx1"/>
                          </a:solidFill>
                          <a:latin typeface="Chulabhorn Likit Text Light" panose="00000400000000000000" pitchFamily="2" charset="-34"/>
                          <a:cs typeface="Chulabhorn Likit Text Light" panose="00000400000000000000" pitchFamily="2" charset="-34"/>
                        </a:rPr>
                        <a:t> 10</a:t>
                      </a:r>
                      <a:endParaRPr lang="th-TH" sz="2000" dirty="0">
                        <a:solidFill>
                          <a:schemeClr val="tx1"/>
                        </a:solidFill>
                        <a:latin typeface="Chulabhorn Likit Text Light" panose="00000400000000000000" pitchFamily="2" charset="-34"/>
                        <a:cs typeface="Chulabhorn Likit Text Light" panose="00000400000000000000" pitchFamily="2" charset="-34"/>
                      </a:endParaRPr>
                    </a:p>
                  </a:txBody>
                  <a:tcPr marL="137160" marR="137160" marT="68580" marB="6858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889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spc="0" baseline="0" dirty="0">
                          <a:solidFill>
                            <a:schemeClr val="tx1"/>
                          </a:solidFill>
                          <a:latin typeface="Chulabhorn Likit Text Light" panose="00000400000000000000" pitchFamily="2" charset="-34"/>
                          <a:cs typeface="Chulabhorn Likit Text Light" panose="00000400000000000000" pitchFamily="2" charset="-34"/>
                        </a:rPr>
                        <a:t>การเพิ่มจำนวนสมาชิกกองทุนพัฒนาบทบาทสตรี</a:t>
                      </a:r>
                      <a:br>
                        <a:rPr lang="th-TH" sz="2000" spc="0" baseline="0" dirty="0">
                          <a:solidFill>
                            <a:schemeClr val="tx1"/>
                          </a:solidFill>
                          <a:latin typeface="Chulabhorn Likit Text Light" panose="00000400000000000000" pitchFamily="2" charset="-34"/>
                          <a:cs typeface="Chulabhorn Likit Text Light" panose="00000400000000000000" pitchFamily="2" charset="-34"/>
                        </a:rPr>
                      </a:br>
                      <a:r>
                        <a:rPr lang="th-TH" sz="2000" spc="0" dirty="0">
                          <a:solidFill>
                            <a:schemeClr val="tx1"/>
                          </a:solidFill>
                          <a:latin typeface="Chulabhorn Likit Text Light" panose="00000400000000000000" pitchFamily="2" charset="-34"/>
                          <a:cs typeface="Chulabhorn Likit Text Light" panose="00000400000000000000" pitchFamily="2" charset="-34"/>
                        </a:rPr>
                        <a:t>ประเภทบุคคลธรรมดา</a:t>
                      </a:r>
                    </a:p>
                  </a:txBody>
                  <a:tcPr marL="137160" marR="137160" marT="68580" marB="6858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889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dirty="0">
                          <a:solidFill>
                            <a:schemeClr val="tx1"/>
                          </a:solidFill>
                          <a:latin typeface="Chulabhorn Likit Text Light" panose="00000400000000000000" pitchFamily="2" charset="-34"/>
                          <a:cs typeface="Chulabhorn Likit Text Light" panose="00000400000000000000" pitchFamily="2" charset="-34"/>
                        </a:rPr>
                        <a:t>การส่งเสริมกลุ่มอาชีพที่ลงทะเบียนผู้ผลิต ผู้ประกอบการ</a:t>
                      </a:r>
                      <a:r>
                        <a:rPr lang="th-TH" sz="2000" baseline="0" dirty="0">
                          <a:solidFill>
                            <a:schemeClr val="tx1"/>
                          </a:solidFill>
                          <a:latin typeface="Chulabhorn Likit Text Light" panose="00000400000000000000" pitchFamily="2" charset="-34"/>
                          <a:cs typeface="Chulabhorn Likit Text Light" panose="00000400000000000000" pitchFamily="2" charset="-34"/>
                        </a:rPr>
                        <a:t> </a:t>
                      </a:r>
                      <a:r>
                        <a:rPr lang="en-US" sz="2000" baseline="0" dirty="0">
                          <a:solidFill>
                            <a:schemeClr val="tx1"/>
                          </a:solidFill>
                          <a:latin typeface="Chulabhorn Likit Text Light" panose="00000400000000000000" pitchFamily="2" charset="-34"/>
                          <a:cs typeface="Chulabhorn Likit Text Light" panose="00000400000000000000" pitchFamily="2" charset="-34"/>
                        </a:rPr>
                        <a:t>OTOP</a:t>
                      </a:r>
                      <a:endParaRPr lang="th-TH" sz="2000" dirty="0">
                        <a:solidFill>
                          <a:schemeClr val="tx1"/>
                        </a:solidFill>
                        <a:latin typeface="Chulabhorn Likit Text Light" panose="00000400000000000000" pitchFamily="2" charset="-34"/>
                        <a:cs typeface="Chulabhorn Likit Text Light" panose="00000400000000000000" pitchFamily="2" charset="-34"/>
                      </a:endParaRPr>
                    </a:p>
                  </a:txBody>
                  <a:tcPr marL="137160" marR="137160" marT="68580" marB="6858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889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21973451"/>
                  </a:ext>
                </a:extLst>
              </a:tr>
              <a:tr h="915279">
                <a:tc>
                  <a:txBody>
                    <a:bodyPr/>
                    <a:lstStyle/>
                    <a:p>
                      <a:pPr algn="ctr"/>
                      <a:r>
                        <a:rPr lang="th-TH" sz="2000" b="1" dirty="0"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100</a:t>
                      </a:r>
                    </a:p>
                  </a:txBody>
                  <a:tcPr marL="137160" marR="137160" marT="68580" marB="6858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1B9C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h-TH" sz="2000" b="0" dirty="0"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มีหนี้เกินกำหนดชำระ ต่ำกว่าร้อยละ 10</a:t>
                      </a:r>
                      <a:endParaRPr lang="en-US" sz="2000" b="0" dirty="0">
                        <a:effectLst/>
                        <a:latin typeface="Chulabhorn Likit Text Light๙" panose="00000400000000000000" pitchFamily="2" charset="-34"/>
                        <a:ea typeface="Calibri" panose="020F0502020204030204" pitchFamily="34" charset="0"/>
                        <a:cs typeface="Chulabhorn Likit Text Light๙" panose="00000400000000000000" pitchFamily="2" charset="-34"/>
                      </a:endParaRPr>
                    </a:p>
                  </a:txBody>
                  <a:tcPr marL="90363" marR="90363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1B9C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h-TH" sz="2000" b="0" dirty="0"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สมาชิกกองทุนพัฒนาบทบาทสตรีประเภทบุคคลธรรมดา </a:t>
                      </a:r>
                      <a:br>
                        <a:rPr lang="th-TH" sz="2000" b="0" dirty="0"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</a:br>
                      <a:r>
                        <a:rPr lang="th-TH" sz="2000" b="0" dirty="0"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เพิ่มขึ้นมากกว่าร้อยละ 75 ของเป้าหมายที่กำหนด</a:t>
                      </a:r>
                      <a:endParaRPr lang="en-US" sz="2000" b="0" dirty="0">
                        <a:effectLst/>
                        <a:latin typeface="Chulabhorn Likit Text Light๙" panose="00000400000000000000" pitchFamily="2" charset="-34"/>
                        <a:ea typeface="Calibri" panose="020F0502020204030204" pitchFamily="34" charset="0"/>
                        <a:cs typeface="Chulabhorn Likit Text Light๙" panose="00000400000000000000" pitchFamily="2" charset="-34"/>
                      </a:endParaRPr>
                    </a:p>
                  </a:txBody>
                  <a:tcPr marL="90363" marR="90363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1B9C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h-TH" sz="2000" spc="-70" baseline="0" dirty="0"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มีการส่งเสริมกลุ่มอาชีพที่ลงทะเบียนผู้ผลิต ผู้ประกอบการ </a:t>
                      </a:r>
                      <a:r>
                        <a:rPr lang="en-US" sz="2000" spc="-70" baseline="0" dirty="0"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OTOP </a:t>
                      </a:r>
                      <a:r>
                        <a:rPr lang="th-TH" sz="2000" dirty="0"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ตั้งแต่ร้อยละ 90 เป้าหมายกำหนด</a:t>
                      </a:r>
                      <a:endParaRPr lang="en-US" sz="2000" dirty="0">
                        <a:effectLst/>
                        <a:latin typeface="Chulabhorn Likit Text Light๙" panose="00000400000000000000" pitchFamily="2" charset="-34"/>
                        <a:ea typeface="Calibri" panose="020F0502020204030204" pitchFamily="34" charset="0"/>
                        <a:cs typeface="Chulabhorn Likit Text Light๙" panose="00000400000000000000" pitchFamily="2" charset="-34"/>
                      </a:endParaRPr>
                    </a:p>
                  </a:txBody>
                  <a:tcPr marL="90363" marR="90363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1B9C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05315821"/>
                  </a:ext>
                </a:extLst>
              </a:tr>
              <a:tr h="915279">
                <a:tc>
                  <a:txBody>
                    <a:bodyPr/>
                    <a:lstStyle/>
                    <a:p>
                      <a:pPr algn="ctr"/>
                      <a:r>
                        <a:rPr lang="th-TH" sz="2000" b="1" dirty="0"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75</a:t>
                      </a:r>
                    </a:p>
                  </a:txBody>
                  <a:tcPr marL="137160" marR="137160" marT="68580" marB="6858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h-TH" sz="2000" b="0" spc="-50" baseline="0" dirty="0"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มีหนี้เกินกำหนดชำระ ระหว่างร้อยละ  10.00 - 12.00</a:t>
                      </a:r>
                    </a:p>
                  </a:txBody>
                  <a:tcPr marL="90363" marR="90363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h-TH" sz="2000" b="0" dirty="0"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สมาชิกกองทุนพัฒนาบทบาทสตรีประเภทบุคคลธรรมดา </a:t>
                      </a:r>
                      <a:br>
                        <a:rPr lang="th-TH" sz="2000" b="0" dirty="0"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</a:br>
                      <a:r>
                        <a:rPr lang="th-TH" sz="2000" b="0" dirty="0"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เพิ่มขึ้นร้อยละ 70 – 75 ของเป้าหมายที่กำหนด</a:t>
                      </a:r>
                      <a:endParaRPr lang="en-US" sz="2000" b="0" dirty="0">
                        <a:effectLst/>
                        <a:latin typeface="Chulabhorn Likit Text Light๙" panose="00000400000000000000" pitchFamily="2" charset="-34"/>
                        <a:ea typeface="Calibri" panose="020F0502020204030204" pitchFamily="34" charset="0"/>
                        <a:cs typeface="Chulabhorn Likit Text Light๙" panose="00000400000000000000" pitchFamily="2" charset="-34"/>
                      </a:endParaRPr>
                    </a:p>
                  </a:txBody>
                  <a:tcPr marL="90363" marR="90363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h-TH" sz="1700" kern="1200" spc="-8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hulabhorn Likit Text Light๙" panose="00000400000000000000" pitchFamily="2" charset="-34"/>
                        </a:rPr>
                        <a:t>มี</a:t>
                      </a:r>
                      <a:r>
                        <a:rPr lang="th-TH" sz="2000" kern="1200" spc="-80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Times New Roman" panose="02020603050405020304" pitchFamily="18" charset="0"/>
                          <a:cs typeface="Chulabhorn Likit Text Light๙" panose="00000400000000000000" pitchFamily="2" charset="-34"/>
                        </a:rPr>
                        <a:t>การส่งเสริมกลุ่มอาชีพที่ลงทะเบียนผู้ผลิต ผู้ประกอบการ </a:t>
                      </a:r>
                      <a:r>
                        <a:rPr lang="en-US" sz="2000" kern="1200" spc="-80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Times New Roman" panose="02020603050405020304" pitchFamily="18" charset="0"/>
                          <a:cs typeface="Chulabhorn Likit Text Light๙" panose="00000400000000000000" pitchFamily="2" charset="-34"/>
                        </a:rPr>
                        <a:t>OTOP </a:t>
                      </a:r>
                      <a:r>
                        <a:rPr lang="th-TH" sz="2000" kern="1200" spc="-80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Times New Roman" panose="02020603050405020304" pitchFamily="18" charset="0"/>
                          <a:cs typeface="Chulabhorn Likit Text Light๙" panose="00000400000000000000" pitchFamily="2" charset="-34"/>
                        </a:rPr>
                        <a:t>ระหว่างร้อยละ 80.00 – 84.99 ของเป้าหมายที่กำหนดอ</a:t>
                      </a:r>
                      <a:endParaRPr lang="en-US" sz="2000" dirty="0">
                        <a:effectLst/>
                        <a:latin typeface="Chulabhorn Likit Text Light๙" panose="00000400000000000000" pitchFamily="2" charset="-34"/>
                        <a:ea typeface="Times New Roman" panose="02020603050405020304" pitchFamily="18" charset="0"/>
                        <a:cs typeface="Chulabhorn Likit Text Light๙" panose="00000400000000000000" pitchFamily="2" charset="-34"/>
                      </a:endParaRPr>
                    </a:p>
                  </a:txBody>
                  <a:tcPr marL="102870" marR="102870" marT="0" marB="0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38854253"/>
                  </a:ext>
                </a:extLst>
              </a:tr>
              <a:tr h="915279">
                <a:tc>
                  <a:txBody>
                    <a:bodyPr/>
                    <a:lstStyle/>
                    <a:p>
                      <a:pPr algn="ctr"/>
                      <a:r>
                        <a:rPr lang="th-TH" sz="2000" b="1" dirty="0"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50</a:t>
                      </a:r>
                    </a:p>
                  </a:txBody>
                  <a:tcPr marL="137160" marR="137160" marT="68580" marB="6858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1B9C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h-TH" sz="2000" b="0" dirty="0"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มีหนี้เกินกำหนด</a:t>
                      </a:r>
                      <a:r>
                        <a:rPr lang="th-TH" sz="2000" b="0" spc="-50" dirty="0"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ชำระ ระหว่างร้อยละ</a:t>
                      </a:r>
                      <a:r>
                        <a:rPr lang="th-TH" sz="2000" b="0" spc="-50" baseline="0" dirty="0"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 </a:t>
                      </a:r>
                      <a:r>
                        <a:rPr lang="th-TH" sz="2000" b="0" spc="-50" dirty="0"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12.01 – </a:t>
                      </a:r>
                      <a:r>
                        <a:rPr lang="en-US" sz="2000" b="0" spc="-50" dirty="0"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14.00</a:t>
                      </a:r>
                      <a:endParaRPr lang="en-US" sz="2000" b="0" spc="-50" dirty="0">
                        <a:effectLst/>
                        <a:latin typeface="Chulabhorn Likit Text Light๙" panose="00000400000000000000" pitchFamily="2" charset="-34"/>
                        <a:ea typeface="Calibri" panose="020F0502020204030204" pitchFamily="34" charset="0"/>
                        <a:cs typeface="Chulabhorn Likit Text Light๙" panose="00000400000000000000" pitchFamily="2" charset="-34"/>
                      </a:endParaRPr>
                    </a:p>
                  </a:txBody>
                  <a:tcPr marL="90363" marR="90363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1B9C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h-TH" sz="2000" b="0" dirty="0"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สมาชิกกองทุนพัฒนาบทบาทสตรีประเภทบุคคลธรรมดา </a:t>
                      </a:r>
                      <a:br>
                        <a:rPr lang="th-TH" sz="2000" b="0" dirty="0"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</a:br>
                      <a:r>
                        <a:rPr lang="th-TH" sz="2000" b="0" dirty="0"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เพิ่มขึ้นร้อยละ 65 – 69 ของเป้าหมายที่กำหนด </a:t>
                      </a:r>
                      <a:endParaRPr lang="en-US" sz="2000" b="0" dirty="0">
                        <a:effectLst/>
                        <a:latin typeface="Chulabhorn Likit Text Light๙" panose="00000400000000000000" pitchFamily="2" charset="-34"/>
                        <a:ea typeface="Calibri" panose="020F0502020204030204" pitchFamily="34" charset="0"/>
                        <a:cs typeface="Chulabhorn Likit Text Light๙" panose="00000400000000000000" pitchFamily="2" charset="-34"/>
                      </a:endParaRPr>
                    </a:p>
                  </a:txBody>
                  <a:tcPr marL="90363" marR="90363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1B9C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h-TH" sz="2000" kern="1200" spc="-50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Times New Roman" panose="02020603050405020304" pitchFamily="18" charset="0"/>
                          <a:cs typeface="Chulabhorn Likit Text Light๙" panose="00000400000000000000" pitchFamily="2" charset="-34"/>
                        </a:rPr>
                        <a:t>มี</a:t>
                      </a:r>
                      <a:r>
                        <a:rPr lang="th-TH" sz="2000" spc="-80" dirty="0">
                          <a:effectLst/>
                          <a:latin typeface="Chulabhorn Likit Text Light๙" panose="00000400000000000000" pitchFamily="2" charset="-34"/>
                          <a:ea typeface="Times New Roman" panose="02020603050405020304" pitchFamily="18" charset="0"/>
                          <a:cs typeface="Chulabhorn Likit Text Light๙" panose="00000400000000000000" pitchFamily="2" charset="-34"/>
                        </a:rPr>
                        <a:t>การส่งเสริมกลุ่มอาชีพที่ลงทะเบียนผู้ผลิต ผู้ประกอบการ </a:t>
                      </a:r>
                      <a:r>
                        <a:rPr lang="en-US" sz="2000" spc="-80" dirty="0">
                          <a:effectLst/>
                          <a:latin typeface="Chulabhorn Likit Text Light๙" panose="00000400000000000000" pitchFamily="2" charset="-34"/>
                          <a:ea typeface="Times New Roman" panose="02020603050405020304" pitchFamily="18" charset="0"/>
                          <a:cs typeface="Chulabhorn Likit Text Light๙" panose="00000400000000000000" pitchFamily="2" charset="-34"/>
                        </a:rPr>
                        <a:t>OTOP</a:t>
                      </a:r>
                      <a:r>
                        <a:rPr lang="th-TH" sz="2000" spc="-50" dirty="0">
                          <a:effectLst/>
                          <a:latin typeface="Chulabhorn Likit Text Light๙" panose="00000400000000000000" pitchFamily="2" charset="-34"/>
                          <a:ea typeface="Times New Roman" panose="02020603050405020304" pitchFamily="18" charset="0"/>
                          <a:cs typeface="Chulabhorn Likit Text Light๙" panose="00000400000000000000" pitchFamily="2" charset="-34"/>
                        </a:rPr>
                        <a:t> </a:t>
                      </a:r>
                      <a:r>
                        <a:rPr lang="th-TH" sz="2000" kern="1200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Times New Roman" panose="02020603050405020304" pitchFamily="18" charset="0"/>
                          <a:cs typeface="Chulabhorn Likit Text Light๙" panose="00000400000000000000" pitchFamily="2" charset="-34"/>
                        </a:rPr>
                        <a:t>ระหว่างร้อยละ 70.00 – 79.99 ของเป้าหมายที่กำหนด</a:t>
                      </a:r>
                      <a:endParaRPr lang="en-US" sz="2000" dirty="0">
                        <a:effectLst/>
                        <a:latin typeface="Chulabhorn Likit Text Light๙" panose="00000400000000000000" pitchFamily="2" charset="-34"/>
                        <a:ea typeface="Times New Roman" panose="02020603050405020304" pitchFamily="18" charset="0"/>
                        <a:cs typeface="Chulabhorn Likit Text Light๙" panose="00000400000000000000" pitchFamily="2" charset="-34"/>
                      </a:endParaRPr>
                    </a:p>
                  </a:txBody>
                  <a:tcPr marL="102870" marR="10287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1B9C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54169684"/>
                  </a:ext>
                </a:extLst>
              </a:tr>
              <a:tr h="915279">
                <a:tc>
                  <a:txBody>
                    <a:bodyPr/>
                    <a:lstStyle/>
                    <a:p>
                      <a:pPr algn="ctr"/>
                      <a:r>
                        <a:rPr lang="th-TH" sz="2000" b="1" dirty="0"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25</a:t>
                      </a:r>
                    </a:p>
                  </a:txBody>
                  <a:tcPr marL="137160" marR="137160" marT="68580" marB="6858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h-TH" sz="2000" b="0" dirty="0"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มีหนี้เกินกำหนดชำระ มากกว่าร้อยละ 14.00</a:t>
                      </a:r>
                      <a:endParaRPr lang="en-US" sz="2000" b="0" dirty="0">
                        <a:effectLst/>
                        <a:latin typeface="Chulabhorn Likit Text Light๙" panose="00000400000000000000" pitchFamily="2" charset="-34"/>
                        <a:ea typeface="Calibri" panose="020F0502020204030204" pitchFamily="34" charset="0"/>
                        <a:cs typeface="Chulabhorn Likit Text Light๙" panose="00000400000000000000" pitchFamily="2" charset="-34"/>
                      </a:endParaRPr>
                    </a:p>
                  </a:txBody>
                  <a:tcPr marL="90363" marR="90363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h-TH" sz="2000" b="0" dirty="0"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สมาชิกกองทุนพัฒนาบทบาทสตรีประเภทบุคคลธรรมดา </a:t>
                      </a:r>
                      <a:br>
                        <a:rPr lang="th-TH" sz="2000" b="0" dirty="0"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</a:br>
                      <a:r>
                        <a:rPr lang="th-TH" sz="2000" b="0" dirty="0"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เพิ่มขึ้นต่ำกว่าร้อยละ 65 ของเป้าหมายที่กำหนด</a:t>
                      </a:r>
                      <a:endParaRPr lang="en-US" sz="2000" b="0" dirty="0">
                        <a:effectLst/>
                        <a:latin typeface="Chulabhorn Likit Text Light๙" panose="00000400000000000000" pitchFamily="2" charset="-34"/>
                        <a:ea typeface="Calibri" panose="020F0502020204030204" pitchFamily="34" charset="0"/>
                        <a:cs typeface="Chulabhorn Likit Text Light๙" panose="00000400000000000000" pitchFamily="2" charset="-34"/>
                      </a:endParaRPr>
                    </a:p>
                  </a:txBody>
                  <a:tcPr marL="90363" marR="90363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h-TH" sz="2000" kern="1200" spc="-80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Times New Roman" panose="02020603050405020304" pitchFamily="18" charset="0"/>
                          <a:cs typeface="Chulabhorn Likit Text Light๙" panose="00000400000000000000" pitchFamily="2" charset="-34"/>
                        </a:rPr>
                        <a:t>มี</a:t>
                      </a:r>
                      <a:r>
                        <a:rPr lang="th-TH" sz="2000" spc="-80" dirty="0">
                          <a:effectLst/>
                          <a:latin typeface="Chulabhorn Likit Text Light๙" panose="00000400000000000000" pitchFamily="2" charset="-34"/>
                          <a:ea typeface="Times New Roman" panose="02020603050405020304" pitchFamily="18" charset="0"/>
                          <a:cs typeface="Chulabhorn Likit Text Light๙" panose="00000400000000000000" pitchFamily="2" charset="-34"/>
                        </a:rPr>
                        <a:t>การส่งเสริมกลุ่มอาชีพที่ลงทะเบียนผู้ผลิต ผู้ประกอบการ </a:t>
                      </a:r>
                      <a:r>
                        <a:rPr lang="en-US" sz="2000" spc="-80" dirty="0">
                          <a:effectLst/>
                          <a:latin typeface="Chulabhorn Likit Text Light๙" panose="00000400000000000000" pitchFamily="2" charset="-34"/>
                          <a:ea typeface="Times New Roman" panose="02020603050405020304" pitchFamily="18" charset="0"/>
                          <a:cs typeface="Chulabhorn Likit Text Light๙" panose="00000400000000000000" pitchFamily="2" charset="-34"/>
                        </a:rPr>
                        <a:t>OTOP</a:t>
                      </a:r>
                      <a:r>
                        <a:rPr lang="th-TH" sz="2000" kern="1200" spc="0" baseline="0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Times New Roman" panose="02020603050405020304" pitchFamily="18" charset="0"/>
                          <a:cs typeface="Chulabhorn Likit Text Light๙" panose="00000400000000000000" pitchFamily="2" charset="-34"/>
                        </a:rPr>
                        <a:t> </a:t>
                      </a:r>
                      <a:r>
                        <a:rPr lang="th-TH" sz="2000" kern="1200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Times New Roman" panose="02020603050405020304" pitchFamily="18" charset="0"/>
                          <a:cs typeface="Chulabhorn Likit Text Light๙" panose="00000400000000000000" pitchFamily="2" charset="-34"/>
                        </a:rPr>
                        <a:t>ต่ำกว่าร้อยละ 70 ของเป้าหมายที่กำหนด</a:t>
                      </a:r>
                      <a:endParaRPr lang="en-US" sz="2000" dirty="0">
                        <a:effectLst/>
                        <a:latin typeface="Chulabhorn Likit Text Light๙" panose="00000400000000000000" pitchFamily="2" charset="-34"/>
                        <a:ea typeface="Times New Roman" panose="02020603050405020304" pitchFamily="18" charset="0"/>
                        <a:cs typeface="Chulabhorn Likit Text Light๙" panose="00000400000000000000" pitchFamily="2" charset="-34"/>
                      </a:endParaRPr>
                    </a:p>
                  </a:txBody>
                  <a:tcPr marL="102870" marR="10287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74655843"/>
                  </a:ext>
                </a:extLst>
              </a:tr>
            </a:tbl>
          </a:graphicData>
        </a:graphic>
      </p:graphicFrame>
      <p:graphicFrame>
        <p:nvGraphicFramePr>
          <p:cNvPr id="5" name="ตาราง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33019791"/>
              </p:ext>
            </p:extLst>
          </p:nvPr>
        </p:nvGraphicFramePr>
        <p:xfrm>
          <a:off x="407242" y="7486522"/>
          <a:ext cx="17480930" cy="2076578"/>
        </p:xfrm>
        <a:graphic>
          <a:graphicData uri="http://schemas.openxmlformats.org/drawingml/2006/table">
            <a:tbl>
              <a:tblPr firstRow="1" bandRow="1">
                <a:effectLst/>
                <a:tableStyleId>{5C22544A-7EE6-4342-B048-85BDC9FD1C3A}</a:tableStyleId>
              </a:tblPr>
              <a:tblGrid>
                <a:gridCol w="2583783">
                  <a:extLst>
                    <a:ext uri="{9D8B030D-6E8A-4147-A177-3AD203B41FA5}">
                      <a16:colId xmlns:a16="http://schemas.microsoft.com/office/drawing/2014/main" val="782803679"/>
                    </a:ext>
                  </a:extLst>
                </a:gridCol>
                <a:gridCol w="14897147">
                  <a:extLst>
                    <a:ext uri="{9D8B030D-6E8A-4147-A177-3AD203B41FA5}">
                      <a16:colId xmlns:a16="http://schemas.microsoft.com/office/drawing/2014/main" val="3913391179"/>
                    </a:ext>
                  </a:extLst>
                </a:gridCol>
              </a:tblGrid>
              <a:tr h="45762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h-TH" sz="2000" dirty="0">
                          <a:solidFill>
                            <a:schemeClr val="tx1"/>
                          </a:solidFill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ลำดับ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Chulabhorn Likit Text Light๙" panose="00000400000000000000" pitchFamily="2" charset="-34"/>
                        <a:ea typeface="Calibri" panose="020F0502020204030204" pitchFamily="34" charset="0"/>
                        <a:cs typeface="Chulabhorn Likit Text Light๙" panose="00000400000000000000" pitchFamily="2" charset="-34"/>
                      </a:endParaRPr>
                    </a:p>
                  </a:txBody>
                  <a:tcPr marL="90380" marR="9038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EADF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h-TH" sz="2000" dirty="0">
                          <a:solidFill>
                            <a:schemeClr val="tx1"/>
                          </a:solidFill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รายละเอียดการดำเนินงาน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Chulabhorn Likit Text Light๙" panose="00000400000000000000" pitchFamily="2" charset="-34"/>
                        <a:ea typeface="Calibri" panose="020F0502020204030204" pitchFamily="34" charset="0"/>
                        <a:cs typeface="Chulabhorn Likit Text Light๙" panose="00000400000000000000" pitchFamily="2" charset="-34"/>
                      </a:endParaRPr>
                    </a:p>
                  </a:txBody>
                  <a:tcPr marL="90380" marR="9038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EAD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1078232"/>
                  </a:ext>
                </a:extLst>
              </a:tr>
              <a:tr h="35387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b="1" dirty="0"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A</a:t>
                      </a:r>
                      <a:endParaRPr lang="en-US" sz="2000" b="1" dirty="0">
                        <a:effectLst/>
                        <a:latin typeface="Chulabhorn Likit Text Light๙" panose="00000400000000000000" pitchFamily="2" charset="-34"/>
                        <a:ea typeface="Calibri" panose="020F0502020204030204" pitchFamily="34" charset="0"/>
                        <a:cs typeface="Chulabhorn Likit Text Light๙" panose="00000400000000000000" pitchFamily="2" charset="-34"/>
                      </a:endParaRPr>
                    </a:p>
                  </a:txBody>
                  <a:tcPr marL="90380" marR="9038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FCCF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7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มีผลการปฏิบัติงานบรรลุเป้าหมายทั้ง 3 กิจกรรม เฉลี่ยตั้งแต่ 80 คะแนนขึ้นไป</a:t>
                      </a:r>
                      <a:endParaRPr lang="en-US" sz="1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</a:txBody>
                  <a:tcPr marL="102870" marR="10287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FCCF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07337496"/>
                  </a:ext>
                </a:extLst>
              </a:tr>
              <a:tr h="35387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b="1" dirty="0"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B</a:t>
                      </a:r>
                      <a:endParaRPr lang="en-US" sz="2000" b="1" dirty="0">
                        <a:effectLst/>
                        <a:latin typeface="Chulabhorn Likit Text Light๙" panose="00000400000000000000" pitchFamily="2" charset="-34"/>
                        <a:ea typeface="Calibri" panose="020F0502020204030204" pitchFamily="34" charset="0"/>
                        <a:cs typeface="Chulabhorn Likit Text Light๙" panose="00000400000000000000" pitchFamily="2" charset="-34"/>
                      </a:endParaRPr>
                    </a:p>
                  </a:txBody>
                  <a:tcPr marL="90380" marR="9038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2000" dirty="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มีผลการปฏิบัติงานบรรลุเป้าหมายทั้ง 3 กิจกรรม เฉลี่ยตั้งแต่ 70 – 79 คะแนน </a:t>
                      </a:r>
                      <a:endParaRPr lang="en-US" sz="2000" dirty="0">
                        <a:effectLst/>
                        <a:latin typeface="Chulabhorn Likit Text Light๙" panose="00000400000000000000" pitchFamily="2" charset="-34"/>
                        <a:ea typeface="Calibri" panose="020F0502020204030204" pitchFamily="34" charset="0"/>
                        <a:cs typeface="Chulabhorn Likit Text Light๙" panose="00000400000000000000" pitchFamily="2" charset="-34"/>
                      </a:endParaRPr>
                    </a:p>
                  </a:txBody>
                  <a:tcPr marL="102870" marR="10287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671822967"/>
                  </a:ext>
                </a:extLst>
              </a:tr>
              <a:tr h="45560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b="1" dirty="0"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C</a:t>
                      </a:r>
                      <a:endParaRPr lang="en-US" sz="2000" b="1" dirty="0">
                        <a:effectLst/>
                        <a:latin typeface="Chulabhorn Likit Text Light๙" panose="00000400000000000000" pitchFamily="2" charset="-34"/>
                        <a:ea typeface="Calibri" panose="020F0502020204030204" pitchFamily="34" charset="0"/>
                        <a:cs typeface="Chulabhorn Likit Text Light๙" panose="00000400000000000000" pitchFamily="2" charset="-34"/>
                      </a:endParaRPr>
                    </a:p>
                  </a:txBody>
                  <a:tcPr marL="90380" marR="9038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FCCF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2000" dirty="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มีผลการปฏิบัติงานบรรลุเป้าหมายทั้ง 3 กิจกรรม เฉลี่ยระหว่าง 60 - 69  คะแนน</a:t>
                      </a:r>
                      <a:endParaRPr lang="en-US" sz="2000" dirty="0">
                        <a:effectLst/>
                        <a:latin typeface="Chulabhorn Likit Text Light๙" panose="00000400000000000000" pitchFamily="2" charset="-34"/>
                        <a:ea typeface="Calibri" panose="020F0502020204030204" pitchFamily="34" charset="0"/>
                        <a:cs typeface="Chulabhorn Likit Text Light๙" panose="00000400000000000000" pitchFamily="2" charset="-34"/>
                      </a:endParaRPr>
                    </a:p>
                  </a:txBody>
                  <a:tcPr marL="102870" marR="10287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FCCF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41073320"/>
                  </a:ext>
                </a:extLst>
              </a:tr>
              <a:tr h="45560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b="1" dirty="0"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D</a:t>
                      </a:r>
                      <a:endParaRPr lang="en-US" sz="2000" b="1" dirty="0">
                        <a:effectLst/>
                        <a:latin typeface="Chulabhorn Likit Text Light๙" panose="00000400000000000000" pitchFamily="2" charset="-34"/>
                        <a:ea typeface="Calibri" panose="020F0502020204030204" pitchFamily="34" charset="0"/>
                        <a:cs typeface="Chulabhorn Likit Text Light๙" panose="00000400000000000000" pitchFamily="2" charset="-34"/>
                      </a:endParaRPr>
                    </a:p>
                  </a:txBody>
                  <a:tcPr marL="90380" marR="9038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2000" dirty="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มีผลการปฏิบัติงานบรรลุเป้าหมายทั้ง 3 กิจกรรม เฉลี่ยต่ำกว่า 60 คะแนน</a:t>
                      </a:r>
                      <a:endParaRPr lang="en-US" sz="2000" dirty="0">
                        <a:effectLst/>
                        <a:latin typeface="Chulabhorn Likit Text Light๙" panose="00000400000000000000" pitchFamily="2" charset="-34"/>
                        <a:ea typeface="Calibri" panose="020F0502020204030204" pitchFamily="34" charset="0"/>
                        <a:cs typeface="Chulabhorn Likit Text Light๙" panose="00000400000000000000" pitchFamily="2" charset="-34"/>
                      </a:endParaRPr>
                    </a:p>
                  </a:txBody>
                  <a:tcPr marL="102870" marR="10287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902191061"/>
                  </a:ext>
                </a:extLst>
              </a:tr>
            </a:tbl>
          </a:graphicData>
        </a:graphic>
      </p:graphicFrame>
      <p:sp>
        <p:nvSpPr>
          <p:cNvPr id="6" name="กล่องข้อความ 5"/>
          <p:cNvSpPr txBox="1"/>
          <p:nvPr/>
        </p:nvSpPr>
        <p:spPr>
          <a:xfrm>
            <a:off x="4953000" y="6443871"/>
            <a:ext cx="9406991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100" b="1" dirty="0">
                <a:latin typeface="Chulabhorn Likit Text Light" panose="00000400000000000000" pitchFamily="2" charset="-34"/>
                <a:cs typeface="Chulabhorn Likit Text Light" panose="00000400000000000000" pitchFamily="2" charset="-34"/>
              </a:rPr>
              <a:t>สูตรการคิดคะแนน </a:t>
            </a:r>
            <a:r>
              <a:rPr lang="en-US" sz="2100" b="1" dirty="0">
                <a:latin typeface="Chulabhorn Likit Text Light" panose="00000400000000000000" pitchFamily="2" charset="-34"/>
                <a:cs typeface="Chulabhorn Likit Text Light" panose="00000400000000000000" pitchFamily="2" charset="-34"/>
              </a:rPr>
              <a:t>= </a:t>
            </a:r>
            <a:r>
              <a:rPr lang="th-TH" sz="2100" b="1" dirty="0">
                <a:latin typeface="Chulabhorn Likit Text Light" panose="00000400000000000000" pitchFamily="2" charset="-34"/>
                <a:cs typeface="Chulabhorn Likit Text Light" panose="00000400000000000000" pitchFamily="2" charset="-34"/>
              </a:rPr>
              <a:t>   ผลรวมค่าคิดคะแนนดำเนินงานทั้ง 3 กิจกรรม</a:t>
            </a:r>
          </a:p>
          <a:p>
            <a:pPr algn="ctr"/>
            <a:endParaRPr lang="th-TH" sz="2100" b="1" dirty="0">
              <a:latin typeface="Chulabhorn Likit Text Light" panose="00000400000000000000" pitchFamily="2" charset="-34"/>
              <a:cs typeface="Chulabhorn Likit Text Light" panose="00000400000000000000" pitchFamily="2" charset="-34"/>
            </a:endParaRPr>
          </a:p>
          <a:p>
            <a:pPr algn="ctr"/>
            <a:r>
              <a:rPr lang="th-TH" sz="2100" b="1" dirty="0">
                <a:latin typeface="Chulabhorn Likit Text Light" panose="00000400000000000000" pitchFamily="2" charset="-34"/>
                <a:cs typeface="Chulabhorn Likit Text Light" panose="00000400000000000000" pitchFamily="2" charset="-34"/>
              </a:rPr>
              <a:t>3 </a:t>
            </a:r>
          </a:p>
        </p:txBody>
      </p:sp>
      <p:sp>
        <p:nvSpPr>
          <p:cNvPr id="10" name="กล่องข้อความ 9"/>
          <p:cNvSpPr txBox="1"/>
          <p:nvPr/>
        </p:nvSpPr>
        <p:spPr>
          <a:xfrm>
            <a:off x="3626676" y="1130469"/>
            <a:ext cx="1723604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700" b="1" dirty="0">
                <a:solidFill>
                  <a:srgbClr val="002060"/>
                </a:solidFill>
                <a:latin typeface="Chulabhorn Likit Text Light" panose="00000400000000000000" pitchFamily="50" charset="-34"/>
                <a:cs typeface="Chulabhorn Likit Text Light" panose="00000400000000000000" pitchFamily="50" charset="-34"/>
              </a:rPr>
              <a:t>ภารกิจสำคัญที่อธิบดีกรมการพัฒนาชุมชนเน้นย้ำในไตรมาสที่ 3 </a:t>
            </a:r>
            <a:r>
              <a:rPr lang="th-TH" sz="2700" b="1" dirty="0">
                <a:solidFill>
                  <a:srgbClr val="002060"/>
                </a:solidFill>
                <a:latin typeface="Chulabhorn Likit Text Light๙" panose="00000400000000000000" pitchFamily="2" charset="-34"/>
                <a:ea typeface="Calibri" panose="020F0502020204030204" pitchFamily="34" charset="0"/>
                <a:cs typeface="Chulabhorn Likit Text Light๙" panose="00000400000000000000" pitchFamily="2" charset="-34"/>
              </a:rPr>
              <a:t>สำนักงานกองทุนพัฒนาบทบาทสตรี</a:t>
            </a:r>
            <a:endParaRPr lang="th-TH" sz="2700" b="1" dirty="0">
              <a:solidFill>
                <a:srgbClr val="002060"/>
              </a:solidFill>
              <a:latin typeface="Chulabhorn Likit Text Light" panose="00000400000000000000" pitchFamily="50" charset="-34"/>
              <a:cs typeface="Chulabhorn Likit Text Light" panose="00000400000000000000" pitchFamily="50" charset="-34"/>
            </a:endParaRPr>
          </a:p>
        </p:txBody>
      </p:sp>
      <p:cxnSp>
        <p:nvCxnSpPr>
          <p:cNvPr id="7" name="ตัวเชื่อมต่อตรง 6"/>
          <p:cNvCxnSpPr/>
          <p:nvPr/>
        </p:nvCxnSpPr>
        <p:spPr>
          <a:xfrm>
            <a:off x="7696200" y="6974785"/>
            <a:ext cx="475252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กลุ่ม 3">
            <a:extLst>
              <a:ext uri="{FF2B5EF4-FFF2-40B4-BE49-F238E27FC236}">
                <a16:creationId xmlns:a16="http://schemas.microsoft.com/office/drawing/2014/main" id="{884D0D63-4E4E-3A8A-CE11-02CC65B63BF0}"/>
              </a:ext>
            </a:extLst>
          </p:cNvPr>
          <p:cNvGrpSpPr/>
          <p:nvPr/>
        </p:nvGrpSpPr>
        <p:grpSpPr>
          <a:xfrm>
            <a:off x="-322135" y="5943268"/>
            <a:ext cx="20941658" cy="5143832"/>
            <a:chOff x="-322135" y="5943268"/>
            <a:chExt cx="20941658" cy="5143832"/>
          </a:xfrm>
        </p:grpSpPr>
        <p:sp>
          <p:nvSpPr>
            <p:cNvPr id="8" name="Freeform 2">
              <a:extLst>
                <a:ext uri="{FF2B5EF4-FFF2-40B4-BE49-F238E27FC236}">
                  <a16:creationId xmlns:a16="http://schemas.microsoft.com/office/drawing/2014/main" id="{9914C689-0085-3833-F315-F44669F5F7CE}"/>
                </a:ext>
              </a:extLst>
            </p:cNvPr>
            <p:cNvSpPr/>
            <p:nvPr/>
          </p:nvSpPr>
          <p:spPr>
            <a:xfrm>
              <a:off x="-322135" y="9635249"/>
              <a:ext cx="19404854" cy="1451851"/>
            </a:xfrm>
            <a:custGeom>
              <a:avLst/>
              <a:gdLst/>
              <a:ahLst/>
              <a:cxnLst/>
              <a:rect l="l" t="t" r="r" b="b"/>
              <a:pathLst>
                <a:path w="19404854" h="9702427">
                  <a:moveTo>
                    <a:pt x="0" y="0"/>
                  </a:moveTo>
                  <a:lnTo>
                    <a:pt x="19404855" y="0"/>
                  </a:lnTo>
                  <a:lnTo>
                    <a:pt x="19404855" y="9702428"/>
                  </a:lnTo>
                  <a:lnTo>
                    <a:pt x="0" y="97024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rcRect/>
              <a:stretch>
                <a:fillRect b="-568280"/>
              </a:stretch>
            </a:blipFill>
          </p:spPr>
        </p:sp>
        <p:sp>
          <p:nvSpPr>
            <p:cNvPr id="9" name="Freeform 3">
              <a:extLst>
                <a:ext uri="{FF2B5EF4-FFF2-40B4-BE49-F238E27FC236}">
                  <a16:creationId xmlns:a16="http://schemas.microsoft.com/office/drawing/2014/main" id="{95CF6F01-00CE-F8A0-6E63-D38FD97FA4DF}"/>
                </a:ext>
              </a:extLst>
            </p:cNvPr>
            <p:cNvSpPr/>
            <p:nvPr/>
          </p:nvSpPr>
          <p:spPr>
            <a:xfrm rot="10800000" flipH="1">
              <a:off x="-126913" y="6672817"/>
              <a:ext cx="4261510" cy="4172163"/>
            </a:xfrm>
            <a:custGeom>
              <a:avLst/>
              <a:gdLst/>
              <a:ahLst/>
              <a:cxnLst/>
              <a:rect l="l" t="t" r="r" b="b"/>
              <a:pathLst>
                <a:path w="4261510" h="4172163">
                  <a:moveTo>
                    <a:pt x="4261510" y="0"/>
                  </a:moveTo>
                  <a:lnTo>
                    <a:pt x="0" y="0"/>
                  </a:lnTo>
                  <a:lnTo>
                    <a:pt x="0" y="4172163"/>
                  </a:lnTo>
                  <a:lnTo>
                    <a:pt x="4261510" y="4172163"/>
                  </a:lnTo>
                  <a:lnTo>
                    <a:pt x="4261510" y="0"/>
                  </a:lnTo>
                  <a:close/>
                </a:path>
              </a:pathLst>
            </a:custGeom>
            <a:blipFill>
              <a:blip r:embed="rId4">
                <a:alphaModFix amt="37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" name="Freeform 4">
              <a:extLst>
                <a:ext uri="{FF2B5EF4-FFF2-40B4-BE49-F238E27FC236}">
                  <a16:creationId xmlns:a16="http://schemas.microsoft.com/office/drawing/2014/main" id="{F6EC75C1-D1F6-9CD8-8E60-23C482E63147}"/>
                </a:ext>
              </a:extLst>
            </p:cNvPr>
            <p:cNvSpPr/>
            <p:nvPr/>
          </p:nvSpPr>
          <p:spPr>
            <a:xfrm rot="10800000">
              <a:off x="16716853" y="5943268"/>
              <a:ext cx="3902670" cy="4366592"/>
            </a:xfrm>
            <a:custGeom>
              <a:avLst/>
              <a:gdLst/>
              <a:ahLst/>
              <a:cxnLst/>
              <a:rect l="l" t="t" r="r" b="b"/>
              <a:pathLst>
                <a:path w="4261510" h="4172163">
                  <a:moveTo>
                    <a:pt x="0" y="0"/>
                  </a:moveTo>
                  <a:lnTo>
                    <a:pt x="4261510" y="0"/>
                  </a:lnTo>
                  <a:lnTo>
                    <a:pt x="4261510" y="4172163"/>
                  </a:lnTo>
                  <a:lnTo>
                    <a:pt x="0" y="41721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31999"/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2" name="Freeform 5">
              <a:extLst>
                <a:ext uri="{FF2B5EF4-FFF2-40B4-BE49-F238E27FC236}">
                  <a16:creationId xmlns:a16="http://schemas.microsoft.com/office/drawing/2014/main" id="{86D25890-B380-E1B1-BE03-3105DDB81152}"/>
                </a:ext>
              </a:extLst>
            </p:cNvPr>
            <p:cNvSpPr/>
            <p:nvPr/>
          </p:nvSpPr>
          <p:spPr>
            <a:xfrm>
              <a:off x="17183859" y="9649284"/>
              <a:ext cx="352548" cy="352548"/>
            </a:xfrm>
            <a:custGeom>
              <a:avLst/>
              <a:gdLst/>
              <a:ahLst/>
              <a:cxnLst/>
              <a:rect l="l" t="t" r="r" b="b"/>
              <a:pathLst>
                <a:path w="352548" h="352548">
                  <a:moveTo>
                    <a:pt x="0" y="0"/>
                  </a:moveTo>
                  <a:lnTo>
                    <a:pt x="352547" y="0"/>
                  </a:lnTo>
                  <a:lnTo>
                    <a:pt x="352547" y="352548"/>
                  </a:lnTo>
                  <a:lnTo>
                    <a:pt x="0" y="35254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47000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D68CCC88-1FCB-046F-03F3-58549CA7D4C6}"/>
                </a:ext>
              </a:extLst>
            </p:cNvPr>
            <p:cNvSpPr/>
            <p:nvPr/>
          </p:nvSpPr>
          <p:spPr>
            <a:xfrm>
              <a:off x="16855283" y="9924104"/>
              <a:ext cx="270304" cy="270304"/>
            </a:xfrm>
            <a:custGeom>
              <a:avLst/>
              <a:gdLst/>
              <a:ahLst/>
              <a:cxnLst/>
              <a:rect l="l" t="t" r="r" b="b"/>
              <a:pathLst>
                <a:path w="270304" h="270304">
                  <a:moveTo>
                    <a:pt x="0" y="0"/>
                  </a:moveTo>
                  <a:lnTo>
                    <a:pt x="270304" y="0"/>
                  </a:lnTo>
                  <a:lnTo>
                    <a:pt x="270304" y="270304"/>
                  </a:lnTo>
                  <a:lnTo>
                    <a:pt x="0" y="2703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55000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4" name="Freeform 7">
              <a:extLst>
                <a:ext uri="{FF2B5EF4-FFF2-40B4-BE49-F238E27FC236}">
                  <a16:creationId xmlns:a16="http://schemas.microsoft.com/office/drawing/2014/main" id="{690E6655-A2A5-CAC1-2F15-8F48596D0E5B}"/>
                </a:ext>
              </a:extLst>
            </p:cNvPr>
            <p:cNvSpPr/>
            <p:nvPr/>
          </p:nvSpPr>
          <p:spPr>
            <a:xfrm>
              <a:off x="0" y="9641564"/>
              <a:ext cx="625082" cy="625082"/>
            </a:xfrm>
            <a:custGeom>
              <a:avLst/>
              <a:gdLst/>
              <a:ahLst/>
              <a:cxnLst/>
              <a:rect l="l" t="t" r="r" b="b"/>
              <a:pathLst>
                <a:path w="625082" h="625082">
                  <a:moveTo>
                    <a:pt x="0" y="0"/>
                  </a:moveTo>
                  <a:lnTo>
                    <a:pt x="625082" y="0"/>
                  </a:lnTo>
                  <a:lnTo>
                    <a:pt x="625082" y="625082"/>
                  </a:lnTo>
                  <a:lnTo>
                    <a:pt x="0" y="62508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5" name="Freeform 8">
              <a:extLst>
                <a:ext uri="{FF2B5EF4-FFF2-40B4-BE49-F238E27FC236}">
                  <a16:creationId xmlns:a16="http://schemas.microsoft.com/office/drawing/2014/main" id="{006A0D54-EDD3-C133-5C1D-C4529E0364EA}"/>
                </a:ext>
              </a:extLst>
            </p:cNvPr>
            <p:cNvSpPr/>
            <p:nvPr/>
          </p:nvSpPr>
          <p:spPr>
            <a:xfrm>
              <a:off x="660458" y="9631111"/>
              <a:ext cx="294691" cy="294691"/>
            </a:xfrm>
            <a:custGeom>
              <a:avLst/>
              <a:gdLst/>
              <a:ahLst/>
              <a:cxnLst/>
              <a:rect l="l" t="t" r="r" b="b"/>
              <a:pathLst>
                <a:path w="294691" h="294691">
                  <a:moveTo>
                    <a:pt x="0" y="0"/>
                  </a:moveTo>
                  <a:lnTo>
                    <a:pt x="294691" y="0"/>
                  </a:lnTo>
                  <a:lnTo>
                    <a:pt x="294691" y="294691"/>
                  </a:lnTo>
                  <a:lnTo>
                    <a:pt x="0" y="2946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6" name="Freeform 9">
              <a:extLst>
                <a:ext uri="{FF2B5EF4-FFF2-40B4-BE49-F238E27FC236}">
                  <a16:creationId xmlns:a16="http://schemas.microsoft.com/office/drawing/2014/main" id="{921AC266-E44C-233C-5C13-2EAFD73B05ED}"/>
                </a:ext>
              </a:extLst>
            </p:cNvPr>
            <p:cNvSpPr/>
            <p:nvPr/>
          </p:nvSpPr>
          <p:spPr>
            <a:xfrm rot="834738">
              <a:off x="4269232" y="9833364"/>
              <a:ext cx="298411" cy="298411"/>
            </a:xfrm>
            <a:custGeom>
              <a:avLst/>
              <a:gdLst/>
              <a:ahLst/>
              <a:cxnLst/>
              <a:rect l="l" t="t" r="r" b="b"/>
              <a:pathLst>
                <a:path w="298411" h="298411">
                  <a:moveTo>
                    <a:pt x="0" y="0"/>
                  </a:moveTo>
                  <a:lnTo>
                    <a:pt x="298410" y="0"/>
                  </a:lnTo>
                  <a:lnTo>
                    <a:pt x="298410" y="298410"/>
                  </a:lnTo>
                  <a:lnTo>
                    <a:pt x="0" y="2984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56000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7" name="TextBox 10">
              <a:extLst>
                <a:ext uri="{FF2B5EF4-FFF2-40B4-BE49-F238E27FC236}">
                  <a16:creationId xmlns:a16="http://schemas.microsoft.com/office/drawing/2014/main" id="{CFD65209-9D87-00C3-A5FB-421A333B8F5D}"/>
                </a:ext>
              </a:extLst>
            </p:cNvPr>
            <p:cNvSpPr txBox="1"/>
            <p:nvPr/>
          </p:nvSpPr>
          <p:spPr>
            <a:xfrm>
              <a:off x="5418052" y="9897227"/>
              <a:ext cx="13784348" cy="4289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679"/>
                </a:lnSpc>
              </a:pPr>
              <a:r>
                <a:rPr lang="en-US" sz="1600" dirty="0" err="1">
                  <a:solidFill>
                    <a:srgbClr val="EA9F1B"/>
                  </a:solidFill>
                  <a:latin typeface="Chulabhorn Likit Text Light" panose="00000400000000000000" pitchFamily="2" charset="-34"/>
                  <a:cs typeface="Chulabhorn Likit Text Light" panose="00000400000000000000" pitchFamily="2" charset="-34"/>
                </a:rPr>
                <a:t>เศรษฐกิจฐานรากมั่นคง</a:t>
              </a:r>
              <a:r>
                <a:rPr lang="en-US" sz="1600" dirty="0">
                  <a:solidFill>
                    <a:srgbClr val="EA9F1B"/>
                  </a:solidFill>
                  <a:latin typeface="Chulabhorn Likit Text Light" panose="00000400000000000000" pitchFamily="2" charset="-34"/>
                  <a:cs typeface="Chulabhorn Likit Text Light" panose="00000400000000000000" pitchFamily="2" charset="-34"/>
                </a:rPr>
                <a:t> </a:t>
              </a:r>
              <a:r>
                <a:rPr lang="en-US" sz="1600" dirty="0" err="1">
                  <a:solidFill>
                    <a:srgbClr val="EA9F1B"/>
                  </a:solidFill>
                  <a:latin typeface="Chulabhorn Likit Text Light" panose="00000400000000000000" pitchFamily="2" charset="-34"/>
                  <a:cs typeface="Chulabhorn Likit Text Light" panose="00000400000000000000" pitchFamily="2" charset="-34"/>
                </a:rPr>
                <a:t>ชุมชนเข้มแข็งอย่างยั่งยืน</a:t>
              </a:r>
              <a:r>
                <a:rPr lang="en-US" sz="1600" dirty="0">
                  <a:solidFill>
                    <a:srgbClr val="EA9F1B"/>
                  </a:solidFill>
                  <a:latin typeface="Chulabhorn Likit Text Light" panose="00000400000000000000" pitchFamily="2" charset="-34"/>
                  <a:cs typeface="Chulabhorn Likit Text Light" panose="00000400000000000000" pitchFamily="2" charset="-34"/>
                </a:rPr>
                <a:t> </a:t>
              </a:r>
              <a:r>
                <a:rPr lang="en-US" sz="1600" dirty="0" err="1">
                  <a:solidFill>
                    <a:srgbClr val="EA9F1B"/>
                  </a:solidFill>
                  <a:latin typeface="Chulabhorn Likit Text Light" panose="00000400000000000000" pitchFamily="2" charset="-34"/>
                  <a:cs typeface="Chulabhorn Likit Text Light" panose="00000400000000000000" pitchFamily="2" charset="-34"/>
                </a:rPr>
                <a:t>ด้วยหลักปรัชญาของเศรษฐกิจพอเพียง</a:t>
              </a:r>
              <a:r>
                <a:rPr lang="en-US" sz="1600" dirty="0">
                  <a:solidFill>
                    <a:srgbClr val="EA9F1B"/>
                  </a:solidFill>
                  <a:latin typeface="Chulabhorn Likit Text Light" panose="00000400000000000000" pitchFamily="2" charset="-34"/>
                  <a:cs typeface="Chulabhorn Likit Text Light" panose="00000400000000000000" pitchFamily="2" charset="-34"/>
                </a:rPr>
                <a:t> </a:t>
              </a:r>
            </a:p>
            <a:p>
              <a:pPr>
                <a:lnSpc>
                  <a:spcPts val="1679"/>
                </a:lnSpc>
              </a:pPr>
              <a:endParaRPr lang="en-US" sz="1400" spc="253" dirty="0">
                <a:solidFill>
                  <a:srgbClr val="EA9F1B"/>
                </a:solidFill>
                <a:cs typeface="Opun Mai Bold"/>
              </a:endParaRPr>
            </a:p>
          </p:txBody>
        </p:sp>
        <p:sp>
          <p:nvSpPr>
            <p:cNvPr id="18" name="Freeform 12">
              <a:extLst>
                <a:ext uri="{FF2B5EF4-FFF2-40B4-BE49-F238E27FC236}">
                  <a16:creationId xmlns:a16="http://schemas.microsoft.com/office/drawing/2014/main" id="{EEB9AFB8-0E69-3C7A-FECE-278607D1B488}"/>
                </a:ext>
              </a:extLst>
            </p:cNvPr>
            <p:cNvSpPr/>
            <p:nvPr/>
          </p:nvSpPr>
          <p:spPr>
            <a:xfrm rot="2055878">
              <a:off x="9189152" y="9608252"/>
              <a:ext cx="231865" cy="231865"/>
            </a:xfrm>
            <a:custGeom>
              <a:avLst/>
              <a:gdLst/>
              <a:ahLst/>
              <a:cxnLst/>
              <a:rect l="l" t="t" r="r" b="b"/>
              <a:pathLst>
                <a:path w="231865" h="231865">
                  <a:moveTo>
                    <a:pt x="0" y="0"/>
                  </a:moveTo>
                  <a:lnTo>
                    <a:pt x="231865" y="0"/>
                  </a:lnTo>
                  <a:lnTo>
                    <a:pt x="231865" y="231865"/>
                  </a:lnTo>
                  <a:lnTo>
                    <a:pt x="0" y="2318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56000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9" name="Freeform 13">
              <a:extLst>
                <a:ext uri="{FF2B5EF4-FFF2-40B4-BE49-F238E27FC236}">
                  <a16:creationId xmlns:a16="http://schemas.microsoft.com/office/drawing/2014/main" id="{AB5747C0-A6B2-4427-0A42-A477E6748F74}"/>
                </a:ext>
              </a:extLst>
            </p:cNvPr>
            <p:cNvSpPr/>
            <p:nvPr/>
          </p:nvSpPr>
          <p:spPr>
            <a:xfrm rot="18447662">
              <a:off x="13217140" y="9859751"/>
              <a:ext cx="290824" cy="290824"/>
            </a:xfrm>
            <a:custGeom>
              <a:avLst/>
              <a:gdLst/>
              <a:ahLst/>
              <a:cxnLst/>
              <a:rect l="l" t="t" r="r" b="b"/>
              <a:pathLst>
                <a:path w="290824" h="290824">
                  <a:moveTo>
                    <a:pt x="0" y="0"/>
                  </a:moveTo>
                  <a:lnTo>
                    <a:pt x="290824" y="0"/>
                  </a:lnTo>
                  <a:lnTo>
                    <a:pt x="290824" y="290824"/>
                  </a:lnTo>
                  <a:lnTo>
                    <a:pt x="0" y="290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56000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0" name="Freeform 14">
              <a:extLst>
                <a:ext uri="{FF2B5EF4-FFF2-40B4-BE49-F238E27FC236}">
                  <a16:creationId xmlns:a16="http://schemas.microsoft.com/office/drawing/2014/main" id="{CAE4022B-51BE-4470-A5DA-EE6B086D81F3}"/>
                </a:ext>
              </a:extLst>
            </p:cNvPr>
            <p:cNvSpPr/>
            <p:nvPr/>
          </p:nvSpPr>
          <p:spPr>
            <a:xfrm>
              <a:off x="16577689" y="9762124"/>
              <a:ext cx="220444" cy="220444"/>
            </a:xfrm>
            <a:custGeom>
              <a:avLst/>
              <a:gdLst/>
              <a:ahLst/>
              <a:cxnLst/>
              <a:rect l="l" t="t" r="r" b="b"/>
              <a:pathLst>
                <a:path w="220444" h="220444">
                  <a:moveTo>
                    <a:pt x="0" y="0"/>
                  </a:moveTo>
                  <a:lnTo>
                    <a:pt x="220444" y="0"/>
                  </a:lnTo>
                  <a:lnTo>
                    <a:pt x="220444" y="220445"/>
                  </a:lnTo>
                  <a:lnTo>
                    <a:pt x="0" y="2204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65000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1" name="Freeform 15">
              <a:extLst>
                <a:ext uri="{FF2B5EF4-FFF2-40B4-BE49-F238E27FC236}">
                  <a16:creationId xmlns:a16="http://schemas.microsoft.com/office/drawing/2014/main" id="{78C31789-C459-1257-37F3-FD34B69F5205}"/>
                </a:ext>
              </a:extLst>
            </p:cNvPr>
            <p:cNvSpPr/>
            <p:nvPr/>
          </p:nvSpPr>
          <p:spPr>
            <a:xfrm>
              <a:off x="836293" y="9842337"/>
              <a:ext cx="384815" cy="384815"/>
            </a:xfrm>
            <a:custGeom>
              <a:avLst/>
              <a:gdLst/>
              <a:ahLst/>
              <a:cxnLst/>
              <a:rect l="l" t="t" r="r" b="b"/>
              <a:pathLst>
                <a:path w="384815" h="384815">
                  <a:moveTo>
                    <a:pt x="0" y="0"/>
                  </a:moveTo>
                  <a:lnTo>
                    <a:pt x="384814" y="0"/>
                  </a:lnTo>
                  <a:lnTo>
                    <a:pt x="384814" y="384814"/>
                  </a:lnTo>
                  <a:lnTo>
                    <a:pt x="0" y="3848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2" name="Freeform 16">
              <a:extLst>
                <a:ext uri="{FF2B5EF4-FFF2-40B4-BE49-F238E27FC236}">
                  <a16:creationId xmlns:a16="http://schemas.microsoft.com/office/drawing/2014/main" id="{F6280BF2-11FF-E2CF-B4C9-C87875D5CADB}"/>
                </a:ext>
              </a:extLst>
            </p:cNvPr>
            <p:cNvSpPr/>
            <p:nvPr/>
          </p:nvSpPr>
          <p:spPr>
            <a:xfrm>
              <a:off x="1292338" y="9656538"/>
              <a:ext cx="225180" cy="225180"/>
            </a:xfrm>
            <a:custGeom>
              <a:avLst/>
              <a:gdLst/>
              <a:ahLst/>
              <a:cxnLst/>
              <a:rect l="l" t="t" r="r" b="b"/>
              <a:pathLst>
                <a:path w="225180" h="225180">
                  <a:moveTo>
                    <a:pt x="0" y="0"/>
                  </a:moveTo>
                  <a:lnTo>
                    <a:pt x="225180" y="0"/>
                  </a:lnTo>
                  <a:lnTo>
                    <a:pt x="225180" y="225180"/>
                  </a:lnTo>
                  <a:lnTo>
                    <a:pt x="0" y="2251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3" name="Freeform 13">
              <a:extLst>
                <a:ext uri="{FF2B5EF4-FFF2-40B4-BE49-F238E27FC236}">
                  <a16:creationId xmlns:a16="http://schemas.microsoft.com/office/drawing/2014/main" id="{C92A4601-9A06-A812-A9E0-689F67DDDAAF}"/>
                </a:ext>
              </a:extLst>
            </p:cNvPr>
            <p:cNvSpPr/>
            <p:nvPr/>
          </p:nvSpPr>
          <p:spPr>
            <a:xfrm rot="18447662">
              <a:off x="14453176" y="10443033"/>
              <a:ext cx="268702" cy="262072"/>
            </a:xfrm>
            <a:custGeom>
              <a:avLst/>
              <a:gdLst/>
              <a:ahLst/>
              <a:cxnLst/>
              <a:rect l="l" t="t" r="r" b="b"/>
              <a:pathLst>
                <a:path w="290824" h="290824">
                  <a:moveTo>
                    <a:pt x="0" y="0"/>
                  </a:moveTo>
                  <a:lnTo>
                    <a:pt x="290824" y="0"/>
                  </a:lnTo>
                  <a:lnTo>
                    <a:pt x="290824" y="290824"/>
                  </a:lnTo>
                  <a:lnTo>
                    <a:pt x="0" y="290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56000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4" name="Freeform 13">
              <a:extLst>
                <a:ext uri="{FF2B5EF4-FFF2-40B4-BE49-F238E27FC236}">
                  <a16:creationId xmlns:a16="http://schemas.microsoft.com/office/drawing/2014/main" id="{D0C20F45-178B-C914-62EF-10FA57C89DA5}"/>
                </a:ext>
              </a:extLst>
            </p:cNvPr>
            <p:cNvSpPr/>
            <p:nvPr/>
          </p:nvSpPr>
          <p:spPr>
            <a:xfrm rot="18447662">
              <a:off x="15430156" y="9952535"/>
              <a:ext cx="268702" cy="262072"/>
            </a:xfrm>
            <a:custGeom>
              <a:avLst/>
              <a:gdLst/>
              <a:ahLst/>
              <a:cxnLst/>
              <a:rect l="l" t="t" r="r" b="b"/>
              <a:pathLst>
                <a:path w="290824" h="290824">
                  <a:moveTo>
                    <a:pt x="0" y="0"/>
                  </a:moveTo>
                  <a:lnTo>
                    <a:pt x="290824" y="0"/>
                  </a:lnTo>
                  <a:lnTo>
                    <a:pt x="290824" y="290824"/>
                  </a:lnTo>
                  <a:lnTo>
                    <a:pt x="0" y="290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56000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25" name="Group 8">
            <a:extLst>
              <a:ext uri="{FF2B5EF4-FFF2-40B4-BE49-F238E27FC236}">
                <a16:creationId xmlns:a16="http://schemas.microsoft.com/office/drawing/2014/main" id="{BC59CBEA-6A82-AF9A-5DBC-FEAFBC234F84}"/>
              </a:ext>
            </a:extLst>
          </p:cNvPr>
          <p:cNvGrpSpPr/>
          <p:nvPr/>
        </p:nvGrpSpPr>
        <p:grpSpPr>
          <a:xfrm>
            <a:off x="223352" y="0"/>
            <a:ext cx="5399517" cy="1254770"/>
            <a:chOff x="0" y="0"/>
            <a:chExt cx="7199356" cy="1673027"/>
          </a:xfrm>
        </p:grpSpPr>
        <p:sp>
          <p:nvSpPr>
            <p:cNvPr id="26" name="Freeform 9">
              <a:extLst>
                <a:ext uri="{FF2B5EF4-FFF2-40B4-BE49-F238E27FC236}">
                  <a16:creationId xmlns:a16="http://schemas.microsoft.com/office/drawing/2014/main" id="{7C818CE3-C31C-F74E-6325-47F60ACF7FE9}"/>
                </a:ext>
              </a:extLst>
            </p:cNvPr>
            <p:cNvSpPr/>
            <p:nvPr/>
          </p:nvSpPr>
          <p:spPr>
            <a:xfrm>
              <a:off x="0" y="345364"/>
              <a:ext cx="982299" cy="982299"/>
            </a:xfrm>
            <a:custGeom>
              <a:avLst/>
              <a:gdLst/>
              <a:ahLst/>
              <a:cxnLst/>
              <a:rect l="l" t="t" r="r" b="b"/>
              <a:pathLst>
                <a:path w="982299" h="982299">
                  <a:moveTo>
                    <a:pt x="0" y="0"/>
                  </a:moveTo>
                  <a:lnTo>
                    <a:pt x="982299" y="0"/>
                  </a:lnTo>
                  <a:lnTo>
                    <a:pt x="982299" y="982299"/>
                  </a:lnTo>
                  <a:lnTo>
                    <a:pt x="0" y="9822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</p:sp>
        <p:sp>
          <p:nvSpPr>
            <p:cNvPr id="27" name="Freeform 10">
              <a:extLst>
                <a:ext uri="{FF2B5EF4-FFF2-40B4-BE49-F238E27FC236}">
                  <a16:creationId xmlns:a16="http://schemas.microsoft.com/office/drawing/2014/main" id="{15559C07-1BDD-05DD-70BC-4493ED907BFE}"/>
                </a:ext>
              </a:extLst>
            </p:cNvPr>
            <p:cNvSpPr/>
            <p:nvPr/>
          </p:nvSpPr>
          <p:spPr>
            <a:xfrm>
              <a:off x="1160488" y="345364"/>
              <a:ext cx="982299" cy="982299"/>
            </a:xfrm>
            <a:custGeom>
              <a:avLst/>
              <a:gdLst/>
              <a:ahLst/>
              <a:cxnLst/>
              <a:rect l="l" t="t" r="r" b="b"/>
              <a:pathLst>
                <a:path w="982299" h="982299">
                  <a:moveTo>
                    <a:pt x="0" y="0"/>
                  </a:moveTo>
                  <a:lnTo>
                    <a:pt x="982298" y="0"/>
                  </a:lnTo>
                  <a:lnTo>
                    <a:pt x="982298" y="982299"/>
                  </a:lnTo>
                  <a:lnTo>
                    <a:pt x="0" y="9822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</p:sp>
        <p:sp>
          <p:nvSpPr>
            <p:cNvPr id="34" name="Freeform 11">
              <a:extLst>
                <a:ext uri="{FF2B5EF4-FFF2-40B4-BE49-F238E27FC236}">
                  <a16:creationId xmlns:a16="http://schemas.microsoft.com/office/drawing/2014/main" id="{D7B6D688-EBFE-5997-1D18-F2CCB501EE46}"/>
                </a:ext>
              </a:extLst>
            </p:cNvPr>
            <p:cNvSpPr/>
            <p:nvPr/>
          </p:nvSpPr>
          <p:spPr>
            <a:xfrm>
              <a:off x="3373560" y="345364"/>
              <a:ext cx="982299" cy="982299"/>
            </a:xfrm>
            <a:custGeom>
              <a:avLst/>
              <a:gdLst/>
              <a:ahLst/>
              <a:cxnLst/>
              <a:rect l="l" t="t" r="r" b="b"/>
              <a:pathLst>
                <a:path w="982299" h="982299">
                  <a:moveTo>
                    <a:pt x="0" y="0"/>
                  </a:moveTo>
                  <a:lnTo>
                    <a:pt x="982298" y="0"/>
                  </a:lnTo>
                  <a:lnTo>
                    <a:pt x="982298" y="982299"/>
                  </a:lnTo>
                  <a:lnTo>
                    <a:pt x="0" y="9822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</p:sp>
        <p:sp>
          <p:nvSpPr>
            <p:cNvPr id="35" name="Freeform 12">
              <a:extLst>
                <a:ext uri="{FF2B5EF4-FFF2-40B4-BE49-F238E27FC236}">
                  <a16:creationId xmlns:a16="http://schemas.microsoft.com/office/drawing/2014/main" id="{0241DEE4-BB07-2781-E7FC-C21FDEF9A542}"/>
                </a:ext>
              </a:extLst>
            </p:cNvPr>
            <p:cNvSpPr/>
            <p:nvPr/>
          </p:nvSpPr>
          <p:spPr>
            <a:xfrm>
              <a:off x="2324694" y="345364"/>
              <a:ext cx="866959" cy="982299"/>
            </a:xfrm>
            <a:custGeom>
              <a:avLst/>
              <a:gdLst/>
              <a:ahLst/>
              <a:cxnLst/>
              <a:rect l="l" t="t" r="r" b="b"/>
              <a:pathLst>
                <a:path w="866959" h="982299">
                  <a:moveTo>
                    <a:pt x="0" y="0"/>
                  </a:moveTo>
                  <a:lnTo>
                    <a:pt x="866959" y="0"/>
                  </a:lnTo>
                  <a:lnTo>
                    <a:pt x="866959" y="982299"/>
                  </a:lnTo>
                  <a:lnTo>
                    <a:pt x="0" y="9822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 l="-24839" r="-27501"/>
              </a:stretch>
            </a:blipFill>
          </p:spPr>
        </p:sp>
        <p:sp>
          <p:nvSpPr>
            <p:cNvPr id="36" name="Freeform 13">
              <a:extLst>
                <a:ext uri="{FF2B5EF4-FFF2-40B4-BE49-F238E27FC236}">
                  <a16:creationId xmlns:a16="http://schemas.microsoft.com/office/drawing/2014/main" id="{B80CAB3C-7B60-158A-C39D-043D75956FEA}"/>
                </a:ext>
              </a:extLst>
            </p:cNvPr>
            <p:cNvSpPr/>
            <p:nvPr/>
          </p:nvSpPr>
          <p:spPr>
            <a:xfrm>
              <a:off x="4537766" y="0"/>
              <a:ext cx="2661590" cy="1673027"/>
            </a:xfrm>
            <a:custGeom>
              <a:avLst/>
              <a:gdLst/>
              <a:ahLst/>
              <a:cxnLst/>
              <a:rect l="l" t="t" r="r" b="b"/>
              <a:pathLst>
                <a:path w="2661590" h="1673027">
                  <a:moveTo>
                    <a:pt x="0" y="0"/>
                  </a:moveTo>
                  <a:lnTo>
                    <a:pt x="2661590" y="0"/>
                  </a:lnTo>
                  <a:lnTo>
                    <a:pt x="2661590" y="1673027"/>
                  </a:lnTo>
                  <a:lnTo>
                    <a:pt x="0" y="16730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 l="-5873" r="-5873"/>
              </a:stretch>
            </a:blipFill>
          </p:spPr>
        </p:sp>
      </p:grpSp>
    </p:spTree>
    <p:extLst>
      <p:ext uri="{BB962C8B-B14F-4D97-AF65-F5344CB8AC3E}">
        <p14:creationId xmlns:p14="http://schemas.microsoft.com/office/powerpoint/2010/main" val="63177736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วันที่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02F4C-03F0-4468-B566-D322EADE2DE2}" type="datetime1">
              <a:rPr lang="th-TH" smtClean="0"/>
              <a:t>18/04/67</a:t>
            </a:fld>
            <a:endParaRPr lang="th-TH"/>
          </a:p>
        </p:txBody>
      </p:sp>
      <p:sp>
        <p:nvSpPr>
          <p:cNvPr id="10" name="กล่องข้อความ 9"/>
          <p:cNvSpPr txBox="1"/>
          <p:nvPr/>
        </p:nvSpPr>
        <p:spPr>
          <a:xfrm>
            <a:off x="3037543" y="1162589"/>
            <a:ext cx="1723604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700" b="1" dirty="0">
                <a:solidFill>
                  <a:srgbClr val="002060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ภารกิจสำคัญที่อธิบดีกรมการพัฒนาชุนเน้นย้ำในไตรมาสที่ 3 </a:t>
            </a:r>
            <a:r>
              <a:rPr lang="th-TH" sz="2700" b="1" dirty="0">
                <a:solidFill>
                  <a:srgbClr val="002060"/>
                </a:solidFill>
                <a:latin typeface="Chulabhorn Likit Text Light๙" panose="00000400000000000000" pitchFamily="2" charset="-34"/>
                <a:ea typeface="Calibri" panose="020F0502020204030204" pitchFamily="34" charset="0"/>
                <a:cs typeface="Chulabhorn Likit Text Light๙" panose="00000400000000000000" pitchFamily="2" charset="-34"/>
              </a:rPr>
              <a:t>สำนักงานกองทุนพัฒนาบทบาทสตรี</a:t>
            </a:r>
            <a:endParaRPr lang="th-TH" sz="2700" b="1" dirty="0">
              <a:solidFill>
                <a:srgbClr val="002060"/>
              </a:solidFill>
              <a:latin typeface="Chulabhorn Likit Text Light๙" panose="00000400000000000000" pitchFamily="2" charset="-34"/>
              <a:cs typeface="Chulabhorn Likit Text Light๙" panose="00000400000000000000" pitchFamily="2" charset="-34"/>
            </a:endParaRPr>
          </a:p>
        </p:txBody>
      </p:sp>
      <p:pic>
        <p:nvPicPr>
          <p:cNvPr id="4" name="รูปภาพ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1144" y="2364748"/>
            <a:ext cx="13149056" cy="7198352"/>
          </a:xfrm>
          <a:prstGeom prst="rect">
            <a:avLst/>
          </a:prstGeom>
        </p:spPr>
      </p:pic>
      <p:sp>
        <p:nvSpPr>
          <p:cNvPr id="15" name="กล่องข้อความ 14"/>
          <p:cNvSpPr txBox="1"/>
          <p:nvPr/>
        </p:nvSpPr>
        <p:spPr>
          <a:xfrm>
            <a:off x="-2737320" y="1862435"/>
            <a:ext cx="172360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400" b="1" dirty="0">
                <a:solidFill>
                  <a:srgbClr val="002060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การส่งเสริมกลุ่มอาชีพที่ลงทะเบียนผู้ผลิต ผู้ประกอบการ </a:t>
            </a:r>
            <a:r>
              <a:rPr lang="en-US" sz="2400" b="1" dirty="0">
                <a:solidFill>
                  <a:srgbClr val="002060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OTOP</a:t>
            </a:r>
            <a:endParaRPr lang="th-TH" sz="2400" b="1" dirty="0">
              <a:solidFill>
                <a:srgbClr val="002060"/>
              </a:solidFill>
              <a:latin typeface="Chulabhorn Likit Text Light๙" panose="00000400000000000000" pitchFamily="2" charset="-34"/>
              <a:cs typeface="Chulabhorn Likit Text Light๙" panose="00000400000000000000" pitchFamily="2" charset="-34"/>
            </a:endParaRPr>
          </a:p>
        </p:txBody>
      </p:sp>
      <p:grpSp>
        <p:nvGrpSpPr>
          <p:cNvPr id="3" name="กลุ่ม 2">
            <a:extLst>
              <a:ext uri="{FF2B5EF4-FFF2-40B4-BE49-F238E27FC236}">
                <a16:creationId xmlns:a16="http://schemas.microsoft.com/office/drawing/2014/main" id="{F4D80943-E44A-F0EE-DEA6-E5198466D394}"/>
              </a:ext>
            </a:extLst>
          </p:cNvPr>
          <p:cNvGrpSpPr/>
          <p:nvPr/>
        </p:nvGrpSpPr>
        <p:grpSpPr>
          <a:xfrm>
            <a:off x="-322135" y="5943268"/>
            <a:ext cx="20941658" cy="5143832"/>
            <a:chOff x="-322135" y="5943268"/>
            <a:chExt cx="20941658" cy="5143832"/>
          </a:xfrm>
        </p:grpSpPr>
        <p:sp>
          <p:nvSpPr>
            <p:cNvPr id="5" name="Freeform 2">
              <a:extLst>
                <a:ext uri="{FF2B5EF4-FFF2-40B4-BE49-F238E27FC236}">
                  <a16:creationId xmlns:a16="http://schemas.microsoft.com/office/drawing/2014/main" id="{77867836-39B5-C87A-0D46-8D33C82D70E2}"/>
                </a:ext>
              </a:extLst>
            </p:cNvPr>
            <p:cNvSpPr/>
            <p:nvPr/>
          </p:nvSpPr>
          <p:spPr>
            <a:xfrm>
              <a:off x="-322135" y="9635249"/>
              <a:ext cx="19404854" cy="1451851"/>
            </a:xfrm>
            <a:custGeom>
              <a:avLst/>
              <a:gdLst/>
              <a:ahLst/>
              <a:cxnLst/>
              <a:rect l="l" t="t" r="r" b="b"/>
              <a:pathLst>
                <a:path w="19404854" h="9702427">
                  <a:moveTo>
                    <a:pt x="0" y="0"/>
                  </a:moveTo>
                  <a:lnTo>
                    <a:pt x="19404855" y="0"/>
                  </a:lnTo>
                  <a:lnTo>
                    <a:pt x="19404855" y="9702428"/>
                  </a:lnTo>
                  <a:lnTo>
                    <a:pt x="0" y="97024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>
                <a:fillRect b="-568280"/>
              </a:stretch>
            </a:blipFill>
          </p:spPr>
        </p:sp>
        <p:sp>
          <p:nvSpPr>
            <p:cNvPr id="6" name="Freeform 3">
              <a:extLst>
                <a:ext uri="{FF2B5EF4-FFF2-40B4-BE49-F238E27FC236}">
                  <a16:creationId xmlns:a16="http://schemas.microsoft.com/office/drawing/2014/main" id="{3607F8FB-990A-F559-63FE-7947AF644702}"/>
                </a:ext>
              </a:extLst>
            </p:cNvPr>
            <p:cNvSpPr/>
            <p:nvPr/>
          </p:nvSpPr>
          <p:spPr>
            <a:xfrm rot="10800000" flipH="1">
              <a:off x="-126913" y="6672817"/>
              <a:ext cx="4261510" cy="4172163"/>
            </a:xfrm>
            <a:custGeom>
              <a:avLst/>
              <a:gdLst/>
              <a:ahLst/>
              <a:cxnLst/>
              <a:rect l="l" t="t" r="r" b="b"/>
              <a:pathLst>
                <a:path w="4261510" h="4172163">
                  <a:moveTo>
                    <a:pt x="4261510" y="0"/>
                  </a:moveTo>
                  <a:lnTo>
                    <a:pt x="0" y="0"/>
                  </a:lnTo>
                  <a:lnTo>
                    <a:pt x="0" y="4172163"/>
                  </a:lnTo>
                  <a:lnTo>
                    <a:pt x="4261510" y="4172163"/>
                  </a:lnTo>
                  <a:lnTo>
                    <a:pt x="4261510" y="0"/>
                  </a:lnTo>
                  <a:close/>
                </a:path>
              </a:pathLst>
            </a:custGeom>
            <a:blipFill>
              <a:blip r:embed="rId5">
                <a:alphaModFix amt="37000"/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" name="Freeform 4">
              <a:extLst>
                <a:ext uri="{FF2B5EF4-FFF2-40B4-BE49-F238E27FC236}">
                  <a16:creationId xmlns:a16="http://schemas.microsoft.com/office/drawing/2014/main" id="{420B7919-666C-378E-85A3-60EE0D865E53}"/>
                </a:ext>
              </a:extLst>
            </p:cNvPr>
            <p:cNvSpPr/>
            <p:nvPr/>
          </p:nvSpPr>
          <p:spPr>
            <a:xfrm rot="10800000">
              <a:off x="16716853" y="5943268"/>
              <a:ext cx="3902670" cy="4366592"/>
            </a:xfrm>
            <a:custGeom>
              <a:avLst/>
              <a:gdLst/>
              <a:ahLst/>
              <a:cxnLst/>
              <a:rect l="l" t="t" r="r" b="b"/>
              <a:pathLst>
                <a:path w="4261510" h="4172163">
                  <a:moveTo>
                    <a:pt x="0" y="0"/>
                  </a:moveTo>
                  <a:lnTo>
                    <a:pt x="4261510" y="0"/>
                  </a:lnTo>
                  <a:lnTo>
                    <a:pt x="4261510" y="4172163"/>
                  </a:lnTo>
                  <a:lnTo>
                    <a:pt x="0" y="41721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alphaModFix amt="31999"/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" name="Freeform 5">
              <a:extLst>
                <a:ext uri="{FF2B5EF4-FFF2-40B4-BE49-F238E27FC236}">
                  <a16:creationId xmlns:a16="http://schemas.microsoft.com/office/drawing/2014/main" id="{C514A606-69A9-EE75-9A83-AAF7078617DB}"/>
                </a:ext>
              </a:extLst>
            </p:cNvPr>
            <p:cNvSpPr/>
            <p:nvPr/>
          </p:nvSpPr>
          <p:spPr>
            <a:xfrm>
              <a:off x="17183859" y="9649284"/>
              <a:ext cx="352548" cy="352548"/>
            </a:xfrm>
            <a:custGeom>
              <a:avLst/>
              <a:gdLst/>
              <a:ahLst/>
              <a:cxnLst/>
              <a:rect l="l" t="t" r="r" b="b"/>
              <a:pathLst>
                <a:path w="352548" h="352548">
                  <a:moveTo>
                    <a:pt x="0" y="0"/>
                  </a:moveTo>
                  <a:lnTo>
                    <a:pt x="352547" y="0"/>
                  </a:lnTo>
                  <a:lnTo>
                    <a:pt x="352547" y="352548"/>
                  </a:lnTo>
                  <a:lnTo>
                    <a:pt x="0" y="35254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alphaModFix amt="47000"/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Freeform 6">
              <a:extLst>
                <a:ext uri="{FF2B5EF4-FFF2-40B4-BE49-F238E27FC236}">
                  <a16:creationId xmlns:a16="http://schemas.microsoft.com/office/drawing/2014/main" id="{A45B9172-F05D-B5F8-7073-5D75BCFBFAF1}"/>
                </a:ext>
              </a:extLst>
            </p:cNvPr>
            <p:cNvSpPr/>
            <p:nvPr/>
          </p:nvSpPr>
          <p:spPr>
            <a:xfrm>
              <a:off x="16855283" y="9924104"/>
              <a:ext cx="270304" cy="270304"/>
            </a:xfrm>
            <a:custGeom>
              <a:avLst/>
              <a:gdLst/>
              <a:ahLst/>
              <a:cxnLst/>
              <a:rect l="l" t="t" r="r" b="b"/>
              <a:pathLst>
                <a:path w="270304" h="270304">
                  <a:moveTo>
                    <a:pt x="0" y="0"/>
                  </a:moveTo>
                  <a:lnTo>
                    <a:pt x="270304" y="0"/>
                  </a:lnTo>
                  <a:lnTo>
                    <a:pt x="270304" y="270304"/>
                  </a:lnTo>
                  <a:lnTo>
                    <a:pt x="0" y="2703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alphaModFix amt="55000"/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" name="Freeform 7">
              <a:extLst>
                <a:ext uri="{FF2B5EF4-FFF2-40B4-BE49-F238E27FC236}">
                  <a16:creationId xmlns:a16="http://schemas.microsoft.com/office/drawing/2014/main" id="{C8A618C5-502D-6AAD-F2E1-0270EE5683CF}"/>
                </a:ext>
              </a:extLst>
            </p:cNvPr>
            <p:cNvSpPr/>
            <p:nvPr/>
          </p:nvSpPr>
          <p:spPr>
            <a:xfrm>
              <a:off x="0" y="9641564"/>
              <a:ext cx="625082" cy="625082"/>
            </a:xfrm>
            <a:custGeom>
              <a:avLst/>
              <a:gdLst/>
              <a:ahLst/>
              <a:cxnLst/>
              <a:rect l="l" t="t" r="r" b="b"/>
              <a:pathLst>
                <a:path w="625082" h="625082">
                  <a:moveTo>
                    <a:pt x="0" y="0"/>
                  </a:moveTo>
                  <a:lnTo>
                    <a:pt x="625082" y="0"/>
                  </a:lnTo>
                  <a:lnTo>
                    <a:pt x="625082" y="625082"/>
                  </a:lnTo>
                  <a:lnTo>
                    <a:pt x="0" y="62508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2" name="Freeform 8">
              <a:extLst>
                <a:ext uri="{FF2B5EF4-FFF2-40B4-BE49-F238E27FC236}">
                  <a16:creationId xmlns:a16="http://schemas.microsoft.com/office/drawing/2014/main" id="{064964DF-4626-3A8D-3BE9-8A0106A00BAE}"/>
                </a:ext>
              </a:extLst>
            </p:cNvPr>
            <p:cNvSpPr/>
            <p:nvPr/>
          </p:nvSpPr>
          <p:spPr>
            <a:xfrm>
              <a:off x="660458" y="9631111"/>
              <a:ext cx="294691" cy="294691"/>
            </a:xfrm>
            <a:custGeom>
              <a:avLst/>
              <a:gdLst/>
              <a:ahLst/>
              <a:cxnLst/>
              <a:rect l="l" t="t" r="r" b="b"/>
              <a:pathLst>
                <a:path w="294691" h="294691">
                  <a:moveTo>
                    <a:pt x="0" y="0"/>
                  </a:moveTo>
                  <a:lnTo>
                    <a:pt x="294691" y="0"/>
                  </a:lnTo>
                  <a:lnTo>
                    <a:pt x="294691" y="294691"/>
                  </a:lnTo>
                  <a:lnTo>
                    <a:pt x="0" y="2946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3" name="Freeform 9">
              <a:extLst>
                <a:ext uri="{FF2B5EF4-FFF2-40B4-BE49-F238E27FC236}">
                  <a16:creationId xmlns:a16="http://schemas.microsoft.com/office/drawing/2014/main" id="{6F7BAFDF-51D3-70CA-0537-98BC9138A01E}"/>
                </a:ext>
              </a:extLst>
            </p:cNvPr>
            <p:cNvSpPr/>
            <p:nvPr/>
          </p:nvSpPr>
          <p:spPr>
            <a:xfrm rot="834738">
              <a:off x="4269232" y="9833364"/>
              <a:ext cx="298411" cy="298411"/>
            </a:xfrm>
            <a:custGeom>
              <a:avLst/>
              <a:gdLst/>
              <a:ahLst/>
              <a:cxnLst/>
              <a:rect l="l" t="t" r="r" b="b"/>
              <a:pathLst>
                <a:path w="298411" h="298411">
                  <a:moveTo>
                    <a:pt x="0" y="0"/>
                  </a:moveTo>
                  <a:lnTo>
                    <a:pt x="298410" y="0"/>
                  </a:lnTo>
                  <a:lnTo>
                    <a:pt x="298410" y="298410"/>
                  </a:lnTo>
                  <a:lnTo>
                    <a:pt x="0" y="2984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alphaModFix amt="56000"/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4" name="TextBox 10">
              <a:extLst>
                <a:ext uri="{FF2B5EF4-FFF2-40B4-BE49-F238E27FC236}">
                  <a16:creationId xmlns:a16="http://schemas.microsoft.com/office/drawing/2014/main" id="{13F8BDAF-310A-6CC6-BD46-0D384366466C}"/>
                </a:ext>
              </a:extLst>
            </p:cNvPr>
            <p:cNvSpPr txBox="1"/>
            <p:nvPr/>
          </p:nvSpPr>
          <p:spPr>
            <a:xfrm>
              <a:off x="5418052" y="9897227"/>
              <a:ext cx="13784348" cy="4289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679"/>
                </a:lnSpc>
              </a:pPr>
              <a:r>
                <a:rPr lang="en-US" sz="1600" dirty="0" err="1">
                  <a:solidFill>
                    <a:srgbClr val="EA9F1B"/>
                  </a:solidFill>
                  <a:latin typeface="Chulabhorn Likit Text Light" panose="00000400000000000000" pitchFamily="2" charset="-34"/>
                  <a:cs typeface="Chulabhorn Likit Text Light" panose="00000400000000000000" pitchFamily="2" charset="-34"/>
                </a:rPr>
                <a:t>เศรษฐกิจฐานรากมั่นคง</a:t>
              </a:r>
              <a:r>
                <a:rPr lang="en-US" sz="1600" dirty="0">
                  <a:solidFill>
                    <a:srgbClr val="EA9F1B"/>
                  </a:solidFill>
                  <a:latin typeface="Chulabhorn Likit Text Light" panose="00000400000000000000" pitchFamily="2" charset="-34"/>
                  <a:cs typeface="Chulabhorn Likit Text Light" panose="00000400000000000000" pitchFamily="2" charset="-34"/>
                </a:rPr>
                <a:t> </a:t>
              </a:r>
              <a:r>
                <a:rPr lang="en-US" sz="1600" dirty="0" err="1">
                  <a:solidFill>
                    <a:srgbClr val="EA9F1B"/>
                  </a:solidFill>
                  <a:latin typeface="Chulabhorn Likit Text Light" panose="00000400000000000000" pitchFamily="2" charset="-34"/>
                  <a:cs typeface="Chulabhorn Likit Text Light" panose="00000400000000000000" pitchFamily="2" charset="-34"/>
                </a:rPr>
                <a:t>ชุมชนเข้มแข็งอย่างยั่งยืน</a:t>
              </a:r>
              <a:r>
                <a:rPr lang="en-US" sz="1600" dirty="0">
                  <a:solidFill>
                    <a:srgbClr val="EA9F1B"/>
                  </a:solidFill>
                  <a:latin typeface="Chulabhorn Likit Text Light" panose="00000400000000000000" pitchFamily="2" charset="-34"/>
                  <a:cs typeface="Chulabhorn Likit Text Light" panose="00000400000000000000" pitchFamily="2" charset="-34"/>
                </a:rPr>
                <a:t> </a:t>
              </a:r>
              <a:r>
                <a:rPr lang="en-US" sz="1600" dirty="0" err="1">
                  <a:solidFill>
                    <a:srgbClr val="EA9F1B"/>
                  </a:solidFill>
                  <a:latin typeface="Chulabhorn Likit Text Light" panose="00000400000000000000" pitchFamily="2" charset="-34"/>
                  <a:cs typeface="Chulabhorn Likit Text Light" panose="00000400000000000000" pitchFamily="2" charset="-34"/>
                </a:rPr>
                <a:t>ด้วยหลักปรัชญาของเศรษฐกิจพอเพียง</a:t>
              </a:r>
              <a:r>
                <a:rPr lang="en-US" sz="1600" dirty="0">
                  <a:solidFill>
                    <a:srgbClr val="EA9F1B"/>
                  </a:solidFill>
                  <a:latin typeface="Chulabhorn Likit Text Light" panose="00000400000000000000" pitchFamily="2" charset="-34"/>
                  <a:cs typeface="Chulabhorn Likit Text Light" panose="00000400000000000000" pitchFamily="2" charset="-34"/>
                </a:rPr>
                <a:t> </a:t>
              </a:r>
            </a:p>
            <a:p>
              <a:pPr>
                <a:lnSpc>
                  <a:spcPts val="1679"/>
                </a:lnSpc>
              </a:pPr>
              <a:endParaRPr lang="en-US" sz="1400" spc="253" dirty="0">
                <a:solidFill>
                  <a:srgbClr val="EA9F1B"/>
                </a:solidFill>
                <a:cs typeface="Opun Mai Bold"/>
              </a:endParaRPr>
            </a:p>
          </p:txBody>
        </p:sp>
        <p:sp>
          <p:nvSpPr>
            <p:cNvPr id="16" name="Freeform 12">
              <a:extLst>
                <a:ext uri="{FF2B5EF4-FFF2-40B4-BE49-F238E27FC236}">
                  <a16:creationId xmlns:a16="http://schemas.microsoft.com/office/drawing/2014/main" id="{A23191B5-5BF7-91B8-F35B-CB0A0F34D41F}"/>
                </a:ext>
              </a:extLst>
            </p:cNvPr>
            <p:cNvSpPr/>
            <p:nvPr/>
          </p:nvSpPr>
          <p:spPr>
            <a:xfrm rot="2055878">
              <a:off x="9189152" y="9608252"/>
              <a:ext cx="231865" cy="231865"/>
            </a:xfrm>
            <a:custGeom>
              <a:avLst/>
              <a:gdLst/>
              <a:ahLst/>
              <a:cxnLst/>
              <a:rect l="l" t="t" r="r" b="b"/>
              <a:pathLst>
                <a:path w="231865" h="231865">
                  <a:moveTo>
                    <a:pt x="0" y="0"/>
                  </a:moveTo>
                  <a:lnTo>
                    <a:pt x="231865" y="0"/>
                  </a:lnTo>
                  <a:lnTo>
                    <a:pt x="231865" y="231865"/>
                  </a:lnTo>
                  <a:lnTo>
                    <a:pt x="0" y="2318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alphaModFix amt="56000"/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7" name="Freeform 13">
              <a:extLst>
                <a:ext uri="{FF2B5EF4-FFF2-40B4-BE49-F238E27FC236}">
                  <a16:creationId xmlns:a16="http://schemas.microsoft.com/office/drawing/2014/main" id="{AE165323-016B-6013-0D7A-3173765CB09A}"/>
                </a:ext>
              </a:extLst>
            </p:cNvPr>
            <p:cNvSpPr/>
            <p:nvPr/>
          </p:nvSpPr>
          <p:spPr>
            <a:xfrm rot="18447662">
              <a:off x="13217140" y="9859751"/>
              <a:ext cx="290824" cy="290824"/>
            </a:xfrm>
            <a:custGeom>
              <a:avLst/>
              <a:gdLst/>
              <a:ahLst/>
              <a:cxnLst/>
              <a:rect l="l" t="t" r="r" b="b"/>
              <a:pathLst>
                <a:path w="290824" h="290824">
                  <a:moveTo>
                    <a:pt x="0" y="0"/>
                  </a:moveTo>
                  <a:lnTo>
                    <a:pt x="290824" y="0"/>
                  </a:lnTo>
                  <a:lnTo>
                    <a:pt x="290824" y="290824"/>
                  </a:lnTo>
                  <a:lnTo>
                    <a:pt x="0" y="290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alphaModFix amt="56000"/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8" name="Freeform 14">
              <a:extLst>
                <a:ext uri="{FF2B5EF4-FFF2-40B4-BE49-F238E27FC236}">
                  <a16:creationId xmlns:a16="http://schemas.microsoft.com/office/drawing/2014/main" id="{58BFF347-6E85-3B1A-334E-69D730E3E62D}"/>
                </a:ext>
              </a:extLst>
            </p:cNvPr>
            <p:cNvSpPr/>
            <p:nvPr/>
          </p:nvSpPr>
          <p:spPr>
            <a:xfrm>
              <a:off x="16577689" y="9762124"/>
              <a:ext cx="220444" cy="220444"/>
            </a:xfrm>
            <a:custGeom>
              <a:avLst/>
              <a:gdLst/>
              <a:ahLst/>
              <a:cxnLst/>
              <a:rect l="l" t="t" r="r" b="b"/>
              <a:pathLst>
                <a:path w="220444" h="220444">
                  <a:moveTo>
                    <a:pt x="0" y="0"/>
                  </a:moveTo>
                  <a:lnTo>
                    <a:pt x="220444" y="0"/>
                  </a:lnTo>
                  <a:lnTo>
                    <a:pt x="220444" y="220445"/>
                  </a:lnTo>
                  <a:lnTo>
                    <a:pt x="0" y="2204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alphaModFix amt="65000"/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9" name="Freeform 15">
              <a:extLst>
                <a:ext uri="{FF2B5EF4-FFF2-40B4-BE49-F238E27FC236}">
                  <a16:creationId xmlns:a16="http://schemas.microsoft.com/office/drawing/2014/main" id="{3E8BB2BD-23FF-09FB-9611-1796D1AC5D62}"/>
                </a:ext>
              </a:extLst>
            </p:cNvPr>
            <p:cNvSpPr/>
            <p:nvPr/>
          </p:nvSpPr>
          <p:spPr>
            <a:xfrm>
              <a:off x="836293" y="9842337"/>
              <a:ext cx="384815" cy="384815"/>
            </a:xfrm>
            <a:custGeom>
              <a:avLst/>
              <a:gdLst/>
              <a:ahLst/>
              <a:cxnLst/>
              <a:rect l="l" t="t" r="r" b="b"/>
              <a:pathLst>
                <a:path w="384815" h="384815">
                  <a:moveTo>
                    <a:pt x="0" y="0"/>
                  </a:moveTo>
                  <a:lnTo>
                    <a:pt x="384814" y="0"/>
                  </a:lnTo>
                  <a:lnTo>
                    <a:pt x="384814" y="384814"/>
                  </a:lnTo>
                  <a:lnTo>
                    <a:pt x="0" y="3848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0" name="Freeform 16">
              <a:extLst>
                <a:ext uri="{FF2B5EF4-FFF2-40B4-BE49-F238E27FC236}">
                  <a16:creationId xmlns:a16="http://schemas.microsoft.com/office/drawing/2014/main" id="{EE3EB027-D9CD-4099-F345-B338225949E4}"/>
                </a:ext>
              </a:extLst>
            </p:cNvPr>
            <p:cNvSpPr/>
            <p:nvPr/>
          </p:nvSpPr>
          <p:spPr>
            <a:xfrm>
              <a:off x="1292338" y="9656538"/>
              <a:ext cx="225180" cy="225180"/>
            </a:xfrm>
            <a:custGeom>
              <a:avLst/>
              <a:gdLst/>
              <a:ahLst/>
              <a:cxnLst/>
              <a:rect l="l" t="t" r="r" b="b"/>
              <a:pathLst>
                <a:path w="225180" h="225180">
                  <a:moveTo>
                    <a:pt x="0" y="0"/>
                  </a:moveTo>
                  <a:lnTo>
                    <a:pt x="225180" y="0"/>
                  </a:lnTo>
                  <a:lnTo>
                    <a:pt x="225180" y="225180"/>
                  </a:lnTo>
                  <a:lnTo>
                    <a:pt x="0" y="2251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1" name="Freeform 13">
              <a:extLst>
                <a:ext uri="{FF2B5EF4-FFF2-40B4-BE49-F238E27FC236}">
                  <a16:creationId xmlns:a16="http://schemas.microsoft.com/office/drawing/2014/main" id="{CAB7E2A3-B4D8-AE48-74B1-06FDD0BC58DF}"/>
                </a:ext>
              </a:extLst>
            </p:cNvPr>
            <p:cNvSpPr/>
            <p:nvPr/>
          </p:nvSpPr>
          <p:spPr>
            <a:xfrm rot="18447662">
              <a:off x="14453176" y="10443033"/>
              <a:ext cx="268702" cy="262072"/>
            </a:xfrm>
            <a:custGeom>
              <a:avLst/>
              <a:gdLst/>
              <a:ahLst/>
              <a:cxnLst/>
              <a:rect l="l" t="t" r="r" b="b"/>
              <a:pathLst>
                <a:path w="290824" h="290824">
                  <a:moveTo>
                    <a:pt x="0" y="0"/>
                  </a:moveTo>
                  <a:lnTo>
                    <a:pt x="290824" y="0"/>
                  </a:lnTo>
                  <a:lnTo>
                    <a:pt x="290824" y="290824"/>
                  </a:lnTo>
                  <a:lnTo>
                    <a:pt x="0" y="290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alphaModFix amt="56000"/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2" name="Freeform 13">
              <a:extLst>
                <a:ext uri="{FF2B5EF4-FFF2-40B4-BE49-F238E27FC236}">
                  <a16:creationId xmlns:a16="http://schemas.microsoft.com/office/drawing/2014/main" id="{CBFC98AD-65F1-9B63-BA78-029E58FC3089}"/>
                </a:ext>
              </a:extLst>
            </p:cNvPr>
            <p:cNvSpPr/>
            <p:nvPr/>
          </p:nvSpPr>
          <p:spPr>
            <a:xfrm rot="18447662">
              <a:off x="15430156" y="9952535"/>
              <a:ext cx="268702" cy="262072"/>
            </a:xfrm>
            <a:custGeom>
              <a:avLst/>
              <a:gdLst/>
              <a:ahLst/>
              <a:cxnLst/>
              <a:rect l="l" t="t" r="r" b="b"/>
              <a:pathLst>
                <a:path w="290824" h="290824">
                  <a:moveTo>
                    <a:pt x="0" y="0"/>
                  </a:moveTo>
                  <a:lnTo>
                    <a:pt x="290824" y="0"/>
                  </a:lnTo>
                  <a:lnTo>
                    <a:pt x="290824" y="290824"/>
                  </a:lnTo>
                  <a:lnTo>
                    <a:pt x="0" y="290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alphaModFix amt="56000"/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23" name="Group 8">
            <a:extLst>
              <a:ext uri="{FF2B5EF4-FFF2-40B4-BE49-F238E27FC236}">
                <a16:creationId xmlns:a16="http://schemas.microsoft.com/office/drawing/2014/main" id="{DD52AF8F-E937-E0D1-08A8-07F255F42C2C}"/>
              </a:ext>
            </a:extLst>
          </p:cNvPr>
          <p:cNvGrpSpPr/>
          <p:nvPr/>
        </p:nvGrpSpPr>
        <p:grpSpPr>
          <a:xfrm>
            <a:off x="223352" y="0"/>
            <a:ext cx="5399517" cy="1254770"/>
            <a:chOff x="0" y="0"/>
            <a:chExt cx="7199356" cy="1673027"/>
          </a:xfrm>
        </p:grpSpPr>
        <p:sp>
          <p:nvSpPr>
            <p:cNvPr id="24" name="Freeform 9">
              <a:extLst>
                <a:ext uri="{FF2B5EF4-FFF2-40B4-BE49-F238E27FC236}">
                  <a16:creationId xmlns:a16="http://schemas.microsoft.com/office/drawing/2014/main" id="{4030F577-3441-8909-55C8-B2659B739276}"/>
                </a:ext>
              </a:extLst>
            </p:cNvPr>
            <p:cNvSpPr/>
            <p:nvPr/>
          </p:nvSpPr>
          <p:spPr>
            <a:xfrm>
              <a:off x="0" y="345364"/>
              <a:ext cx="982299" cy="982299"/>
            </a:xfrm>
            <a:custGeom>
              <a:avLst/>
              <a:gdLst/>
              <a:ahLst/>
              <a:cxnLst/>
              <a:rect l="l" t="t" r="r" b="b"/>
              <a:pathLst>
                <a:path w="982299" h="982299">
                  <a:moveTo>
                    <a:pt x="0" y="0"/>
                  </a:moveTo>
                  <a:lnTo>
                    <a:pt x="982299" y="0"/>
                  </a:lnTo>
                  <a:lnTo>
                    <a:pt x="982299" y="982299"/>
                  </a:lnTo>
                  <a:lnTo>
                    <a:pt x="0" y="9822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</p:sp>
        <p:sp>
          <p:nvSpPr>
            <p:cNvPr id="25" name="Freeform 10">
              <a:extLst>
                <a:ext uri="{FF2B5EF4-FFF2-40B4-BE49-F238E27FC236}">
                  <a16:creationId xmlns:a16="http://schemas.microsoft.com/office/drawing/2014/main" id="{F115A8FE-37C3-3A8C-42E1-4000747D590A}"/>
                </a:ext>
              </a:extLst>
            </p:cNvPr>
            <p:cNvSpPr/>
            <p:nvPr/>
          </p:nvSpPr>
          <p:spPr>
            <a:xfrm>
              <a:off x="1160488" y="345364"/>
              <a:ext cx="982299" cy="982299"/>
            </a:xfrm>
            <a:custGeom>
              <a:avLst/>
              <a:gdLst/>
              <a:ahLst/>
              <a:cxnLst/>
              <a:rect l="l" t="t" r="r" b="b"/>
              <a:pathLst>
                <a:path w="982299" h="982299">
                  <a:moveTo>
                    <a:pt x="0" y="0"/>
                  </a:moveTo>
                  <a:lnTo>
                    <a:pt x="982298" y="0"/>
                  </a:lnTo>
                  <a:lnTo>
                    <a:pt x="982298" y="982299"/>
                  </a:lnTo>
                  <a:lnTo>
                    <a:pt x="0" y="9822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</p:sp>
        <p:sp>
          <p:nvSpPr>
            <p:cNvPr id="26" name="Freeform 11">
              <a:extLst>
                <a:ext uri="{FF2B5EF4-FFF2-40B4-BE49-F238E27FC236}">
                  <a16:creationId xmlns:a16="http://schemas.microsoft.com/office/drawing/2014/main" id="{181F2475-12BB-E110-47E5-CFDE4CA19BBF}"/>
                </a:ext>
              </a:extLst>
            </p:cNvPr>
            <p:cNvSpPr/>
            <p:nvPr/>
          </p:nvSpPr>
          <p:spPr>
            <a:xfrm>
              <a:off x="3373560" y="345364"/>
              <a:ext cx="982299" cy="982299"/>
            </a:xfrm>
            <a:custGeom>
              <a:avLst/>
              <a:gdLst/>
              <a:ahLst/>
              <a:cxnLst/>
              <a:rect l="l" t="t" r="r" b="b"/>
              <a:pathLst>
                <a:path w="982299" h="982299">
                  <a:moveTo>
                    <a:pt x="0" y="0"/>
                  </a:moveTo>
                  <a:lnTo>
                    <a:pt x="982298" y="0"/>
                  </a:lnTo>
                  <a:lnTo>
                    <a:pt x="982298" y="982299"/>
                  </a:lnTo>
                  <a:lnTo>
                    <a:pt x="0" y="9822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</p:sp>
        <p:sp>
          <p:nvSpPr>
            <p:cNvPr id="27" name="Freeform 12">
              <a:extLst>
                <a:ext uri="{FF2B5EF4-FFF2-40B4-BE49-F238E27FC236}">
                  <a16:creationId xmlns:a16="http://schemas.microsoft.com/office/drawing/2014/main" id="{3FEE0DC4-3E2E-A44A-7E3F-4473E35F0AEC}"/>
                </a:ext>
              </a:extLst>
            </p:cNvPr>
            <p:cNvSpPr/>
            <p:nvPr/>
          </p:nvSpPr>
          <p:spPr>
            <a:xfrm>
              <a:off x="2324694" y="345364"/>
              <a:ext cx="866959" cy="982299"/>
            </a:xfrm>
            <a:custGeom>
              <a:avLst/>
              <a:gdLst/>
              <a:ahLst/>
              <a:cxnLst/>
              <a:rect l="l" t="t" r="r" b="b"/>
              <a:pathLst>
                <a:path w="866959" h="982299">
                  <a:moveTo>
                    <a:pt x="0" y="0"/>
                  </a:moveTo>
                  <a:lnTo>
                    <a:pt x="866959" y="0"/>
                  </a:lnTo>
                  <a:lnTo>
                    <a:pt x="866959" y="982299"/>
                  </a:lnTo>
                  <a:lnTo>
                    <a:pt x="0" y="9822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 l="-24839" r="-27501"/>
              </a:stretch>
            </a:blipFill>
          </p:spPr>
        </p:sp>
        <p:sp>
          <p:nvSpPr>
            <p:cNvPr id="34" name="Freeform 13">
              <a:extLst>
                <a:ext uri="{FF2B5EF4-FFF2-40B4-BE49-F238E27FC236}">
                  <a16:creationId xmlns:a16="http://schemas.microsoft.com/office/drawing/2014/main" id="{0B723AE8-EA17-CA92-A70A-29B9B3BAD13D}"/>
                </a:ext>
              </a:extLst>
            </p:cNvPr>
            <p:cNvSpPr/>
            <p:nvPr/>
          </p:nvSpPr>
          <p:spPr>
            <a:xfrm>
              <a:off x="4537766" y="0"/>
              <a:ext cx="2661590" cy="1673027"/>
            </a:xfrm>
            <a:custGeom>
              <a:avLst/>
              <a:gdLst/>
              <a:ahLst/>
              <a:cxnLst/>
              <a:rect l="l" t="t" r="r" b="b"/>
              <a:pathLst>
                <a:path w="2661590" h="1673027">
                  <a:moveTo>
                    <a:pt x="0" y="0"/>
                  </a:moveTo>
                  <a:lnTo>
                    <a:pt x="2661590" y="0"/>
                  </a:lnTo>
                  <a:lnTo>
                    <a:pt x="2661590" y="1673027"/>
                  </a:lnTo>
                  <a:lnTo>
                    <a:pt x="0" y="16730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/>
              <a:stretch>
                <a:fillRect l="-5873" r="-5873"/>
              </a:stretch>
            </a:blipFill>
          </p:spPr>
        </p:sp>
      </p:grpSp>
    </p:spTree>
    <p:extLst>
      <p:ext uri="{BB962C8B-B14F-4D97-AF65-F5344CB8AC3E}">
        <p14:creationId xmlns:p14="http://schemas.microsoft.com/office/powerpoint/2010/main" val="220858984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2999687"/>
            <a:ext cx="16230600" cy="7752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6299"/>
              </a:lnSpc>
              <a:spcBef>
                <a:spcPct val="0"/>
              </a:spcBef>
            </a:pPr>
            <a:r>
              <a:rPr lang="en-US" sz="4000" dirty="0">
                <a:solidFill>
                  <a:srgbClr val="002060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4.2 </a:t>
            </a:r>
            <a:r>
              <a:rPr lang="en-US" sz="4000" dirty="0" err="1">
                <a:solidFill>
                  <a:srgbClr val="002060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การถอดบทเรียน</a:t>
            </a:r>
            <a:r>
              <a:rPr lang="en-US" sz="4000" dirty="0">
                <a:solidFill>
                  <a:srgbClr val="002060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 “</a:t>
            </a:r>
            <a:r>
              <a:rPr lang="en-US" sz="4000" dirty="0" err="1">
                <a:solidFill>
                  <a:srgbClr val="002060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การไกล่เกลี่ยข้อพิพาทก่อนฟ้อง</a:t>
            </a:r>
            <a:r>
              <a:rPr lang="en-US" sz="4000" dirty="0">
                <a:solidFill>
                  <a:srgbClr val="002060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”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2207595" y="4060646"/>
            <a:ext cx="9085028" cy="12676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90881" lvl="1" indent="-345440">
              <a:lnSpc>
                <a:spcPts val="5088"/>
              </a:lnSpc>
              <a:buFont typeface="Arial"/>
              <a:buChar char="•"/>
            </a:pPr>
            <a:r>
              <a:rPr lang="en-US" sz="2400" dirty="0" err="1">
                <a:solidFill>
                  <a:srgbClr val="002060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จังหวัดนครสวรรค์</a:t>
            </a:r>
            <a:endParaRPr lang="en-US" sz="2400" dirty="0">
              <a:solidFill>
                <a:srgbClr val="002060"/>
              </a:solidFill>
              <a:latin typeface="Chulabhorn Likit Text Light๙" panose="00000400000000000000" pitchFamily="2" charset="-34"/>
              <a:cs typeface="Chulabhorn Likit Text Light๙" panose="00000400000000000000" pitchFamily="2" charset="-34"/>
            </a:endParaRPr>
          </a:p>
          <a:p>
            <a:pPr marL="690881" lvl="1" indent="-345440">
              <a:lnSpc>
                <a:spcPts val="5088"/>
              </a:lnSpc>
              <a:buFont typeface="Arial"/>
              <a:buChar char="•"/>
            </a:pPr>
            <a:r>
              <a:rPr lang="en-US" sz="2400" dirty="0" err="1">
                <a:solidFill>
                  <a:srgbClr val="002060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จังหวัด</a:t>
            </a:r>
            <a:r>
              <a:rPr lang="th-TH" sz="2400" dirty="0">
                <a:solidFill>
                  <a:srgbClr val="002060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นครศรีธรรมราช</a:t>
            </a:r>
            <a:endParaRPr lang="en-US" sz="2400" dirty="0">
              <a:solidFill>
                <a:srgbClr val="002060"/>
              </a:solidFill>
              <a:latin typeface="Chulabhorn Likit Text Light๙" panose="00000400000000000000" pitchFamily="2" charset="-34"/>
              <a:cs typeface="Chulabhorn Likit Text Light๙" panose="00000400000000000000" pitchFamily="2" charset="-34"/>
            </a:endParaRPr>
          </a:p>
        </p:txBody>
      </p:sp>
      <p:grpSp>
        <p:nvGrpSpPr>
          <p:cNvPr id="15" name="กลุ่ม 14">
            <a:extLst>
              <a:ext uri="{FF2B5EF4-FFF2-40B4-BE49-F238E27FC236}">
                <a16:creationId xmlns:a16="http://schemas.microsoft.com/office/drawing/2014/main" id="{6D9E2F2B-A470-CA5C-C63D-CDB74B1F1E9B}"/>
              </a:ext>
            </a:extLst>
          </p:cNvPr>
          <p:cNvGrpSpPr/>
          <p:nvPr/>
        </p:nvGrpSpPr>
        <p:grpSpPr>
          <a:xfrm>
            <a:off x="-322135" y="5943268"/>
            <a:ext cx="20941658" cy="5143832"/>
            <a:chOff x="-322135" y="5943268"/>
            <a:chExt cx="20941658" cy="5143832"/>
          </a:xfrm>
        </p:grpSpPr>
        <p:sp>
          <p:nvSpPr>
            <p:cNvPr id="16" name="Freeform 2">
              <a:extLst>
                <a:ext uri="{FF2B5EF4-FFF2-40B4-BE49-F238E27FC236}">
                  <a16:creationId xmlns:a16="http://schemas.microsoft.com/office/drawing/2014/main" id="{DFF777A4-BCF6-8E27-AC3B-36F6163BF98B}"/>
                </a:ext>
              </a:extLst>
            </p:cNvPr>
            <p:cNvSpPr/>
            <p:nvPr/>
          </p:nvSpPr>
          <p:spPr>
            <a:xfrm>
              <a:off x="-322135" y="9635249"/>
              <a:ext cx="19404854" cy="1451851"/>
            </a:xfrm>
            <a:custGeom>
              <a:avLst/>
              <a:gdLst/>
              <a:ahLst/>
              <a:cxnLst/>
              <a:rect l="l" t="t" r="r" b="b"/>
              <a:pathLst>
                <a:path w="19404854" h="9702427">
                  <a:moveTo>
                    <a:pt x="0" y="0"/>
                  </a:moveTo>
                  <a:lnTo>
                    <a:pt x="19404855" y="0"/>
                  </a:lnTo>
                  <a:lnTo>
                    <a:pt x="19404855" y="9702428"/>
                  </a:lnTo>
                  <a:lnTo>
                    <a:pt x="0" y="97024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rcRect/>
              <a:stretch>
                <a:fillRect b="-568280"/>
              </a:stretch>
            </a:blipFill>
          </p:spPr>
        </p:sp>
        <p:sp>
          <p:nvSpPr>
            <p:cNvPr id="17" name="Freeform 3">
              <a:extLst>
                <a:ext uri="{FF2B5EF4-FFF2-40B4-BE49-F238E27FC236}">
                  <a16:creationId xmlns:a16="http://schemas.microsoft.com/office/drawing/2014/main" id="{43B85084-3CFE-0FB3-2631-59395543CB06}"/>
                </a:ext>
              </a:extLst>
            </p:cNvPr>
            <p:cNvSpPr/>
            <p:nvPr/>
          </p:nvSpPr>
          <p:spPr>
            <a:xfrm rot="10800000" flipH="1">
              <a:off x="-126913" y="6672817"/>
              <a:ext cx="4261510" cy="4172163"/>
            </a:xfrm>
            <a:custGeom>
              <a:avLst/>
              <a:gdLst/>
              <a:ahLst/>
              <a:cxnLst/>
              <a:rect l="l" t="t" r="r" b="b"/>
              <a:pathLst>
                <a:path w="4261510" h="4172163">
                  <a:moveTo>
                    <a:pt x="4261510" y="0"/>
                  </a:moveTo>
                  <a:lnTo>
                    <a:pt x="0" y="0"/>
                  </a:lnTo>
                  <a:lnTo>
                    <a:pt x="0" y="4172163"/>
                  </a:lnTo>
                  <a:lnTo>
                    <a:pt x="4261510" y="4172163"/>
                  </a:lnTo>
                  <a:lnTo>
                    <a:pt x="4261510" y="0"/>
                  </a:lnTo>
                  <a:close/>
                </a:path>
              </a:pathLst>
            </a:custGeom>
            <a:blipFill>
              <a:blip r:embed="rId4">
                <a:alphaModFix amt="37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8" name="Freeform 4">
              <a:extLst>
                <a:ext uri="{FF2B5EF4-FFF2-40B4-BE49-F238E27FC236}">
                  <a16:creationId xmlns:a16="http://schemas.microsoft.com/office/drawing/2014/main" id="{D8E3FF1F-EDB5-16E1-26BE-D3EC7C9B3099}"/>
                </a:ext>
              </a:extLst>
            </p:cNvPr>
            <p:cNvSpPr/>
            <p:nvPr/>
          </p:nvSpPr>
          <p:spPr>
            <a:xfrm rot="10800000">
              <a:off x="16716853" y="5943268"/>
              <a:ext cx="3902670" cy="4366592"/>
            </a:xfrm>
            <a:custGeom>
              <a:avLst/>
              <a:gdLst/>
              <a:ahLst/>
              <a:cxnLst/>
              <a:rect l="l" t="t" r="r" b="b"/>
              <a:pathLst>
                <a:path w="4261510" h="4172163">
                  <a:moveTo>
                    <a:pt x="0" y="0"/>
                  </a:moveTo>
                  <a:lnTo>
                    <a:pt x="4261510" y="0"/>
                  </a:lnTo>
                  <a:lnTo>
                    <a:pt x="4261510" y="4172163"/>
                  </a:lnTo>
                  <a:lnTo>
                    <a:pt x="0" y="41721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31999"/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9" name="Freeform 5">
              <a:extLst>
                <a:ext uri="{FF2B5EF4-FFF2-40B4-BE49-F238E27FC236}">
                  <a16:creationId xmlns:a16="http://schemas.microsoft.com/office/drawing/2014/main" id="{81C56C57-93EA-C2B6-AFE1-6B3D454EBA3F}"/>
                </a:ext>
              </a:extLst>
            </p:cNvPr>
            <p:cNvSpPr/>
            <p:nvPr/>
          </p:nvSpPr>
          <p:spPr>
            <a:xfrm>
              <a:off x="17183859" y="9649284"/>
              <a:ext cx="352548" cy="352548"/>
            </a:xfrm>
            <a:custGeom>
              <a:avLst/>
              <a:gdLst/>
              <a:ahLst/>
              <a:cxnLst/>
              <a:rect l="l" t="t" r="r" b="b"/>
              <a:pathLst>
                <a:path w="352548" h="352548">
                  <a:moveTo>
                    <a:pt x="0" y="0"/>
                  </a:moveTo>
                  <a:lnTo>
                    <a:pt x="352547" y="0"/>
                  </a:lnTo>
                  <a:lnTo>
                    <a:pt x="352547" y="352548"/>
                  </a:lnTo>
                  <a:lnTo>
                    <a:pt x="0" y="35254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47000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0" name="Freeform 6">
              <a:extLst>
                <a:ext uri="{FF2B5EF4-FFF2-40B4-BE49-F238E27FC236}">
                  <a16:creationId xmlns:a16="http://schemas.microsoft.com/office/drawing/2014/main" id="{B8B99AD3-28DF-1C9D-B929-3BFB48D0A933}"/>
                </a:ext>
              </a:extLst>
            </p:cNvPr>
            <p:cNvSpPr/>
            <p:nvPr/>
          </p:nvSpPr>
          <p:spPr>
            <a:xfrm>
              <a:off x="16855283" y="9924104"/>
              <a:ext cx="270304" cy="270304"/>
            </a:xfrm>
            <a:custGeom>
              <a:avLst/>
              <a:gdLst/>
              <a:ahLst/>
              <a:cxnLst/>
              <a:rect l="l" t="t" r="r" b="b"/>
              <a:pathLst>
                <a:path w="270304" h="270304">
                  <a:moveTo>
                    <a:pt x="0" y="0"/>
                  </a:moveTo>
                  <a:lnTo>
                    <a:pt x="270304" y="0"/>
                  </a:lnTo>
                  <a:lnTo>
                    <a:pt x="270304" y="270304"/>
                  </a:lnTo>
                  <a:lnTo>
                    <a:pt x="0" y="2703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55000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1" name="Freeform 7">
              <a:extLst>
                <a:ext uri="{FF2B5EF4-FFF2-40B4-BE49-F238E27FC236}">
                  <a16:creationId xmlns:a16="http://schemas.microsoft.com/office/drawing/2014/main" id="{E245056F-FA85-6187-2D23-6129FFE288F7}"/>
                </a:ext>
              </a:extLst>
            </p:cNvPr>
            <p:cNvSpPr/>
            <p:nvPr/>
          </p:nvSpPr>
          <p:spPr>
            <a:xfrm>
              <a:off x="0" y="9641564"/>
              <a:ext cx="625082" cy="625082"/>
            </a:xfrm>
            <a:custGeom>
              <a:avLst/>
              <a:gdLst/>
              <a:ahLst/>
              <a:cxnLst/>
              <a:rect l="l" t="t" r="r" b="b"/>
              <a:pathLst>
                <a:path w="625082" h="625082">
                  <a:moveTo>
                    <a:pt x="0" y="0"/>
                  </a:moveTo>
                  <a:lnTo>
                    <a:pt x="625082" y="0"/>
                  </a:lnTo>
                  <a:lnTo>
                    <a:pt x="625082" y="625082"/>
                  </a:lnTo>
                  <a:lnTo>
                    <a:pt x="0" y="62508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2" name="Freeform 8">
              <a:extLst>
                <a:ext uri="{FF2B5EF4-FFF2-40B4-BE49-F238E27FC236}">
                  <a16:creationId xmlns:a16="http://schemas.microsoft.com/office/drawing/2014/main" id="{17029E2E-3486-A252-F71D-E503D75A3AFD}"/>
                </a:ext>
              </a:extLst>
            </p:cNvPr>
            <p:cNvSpPr/>
            <p:nvPr/>
          </p:nvSpPr>
          <p:spPr>
            <a:xfrm>
              <a:off x="660458" y="9631111"/>
              <a:ext cx="294691" cy="294691"/>
            </a:xfrm>
            <a:custGeom>
              <a:avLst/>
              <a:gdLst/>
              <a:ahLst/>
              <a:cxnLst/>
              <a:rect l="l" t="t" r="r" b="b"/>
              <a:pathLst>
                <a:path w="294691" h="294691">
                  <a:moveTo>
                    <a:pt x="0" y="0"/>
                  </a:moveTo>
                  <a:lnTo>
                    <a:pt x="294691" y="0"/>
                  </a:lnTo>
                  <a:lnTo>
                    <a:pt x="294691" y="294691"/>
                  </a:lnTo>
                  <a:lnTo>
                    <a:pt x="0" y="2946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3" name="Freeform 9">
              <a:extLst>
                <a:ext uri="{FF2B5EF4-FFF2-40B4-BE49-F238E27FC236}">
                  <a16:creationId xmlns:a16="http://schemas.microsoft.com/office/drawing/2014/main" id="{55152DAD-BFC1-7159-5C0E-0F9314BB6FB3}"/>
                </a:ext>
              </a:extLst>
            </p:cNvPr>
            <p:cNvSpPr/>
            <p:nvPr/>
          </p:nvSpPr>
          <p:spPr>
            <a:xfrm rot="834738">
              <a:off x="4269232" y="9833364"/>
              <a:ext cx="298411" cy="298411"/>
            </a:xfrm>
            <a:custGeom>
              <a:avLst/>
              <a:gdLst/>
              <a:ahLst/>
              <a:cxnLst/>
              <a:rect l="l" t="t" r="r" b="b"/>
              <a:pathLst>
                <a:path w="298411" h="298411">
                  <a:moveTo>
                    <a:pt x="0" y="0"/>
                  </a:moveTo>
                  <a:lnTo>
                    <a:pt x="298410" y="0"/>
                  </a:lnTo>
                  <a:lnTo>
                    <a:pt x="298410" y="298410"/>
                  </a:lnTo>
                  <a:lnTo>
                    <a:pt x="0" y="2984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56000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4" name="TextBox 10">
              <a:extLst>
                <a:ext uri="{FF2B5EF4-FFF2-40B4-BE49-F238E27FC236}">
                  <a16:creationId xmlns:a16="http://schemas.microsoft.com/office/drawing/2014/main" id="{69E0B815-DAF7-B7E0-C3F3-984920C243A2}"/>
                </a:ext>
              </a:extLst>
            </p:cNvPr>
            <p:cNvSpPr txBox="1"/>
            <p:nvPr/>
          </p:nvSpPr>
          <p:spPr>
            <a:xfrm>
              <a:off x="5418052" y="9897227"/>
              <a:ext cx="13784348" cy="4289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679"/>
                </a:lnSpc>
              </a:pPr>
              <a:r>
                <a:rPr lang="en-US" sz="1600" dirty="0" err="1">
                  <a:solidFill>
                    <a:srgbClr val="EA9F1B"/>
                  </a:solidFill>
                  <a:latin typeface="Chulabhorn Likit Text Light" panose="00000400000000000000" pitchFamily="2" charset="-34"/>
                  <a:cs typeface="Chulabhorn Likit Text Light" panose="00000400000000000000" pitchFamily="2" charset="-34"/>
                </a:rPr>
                <a:t>เศรษฐกิจฐานรากมั่นคง</a:t>
              </a:r>
              <a:r>
                <a:rPr lang="en-US" sz="1600" dirty="0">
                  <a:solidFill>
                    <a:srgbClr val="EA9F1B"/>
                  </a:solidFill>
                  <a:latin typeface="Chulabhorn Likit Text Light" panose="00000400000000000000" pitchFamily="2" charset="-34"/>
                  <a:cs typeface="Chulabhorn Likit Text Light" panose="00000400000000000000" pitchFamily="2" charset="-34"/>
                </a:rPr>
                <a:t> </a:t>
              </a:r>
              <a:r>
                <a:rPr lang="en-US" sz="1600" dirty="0" err="1">
                  <a:solidFill>
                    <a:srgbClr val="EA9F1B"/>
                  </a:solidFill>
                  <a:latin typeface="Chulabhorn Likit Text Light" panose="00000400000000000000" pitchFamily="2" charset="-34"/>
                  <a:cs typeface="Chulabhorn Likit Text Light" panose="00000400000000000000" pitchFamily="2" charset="-34"/>
                </a:rPr>
                <a:t>ชุมชนเข้มแข็งอย่างยั่งยืน</a:t>
              </a:r>
              <a:r>
                <a:rPr lang="en-US" sz="1600" dirty="0">
                  <a:solidFill>
                    <a:srgbClr val="EA9F1B"/>
                  </a:solidFill>
                  <a:latin typeface="Chulabhorn Likit Text Light" panose="00000400000000000000" pitchFamily="2" charset="-34"/>
                  <a:cs typeface="Chulabhorn Likit Text Light" panose="00000400000000000000" pitchFamily="2" charset="-34"/>
                </a:rPr>
                <a:t> </a:t>
              </a:r>
              <a:r>
                <a:rPr lang="en-US" sz="1600" dirty="0" err="1">
                  <a:solidFill>
                    <a:srgbClr val="EA9F1B"/>
                  </a:solidFill>
                  <a:latin typeface="Chulabhorn Likit Text Light" panose="00000400000000000000" pitchFamily="2" charset="-34"/>
                  <a:cs typeface="Chulabhorn Likit Text Light" panose="00000400000000000000" pitchFamily="2" charset="-34"/>
                </a:rPr>
                <a:t>ด้วยหลักปรัชญาของเศรษฐกิจพอเพียง</a:t>
              </a:r>
              <a:r>
                <a:rPr lang="en-US" sz="1600" dirty="0">
                  <a:solidFill>
                    <a:srgbClr val="EA9F1B"/>
                  </a:solidFill>
                  <a:latin typeface="Chulabhorn Likit Text Light" panose="00000400000000000000" pitchFamily="2" charset="-34"/>
                  <a:cs typeface="Chulabhorn Likit Text Light" panose="00000400000000000000" pitchFamily="2" charset="-34"/>
                </a:rPr>
                <a:t> </a:t>
              </a:r>
            </a:p>
            <a:p>
              <a:pPr>
                <a:lnSpc>
                  <a:spcPts val="1679"/>
                </a:lnSpc>
              </a:pPr>
              <a:endParaRPr lang="en-US" sz="1400" spc="253" dirty="0">
                <a:solidFill>
                  <a:srgbClr val="EA9F1B"/>
                </a:solidFill>
                <a:cs typeface="Opun Mai Bold"/>
              </a:endParaRPr>
            </a:p>
          </p:txBody>
        </p:sp>
        <p:sp>
          <p:nvSpPr>
            <p:cNvPr id="25" name="Freeform 12">
              <a:extLst>
                <a:ext uri="{FF2B5EF4-FFF2-40B4-BE49-F238E27FC236}">
                  <a16:creationId xmlns:a16="http://schemas.microsoft.com/office/drawing/2014/main" id="{7AD5C364-45AF-A811-CE5B-925435D61670}"/>
                </a:ext>
              </a:extLst>
            </p:cNvPr>
            <p:cNvSpPr/>
            <p:nvPr/>
          </p:nvSpPr>
          <p:spPr>
            <a:xfrm rot="2055878">
              <a:off x="9189152" y="9608252"/>
              <a:ext cx="231865" cy="231865"/>
            </a:xfrm>
            <a:custGeom>
              <a:avLst/>
              <a:gdLst/>
              <a:ahLst/>
              <a:cxnLst/>
              <a:rect l="l" t="t" r="r" b="b"/>
              <a:pathLst>
                <a:path w="231865" h="231865">
                  <a:moveTo>
                    <a:pt x="0" y="0"/>
                  </a:moveTo>
                  <a:lnTo>
                    <a:pt x="231865" y="0"/>
                  </a:lnTo>
                  <a:lnTo>
                    <a:pt x="231865" y="231865"/>
                  </a:lnTo>
                  <a:lnTo>
                    <a:pt x="0" y="2318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56000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6" name="Freeform 13">
              <a:extLst>
                <a:ext uri="{FF2B5EF4-FFF2-40B4-BE49-F238E27FC236}">
                  <a16:creationId xmlns:a16="http://schemas.microsoft.com/office/drawing/2014/main" id="{FCDD2D03-624A-D588-B436-248DAC49E201}"/>
                </a:ext>
              </a:extLst>
            </p:cNvPr>
            <p:cNvSpPr/>
            <p:nvPr/>
          </p:nvSpPr>
          <p:spPr>
            <a:xfrm rot="18447662">
              <a:off x="13217140" y="9859751"/>
              <a:ext cx="290824" cy="290824"/>
            </a:xfrm>
            <a:custGeom>
              <a:avLst/>
              <a:gdLst/>
              <a:ahLst/>
              <a:cxnLst/>
              <a:rect l="l" t="t" r="r" b="b"/>
              <a:pathLst>
                <a:path w="290824" h="290824">
                  <a:moveTo>
                    <a:pt x="0" y="0"/>
                  </a:moveTo>
                  <a:lnTo>
                    <a:pt x="290824" y="0"/>
                  </a:lnTo>
                  <a:lnTo>
                    <a:pt x="290824" y="290824"/>
                  </a:lnTo>
                  <a:lnTo>
                    <a:pt x="0" y="290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56000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7" name="Freeform 14">
              <a:extLst>
                <a:ext uri="{FF2B5EF4-FFF2-40B4-BE49-F238E27FC236}">
                  <a16:creationId xmlns:a16="http://schemas.microsoft.com/office/drawing/2014/main" id="{0A352A95-6C14-BD3B-72D6-1E2AB5C9CFC7}"/>
                </a:ext>
              </a:extLst>
            </p:cNvPr>
            <p:cNvSpPr/>
            <p:nvPr/>
          </p:nvSpPr>
          <p:spPr>
            <a:xfrm>
              <a:off x="16577689" y="9762124"/>
              <a:ext cx="220444" cy="220444"/>
            </a:xfrm>
            <a:custGeom>
              <a:avLst/>
              <a:gdLst/>
              <a:ahLst/>
              <a:cxnLst/>
              <a:rect l="l" t="t" r="r" b="b"/>
              <a:pathLst>
                <a:path w="220444" h="220444">
                  <a:moveTo>
                    <a:pt x="0" y="0"/>
                  </a:moveTo>
                  <a:lnTo>
                    <a:pt x="220444" y="0"/>
                  </a:lnTo>
                  <a:lnTo>
                    <a:pt x="220444" y="220445"/>
                  </a:lnTo>
                  <a:lnTo>
                    <a:pt x="0" y="2204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65000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8" name="Freeform 15">
              <a:extLst>
                <a:ext uri="{FF2B5EF4-FFF2-40B4-BE49-F238E27FC236}">
                  <a16:creationId xmlns:a16="http://schemas.microsoft.com/office/drawing/2014/main" id="{0E48326D-D212-05F2-581F-1EC448BED761}"/>
                </a:ext>
              </a:extLst>
            </p:cNvPr>
            <p:cNvSpPr/>
            <p:nvPr/>
          </p:nvSpPr>
          <p:spPr>
            <a:xfrm>
              <a:off x="836293" y="9842337"/>
              <a:ext cx="384815" cy="384815"/>
            </a:xfrm>
            <a:custGeom>
              <a:avLst/>
              <a:gdLst/>
              <a:ahLst/>
              <a:cxnLst/>
              <a:rect l="l" t="t" r="r" b="b"/>
              <a:pathLst>
                <a:path w="384815" h="384815">
                  <a:moveTo>
                    <a:pt x="0" y="0"/>
                  </a:moveTo>
                  <a:lnTo>
                    <a:pt x="384814" y="0"/>
                  </a:lnTo>
                  <a:lnTo>
                    <a:pt x="384814" y="384814"/>
                  </a:lnTo>
                  <a:lnTo>
                    <a:pt x="0" y="3848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9" name="Freeform 16">
              <a:extLst>
                <a:ext uri="{FF2B5EF4-FFF2-40B4-BE49-F238E27FC236}">
                  <a16:creationId xmlns:a16="http://schemas.microsoft.com/office/drawing/2014/main" id="{783047E2-B62D-5404-44E7-5B1FCC6CAA98}"/>
                </a:ext>
              </a:extLst>
            </p:cNvPr>
            <p:cNvSpPr/>
            <p:nvPr/>
          </p:nvSpPr>
          <p:spPr>
            <a:xfrm>
              <a:off x="1292338" y="9656538"/>
              <a:ext cx="225180" cy="225180"/>
            </a:xfrm>
            <a:custGeom>
              <a:avLst/>
              <a:gdLst/>
              <a:ahLst/>
              <a:cxnLst/>
              <a:rect l="l" t="t" r="r" b="b"/>
              <a:pathLst>
                <a:path w="225180" h="225180">
                  <a:moveTo>
                    <a:pt x="0" y="0"/>
                  </a:moveTo>
                  <a:lnTo>
                    <a:pt x="225180" y="0"/>
                  </a:lnTo>
                  <a:lnTo>
                    <a:pt x="225180" y="225180"/>
                  </a:lnTo>
                  <a:lnTo>
                    <a:pt x="0" y="2251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0" name="Freeform 13">
              <a:extLst>
                <a:ext uri="{FF2B5EF4-FFF2-40B4-BE49-F238E27FC236}">
                  <a16:creationId xmlns:a16="http://schemas.microsoft.com/office/drawing/2014/main" id="{F7599CA7-9F44-9A07-DD17-AC16E122BADA}"/>
                </a:ext>
              </a:extLst>
            </p:cNvPr>
            <p:cNvSpPr/>
            <p:nvPr/>
          </p:nvSpPr>
          <p:spPr>
            <a:xfrm rot="18447662">
              <a:off x="14453176" y="10443033"/>
              <a:ext cx="268702" cy="262072"/>
            </a:xfrm>
            <a:custGeom>
              <a:avLst/>
              <a:gdLst/>
              <a:ahLst/>
              <a:cxnLst/>
              <a:rect l="l" t="t" r="r" b="b"/>
              <a:pathLst>
                <a:path w="290824" h="290824">
                  <a:moveTo>
                    <a:pt x="0" y="0"/>
                  </a:moveTo>
                  <a:lnTo>
                    <a:pt x="290824" y="0"/>
                  </a:lnTo>
                  <a:lnTo>
                    <a:pt x="290824" y="290824"/>
                  </a:lnTo>
                  <a:lnTo>
                    <a:pt x="0" y="290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56000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1" name="Freeform 13">
              <a:extLst>
                <a:ext uri="{FF2B5EF4-FFF2-40B4-BE49-F238E27FC236}">
                  <a16:creationId xmlns:a16="http://schemas.microsoft.com/office/drawing/2014/main" id="{8D319083-674D-5F32-A586-2CB42087F680}"/>
                </a:ext>
              </a:extLst>
            </p:cNvPr>
            <p:cNvSpPr/>
            <p:nvPr/>
          </p:nvSpPr>
          <p:spPr>
            <a:xfrm rot="18447662">
              <a:off x="15430156" y="9952535"/>
              <a:ext cx="268702" cy="262072"/>
            </a:xfrm>
            <a:custGeom>
              <a:avLst/>
              <a:gdLst/>
              <a:ahLst/>
              <a:cxnLst/>
              <a:rect l="l" t="t" r="r" b="b"/>
              <a:pathLst>
                <a:path w="290824" h="290824">
                  <a:moveTo>
                    <a:pt x="0" y="0"/>
                  </a:moveTo>
                  <a:lnTo>
                    <a:pt x="290824" y="0"/>
                  </a:lnTo>
                  <a:lnTo>
                    <a:pt x="290824" y="290824"/>
                  </a:lnTo>
                  <a:lnTo>
                    <a:pt x="0" y="290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56000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32" name="Group 8">
            <a:extLst>
              <a:ext uri="{FF2B5EF4-FFF2-40B4-BE49-F238E27FC236}">
                <a16:creationId xmlns:a16="http://schemas.microsoft.com/office/drawing/2014/main" id="{B19826E0-0764-AFF3-7672-9654236C45D7}"/>
              </a:ext>
            </a:extLst>
          </p:cNvPr>
          <p:cNvGrpSpPr/>
          <p:nvPr/>
        </p:nvGrpSpPr>
        <p:grpSpPr>
          <a:xfrm>
            <a:off x="223352" y="0"/>
            <a:ext cx="5399517" cy="1254770"/>
            <a:chOff x="0" y="0"/>
            <a:chExt cx="7199356" cy="1673027"/>
          </a:xfrm>
        </p:grpSpPr>
        <p:sp>
          <p:nvSpPr>
            <p:cNvPr id="33" name="Freeform 9">
              <a:extLst>
                <a:ext uri="{FF2B5EF4-FFF2-40B4-BE49-F238E27FC236}">
                  <a16:creationId xmlns:a16="http://schemas.microsoft.com/office/drawing/2014/main" id="{04107F87-A1CB-DDB5-2123-917ED6B58581}"/>
                </a:ext>
              </a:extLst>
            </p:cNvPr>
            <p:cNvSpPr/>
            <p:nvPr/>
          </p:nvSpPr>
          <p:spPr>
            <a:xfrm>
              <a:off x="0" y="345364"/>
              <a:ext cx="982299" cy="982299"/>
            </a:xfrm>
            <a:custGeom>
              <a:avLst/>
              <a:gdLst/>
              <a:ahLst/>
              <a:cxnLst/>
              <a:rect l="l" t="t" r="r" b="b"/>
              <a:pathLst>
                <a:path w="982299" h="982299">
                  <a:moveTo>
                    <a:pt x="0" y="0"/>
                  </a:moveTo>
                  <a:lnTo>
                    <a:pt x="982299" y="0"/>
                  </a:lnTo>
                  <a:lnTo>
                    <a:pt x="982299" y="982299"/>
                  </a:lnTo>
                  <a:lnTo>
                    <a:pt x="0" y="9822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</p:sp>
        <p:sp>
          <p:nvSpPr>
            <p:cNvPr id="34" name="Freeform 10">
              <a:extLst>
                <a:ext uri="{FF2B5EF4-FFF2-40B4-BE49-F238E27FC236}">
                  <a16:creationId xmlns:a16="http://schemas.microsoft.com/office/drawing/2014/main" id="{5155AAF2-2C97-AD3F-356C-EB54632AC98E}"/>
                </a:ext>
              </a:extLst>
            </p:cNvPr>
            <p:cNvSpPr/>
            <p:nvPr/>
          </p:nvSpPr>
          <p:spPr>
            <a:xfrm>
              <a:off x="1160488" y="345364"/>
              <a:ext cx="982299" cy="982299"/>
            </a:xfrm>
            <a:custGeom>
              <a:avLst/>
              <a:gdLst/>
              <a:ahLst/>
              <a:cxnLst/>
              <a:rect l="l" t="t" r="r" b="b"/>
              <a:pathLst>
                <a:path w="982299" h="982299">
                  <a:moveTo>
                    <a:pt x="0" y="0"/>
                  </a:moveTo>
                  <a:lnTo>
                    <a:pt x="982298" y="0"/>
                  </a:lnTo>
                  <a:lnTo>
                    <a:pt x="982298" y="982299"/>
                  </a:lnTo>
                  <a:lnTo>
                    <a:pt x="0" y="9822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</p:sp>
        <p:sp>
          <p:nvSpPr>
            <p:cNvPr id="35" name="Freeform 11">
              <a:extLst>
                <a:ext uri="{FF2B5EF4-FFF2-40B4-BE49-F238E27FC236}">
                  <a16:creationId xmlns:a16="http://schemas.microsoft.com/office/drawing/2014/main" id="{020664F0-2D89-1980-35BB-CFBD4E0D7AC2}"/>
                </a:ext>
              </a:extLst>
            </p:cNvPr>
            <p:cNvSpPr/>
            <p:nvPr/>
          </p:nvSpPr>
          <p:spPr>
            <a:xfrm>
              <a:off x="3373560" y="345364"/>
              <a:ext cx="982299" cy="982299"/>
            </a:xfrm>
            <a:custGeom>
              <a:avLst/>
              <a:gdLst/>
              <a:ahLst/>
              <a:cxnLst/>
              <a:rect l="l" t="t" r="r" b="b"/>
              <a:pathLst>
                <a:path w="982299" h="982299">
                  <a:moveTo>
                    <a:pt x="0" y="0"/>
                  </a:moveTo>
                  <a:lnTo>
                    <a:pt x="982298" y="0"/>
                  </a:lnTo>
                  <a:lnTo>
                    <a:pt x="982298" y="982299"/>
                  </a:lnTo>
                  <a:lnTo>
                    <a:pt x="0" y="9822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</p:sp>
        <p:sp>
          <p:nvSpPr>
            <p:cNvPr id="36" name="Freeform 12">
              <a:extLst>
                <a:ext uri="{FF2B5EF4-FFF2-40B4-BE49-F238E27FC236}">
                  <a16:creationId xmlns:a16="http://schemas.microsoft.com/office/drawing/2014/main" id="{369540A1-E4AF-B2A2-97B6-C7D97BB68AF0}"/>
                </a:ext>
              </a:extLst>
            </p:cNvPr>
            <p:cNvSpPr/>
            <p:nvPr/>
          </p:nvSpPr>
          <p:spPr>
            <a:xfrm>
              <a:off x="2324694" y="345364"/>
              <a:ext cx="866959" cy="982299"/>
            </a:xfrm>
            <a:custGeom>
              <a:avLst/>
              <a:gdLst/>
              <a:ahLst/>
              <a:cxnLst/>
              <a:rect l="l" t="t" r="r" b="b"/>
              <a:pathLst>
                <a:path w="866959" h="982299">
                  <a:moveTo>
                    <a:pt x="0" y="0"/>
                  </a:moveTo>
                  <a:lnTo>
                    <a:pt x="866959" y="0"/>
                  </a:lnTo>
                  <a:lnTo>
                    <a:pt x="866959" y="982299"/>
                  </a:lnTo>
                  <a:lnTo>
                    <a:pt x="0" y="9822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 l="-24839" r="-27501"/>
              </a:stretch>
            </a:blipFill>
          </p:spPr>
        </p:sp>
        <p:sp>
          <p:nvSpPr>
            <p:cNvPr id="37" name="Freeform 13">
              <a:extLst>
                <a:ext uri="{FF2B5EF4-FFF2-40B4-BE49-F238E27FC236}">
                  <a16:creationId xmlns:a16="http://schemas.microsoft.com/office/drawing/2014/main" id="{0C8AAC6A-6A15-9C41-9104-944772D7E0C2}"/>
                </a:ext>
              </a:extLst>
            </p:cNvPr>
            <p:cNvSpPr/>
            <p:nvPr/>
          </p:nvSpPr>
          <p:spPr>
            <a:xfrm>
              <a:off x="4537766" y="0"/>
              <a:ext cx="2661590" cy="1673027"/>
            </a:xfrm>
            <a:custGeom>
              <a:avLst/>
              <a:gdLst/>
              <a:ahLst/>
              <a:cxnLst/>
              <a:rect l="l" t="t" r="r" b="b"/>
              <a:pathLst>
                <a:path w="2661590" h="1673027">
                  <a:moveTo>
                    <a:pt x="0" y="0"/>
                  </a:moveTo>
                  <a:lnTo>
                    <a:pt x="2661590" y="0"/>
                  </a:lnTo>
                  <a:lnTo>
                    <a:pt x="2661590" y="1673027"/>
                  </a:lnTo>
                  <a:lnTo>
                    <a:pt x="0" y="16730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 l="-5873" r="-5873"/>
              </a:stretch>
            </a:blipFill>
          </p:spPr>
        </p:sp>
      </p:grp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255313" y="-122392"/>
            <a:ext cx="19543313" cy="10273528"/>
            <a:chOff x="0" y="0"/>
            <a:chExt cx="26057751" cy="13698038"/>
          </a:xfrm>
        </p:grpSpPr>
        <p:grpSp>
          <p:nvGrpSpPr>
            <p:cNvPr id="3" name="Group 3"/>
            <p:cNvGrpSpPr/>
            <p:nvPr/>
          </p:nvGrpSpPr>
          <p:grpSpPr>
            <a:xfrm>
              <a:off x="1673751" y="163189"/>
              <a:ext cx="24384000" cy="1013854"/>
              <a:chOff x="0" y="0"/>
              <a:chExt cx="4816593" cy="200268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4816592" cy="200268"/>
              </a:xfrm>
              <a:custGeom>
                <a:avLst/>
                <a:gdLst/>
                <a:ahLst/>
                <a:cxnLst/>
                <a:rect l="l" t="t" r="r" b="b"/>
                <a:pathLst>
                  <a:path w="4816592" h="200268">
                    <a:moveTo>
                      <a:pt x="0" y="0"/>
                    </a:moveTo>
                    <a:lnTo>
                      <a:pt x="4816592" y="0"/>
                    </a:lnTo>
                    <a:lnTo>
                      <a:pt x="4816592" y="200268"/>
                    </a:lnTo>
                    <a:lnTo>
                      <a:pt x="0" y="200268"/>
                    </a:lnTo>
                    <a:close/>
                  </a:path>
                </a:pathLst>
              </a:custGeom>
              <a:solidFill>
                <a:srgbClr val="00296B"/>
              </a:solidFill>
            </p:spPr>
          </p:sp>
          <p:sp>
            <p:nvSpPr>
              <p:cNvPr id="5" name="TextBox 5"/>
              <p:cNvSpPr txBox="1"/>
              <p:nvPr/>
            </p:nvSpPr>
            <p:spPr>
              <a:xfrm>
                <a:off x="0" y="-38100"/>
                <a:ext cx="4816593" cy="23836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6" name="Group 6"/>
            <p:cNvGrpSpPr/>
            <p:nvPr/>
          </p:nvGrpSpPr>
          <p:grpSpPr>
            <a:xfrm>
              <a:off x="1812196" y="1286633"/>
              <a:ext cx="4415183" cy="2761052"/>
              <a:chOff x="0" y="0"/>
              <a:chExt cx="872135" cy="545393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872135" cy="545393"/>
              </a:xfrm>
              <a:custGeom>
                <a:avLst/>
                <a:gdLst/>
                <a:ahLst/>
                <a:cxnLst/>
                <a:rect l="l" t="t" r="r" b="b"/>
                <a:pathLst>
                  <a:path w="872135" h="545393">
                    <a:moveTo>
                      <a:pt x="18704" y="0"/>
                    </a:moveTo>
                    <a:lnTo>
                      <a:pt x="853431" y="0"/>
                    </a:lnTo>
                    <a:cubicBezTo>
                      <a:pt x="858392" y="0"/>
                      <a:pt x="863149" y="1971"/>
                      <a:pt x="866657" y="5478"/>
                    </a:cubicBezTo>
                    <a:cubicBezTo>
                      <a:pt x="870164" y="8986"/>
                      <a:pt x="872135" y="13743"/>
                      <a:pt x="872135" y="18704"/>
                    </a:cubicBezTo>
                    <a:lnTo>
                      <a:pt x="872135" y="526689"/>
                    </a:lnTo>
                    <a:cubicBezTo>
                      <a:pt x="872135" y="537019"/>
                      <a:pt x="863761" y="545393"/>
                      <a:pt x="853431" y="545393"/>
                    </a:cubicBezTo>
                    <a:lnTo>
                      <a:pt x="18704" y="545393"/>
                    </a:lnTo>
                    <a:cubicBezTo>
                      <a:pt x="13743" y="545393"/>
                      <a:pt x="8986" y="543422"/>
                      <a:pt x="5478" y="539915"/>
                    </a:cubicBezTo>
                    <a:cubicBezTo>
                      <a:pt x="1971" y="536407"/>
                      <a:pt x="0" y="531650"/>
                      <a:pt x="0" y="526689"/>
                    </a:cubicBezTo>
                    <a:lnTo>
                      <a:pt x="0" y="18704"/>
                    </a:lnTo>
                    <a:cubicBezTo>
                      <a:pt x="0" y="13743"/>
                      <a:pt x="1971" y="8986"/>
                      <a:pt x="5478" y="5478"/>
                    </a:cubicBezTo>
                    <a:cubicBezTo>
                      <a:pt x="8986" y="1971"/>
                      <a:pt x="13743" y="0"/>
                      <a:pt x="18704" y="0"/>
                    </a:cubicBezTo>
                    <a:close/>
                  </a:path>
                </a:pathLst>
              </a:custGeom>
              <a:solidFill>
                <a:srgbClr val="CAF0F8"/>
              </a:solidFill>
              <a:ln w="28575" cap="sq">
                <a:solidFill>
                  <a:srgbClr val="0077B6"/>
                </a:solidFill>
                <a:prstDash val="solid"/>
                <a:miter/>
              </a:ln>
            </p:spPr>
          </p:sp>
          <p:sp>
            <p:nvSpPr>
              <p:cNvPr id="8" name="TextBox 8"/>
              <p:cNvSpPr txBox="1"/>
              <p:nvPr/>
            </p:nvSpPr>
            <p:spPr>
              <a:xfrm>
                <a:off x="0" y="-85725"/>
                <a:ext cx="872135" cy="63111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80"/>
                  </a:lnSpc>
                </a:pPr>
                <a:r>
                  <a:rPr lang="en-US" sz="1800">
                    <a:solidFill>
                      <a:srgbClr val="000000"/>
                    </a:solidFill>
                    <a:cs typeface="CkDollarBold"/>
                  </a:rPr>
                  <a:t>ศึกษาแนวทาง</a:t>
                </a:r>
              </a:p>
              <a:p>
                <a:pPr algn="ctr">
                  <a:lnSpc>
                    <a:spcPts val="2880"/>
                  </a:lnSpc>
                </a:pPr>
                <a:r>
                  <a:rPr lang="en-US" sz="1800">
                    <a:solidFill>
                      <a:srgbClr val="000000"/>
                    </a:solidFill>
                    <a:cs typeface="CkDollarBold"/>
                  </a:rPr>
                  <a:t>การไกล่เกลี่ยก่อนฟ้อง </a:t>
                </a:r>
              </a:p>
              <a:p>
                <a:pPr algn="ctr">
                  <a:lnSpc>
                    <a:spcPts val="2880"/>
                  </a:lnSpc>
                </a:pPr>
                <a:r>
                  <a:rPr lang="en-US" sz="1800">
                    <a:solidFill>
                      <a:srgbClr val="000000"/>
                    </a:solidFill>
                    <a:cs typeface="CkDollarBold"/>
                  </a:rPr>
                  <a:t>ตามประมวลกฎหมายวิธีพิจารณา</a:t>
                </a:r>
              </a:p>
              <a:p>
                <a:pPr algn="ctr">
                  <a:lnSpc>
                    <a:spcPts val="2880"/>
                  </a:lnSpc>
                </a:pPr>
                <a:r>
                  <a:rPr lang="en-US" sz="1800">
                    <a:solidFill>
                      <a:srgbClr val="000000"/>
                    </a:solidFill>
                    <a:latin typeface="CkDollarBold"/>
                    <a:cs typeface="CkDollarBold"/>
                  </a:rPr>
                  <a:t>ความแพ่ง มาตรา 20 ตรี</a:t>
                </a:r>
              </a:p>
            </p:txBody>
          </p:sp>
        </p:grpSp>
        <p:grpSp>
          <p:nvGrpSpPr>
            <p:cNvPr id="9" name="Group 9"/>
            <p:cNvGrpSpPr/>
            <p:nvPr/>
          </p:nvGrpSpPr>
          <p:grpSpPr>
            <a:xfrm>
              <a:off x="6686246" y="1286633"/>
              <a:ext cx="4415183" cy="2761052"/>
              <a:chOff x="0" y="0"/>
              <a:chExt cx="872135" cy="545393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872135" cy="545393"/>
              </a:xfrm>
              <a:custGeom>
                <a:avLst/>
                <a:gdLst/>
                <a:ahLst/>
                <a:cxnLst/>
                <a:rect l="l" t="t" r="r" b="b"/>
                <a:pathLst>
                  <a:path w="872135" h="545393">
                    <a:moveTo>
                      <a:pt x="18704" y="0"/>
                    </a:moveTo>
                    <a:lnTo>
                      <a:pt x="853431" y="0"/>
                    </a:lnTo>
                    <a:cubicBezTo>
                      <a:pt x="858392" y="0"/>
                      <a:pt x="863149" y="1971"/>
                      <a:pt x="866657" y="5478"/>
                    </a:cubicBezTo>
                    <a:cubicBezTo>
                      <a:pt x="870164" y="8986"/>
                      <a:pt x="872135" y="13743"/>
                      <a:pt x="872135" y="18704"/>
                    </a:cubicBezTo>
                    <a:lnTo>
                      <a:pt x="872135" y="526689"/>
                    </a:lnTo>
                    <a:cubicBezTo>
                      <a:pt x="872135" y="537019"/>
                      <a:pt x="863761" y="545393"/>
                      <a:pt x="853431" y="545393"/>
                    </a:cubicBezTo>
                    <a:lnTo>
                      <a:pt x="18704" y="545393"/>
                    </a:lnTo>
                    <a:cubicBezTo>
                      <a:pt x="13743" y="545393"/>
                      <a:pt x="8986" y="543422"/>
                      <a:pt x="5478" y="539915"/>
                    </a:cubicBezTo>
                    <a:cubicBezTo>
                      <a:pt x="1971" y="536407"/>
                      <a:pt x="0" y="531650"/>
                      <a:pt x="0" y="526689"/>
                    </a:cubicBezTo>
                    <a:lnTo>
                      <a:pt x="0" y="18704"/>
                    </a:lnTo>
                    <a:cubicBezTo>
                      <a:pt x="0" y="13743"/>
                      <a:pt x="1971" y="8986"/>
                      <a:pt x="5478" y="5478"/>
                    </a:cubicBezTo>
                    <a:cubicBezTo>
                      <a:pt x="8986" y="1971"/>
                      <a:pt x="13743" y="0"/>
                      <a:pt x="18704" y="0"/>
                    </a:cubicBezTo>
                    <a:close/>
                  </a:path>
                </a:pathLst>
              </a:custGeom>
              <a:solidFill>
                <a:srgbClr val="CAF0F8"/>
              </a:solidFill>
              <a:ln w="28575" cap="sq">
                <a:solidFill>
                  <a:srgbClr val="0077B6"/>
                </a:solidFill>
                <a:prstDash val="solid"/>
                <a:miter/>
              </a:ln>
            </p:spPr>
          </p:sp>
          <p:sp>
            <p:nvSpPr>
              <p:cNvPr id="11" name="TextBox 11"/>
              <p:cNvSpPr txBox="1"/>
              <p:nvPr/>
            </p:nvSpPr>
            <p:spPr>
              <a:xfrm>
                <a:off x="0" y="-85725"/>
                <a:ext cx="872135" cy="63111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80"/>
                  </a:lnSpc>
                </a:pPr>
                <a:r>
                  <a:rPr lang="en-US" sz="1800">
                    <a:solidFill>
                      <a:srgbClr val="000000"/>
                    </a:solidFill>
                    <a:cs typeface="CkDollarBold"/>
                  </a:rPr>
                  <a:t>จัดทำฐานข้อมูล</a:t>
                </a:r>
              </a:p>
              <a:p>
                <a:pPr algn="ctr">
                  <a:lnSpc>
                    <a:spcPts val="2880"/>
                  </a:lnSpc>
                </a:pPr>
                <a:r>
                  <a:rPr lang="en-US" sz="1800">
                    <a:solidFill>
                      <a:srgbClr val="000000"/>
                    </a:solidFill>
                    <a:cs typeface="CkDollarBold"/>
                  </a:rPr>
                  <a:t>หนี้เกินกำหนดชำระ</a:t>
                </a:r>
              </a:p>
              <a:p>
                <a:pPr algn="ctr">
                  <a:lnSpc>
                    <a:spcPts val="2880"/>
                  </a:lnSpc>
                </a:pPr>
                <a:r>
                  <a:rPr lang="en-US" sz="1800">
                    <a:solidFill>
                      <a:srgbClr val="000000"/>
                    </a:solidFill>
                    <a:cs typeface="CkDollarBold"/>
                  </a:rPr>
                  <a:t>แยกรายอำเภอ</a:t>
                </a:r>
              </a:p>
            </p:txBody>
          </p:sp>
        </p:grpSp>
        <p:grpSp>
          <p:nvGrpSpPr>
            <p:cNvPr id="12" name="Group 12"/>
            <p:cNvGrpSpPr/>
            <p:nvPr/>
          </p:nvGrpSpPr>
          <p:grpSpPr>
            <a:xfrm>
              <a:off x="11560295" y="1286633"/>
              <a:ext cx="4415183" cy="2761052"/>
              <a:chOff x="0" y="0"/>
              <a:chExt cx="872135" cy="545393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872135" cy="545393"/>
              </a:xfrm>
              <a:custGeom>
                <a:avLst/>
                <a:gdLst/>
                <a:ahLst/>
                <a:cxnLst/>
                <a:rect l="l" t="t" r="r" b="b"/>
                <a:pathLst>
                  <a:path w="872135" h="545393">
                    <a:moveTo>
                      <a:pt x="18704" y="0"/>
                    </a:moveTo>
                    <a:lnTo>
                      <a:pt x="853431" y="0"/>
                    </a:lnTo>
                    <a:cubicBezTo>
                      <a:pt x="858392" y="0"/>
                      <a:pt x="863149" y="1971"/>
                      <a:pt x="866657" y="5478"/>
                    </a:cubicBezTo>
                    <a:cubicBezTo>
                      <a:pt x="870164" y="8986"/>
                      <a:pt x="872135" y="13743"/>
                      <a:pt x="872135" y="18704"/>
                    </a:cubicBezTo>
                    <a:lnTo>
                      <a:pt x="872135" y="526689"/>
                    </a:lnTo>
                    <a:cubicBezTo>
                      <a:pt x="872135" y="537019"/>
                      <a:pt x="863761" y="545393"/>
                      <a:pt x="853431" y="545393"/>
                    </a:cubicBezTo>
                    <a:lnTo>
                      <a:pt x="18704" y="545393"/>
                    </a:lnTo>
                    <a:cubicBezTo>
                      <a:pt x="13743" y="545393"/>
                      <a:pt x="8986" y="543422"/>
                      <a:pt x="5478" y="539915"/>
                    </a:cubicBezTo>
                    <a:cubicBezTo>
                      <a:pt x="1971" y="536407"/>
                      <a:pt x="0" y="531650"/>
                      <a:pt x="0" y="526689"/>
                    </a:cubicBezTo>
                    <a:lnTo>
                      <a:pt x="0" y="18704"/>
                    </a:lnTo>
                    <a:cubicBezTo>
                      <a:pt x="0" y="13743"/>
                      <a:pt x="1971" y="8986"/>
                      <a:pt x="5478" y="5478"/>
                    </a:cubicBezTo>
                    <a:cubicBezTo>
                      <a:pt x="8986" y="1971"/>
                      <a:pt x="13743" y="0"/>
                      <a:pt x="18704" y="0"/>
                    </a:cubicBezTo>
                    <a:close/>
                  </a:path>
                </a:pathLst>
              </a:custGeom>
              <a:solidFill>
                <a:srgbClr val="CAF0F8"/>
              </a:solidFill>
              <a:ln w="28575" cap="sq">
                <a:solidFill>
                  <a:srgbClr val="0077B6"/>
                </a:solidFill>
                <a:prstDash val="solid"/>
                <a:miter/>
              </a:ln>
            </p:spPr>
          </p:sp>
          <p:sp>
            <p:nvSpPr>
              <p:cNvPr id="14" name="TextBox 14"/>
              <p:cNvSpPr txBox="1"/>
              <p:nvPr/>
            </p:nvSpPr>
            <p:spPr>
              <a:xfrm>
                <a:off x="0" y="-85725"/>
                <a:ext cx="872135" cy="63111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80"/>
                  </a:lnSpc>
                </a:pPr>
                <a:r>
                  <a:rPr lang="en-US" sz="1800">
                    <a:solidFill>
                      <a:srgbClr val="000000"/>
                    </a:solidFill>
                    <a:cs typeface="CkDollarBold"/>
                  </a:rPr>
                  <a:t>ประชุมสร้างความรู้ความเข้าใจ</a:t>
                </a:r>
              </a:p>
              <a:p>
                <a:pPr algn="ctr">
                  <a:lnSpc>
                    <a:spcPts val="2880"/>
                  </a:lnSpc>
                </a:pPr>
                <a:r>
                  <a:rPr lang="en-US" sz="1800">
                    <a:solidFill>
                      <a:srgbClr val="000000"/>
                    </a:solidFill>
                    <a:cs typeface="CkDollarBold"/>
                  </a:rPr>
                  <a:t>กับพัฒนาการอำเภอและนักวิชาการพัฒนาชุมชน ผู้รับผิดชอบงาน</a:t>
                </a:r>
              </a:p>
              <a:p>
                <a:pPr algn="ctr">
                  <a:lnSpc>
                    <a:spcPts val="2880"/>
                  </a:lnSpc>
                </a:pPr>
                <a:r>
                  <a:rPr lang="en-US" sz="1800">
                    <a:solidFill>
                      <a:srgbClr val="000000"/>
                    </a:solidFill>
                    <a:cs typeface="CkDollarBold"/>
                  </a:rPr>
                  <a:t>กองทุนพัฒนาบทบาทสตรี</a:t>
                </a:r>
              </a:p>
            </p:txBody>
          </p:sp>
        </p:grpSp>
        <p:grpSp>
          <p:nvGrpSpPr>
            <p:cNvPr id="15" name="Group 15"/>
            <p:cNvGrpSpPr/>
            <p:nvPr/>
          </p:nvGrpSpPr>
          <p:grpSpPr>
            <a:xfrm>
              <a:off x="16507022" y="1286633"/>
              <a:ext cx="4449760" cy="2761052"/>
              <a:chOff x="0" y="0"/>
              <a:chExt cx="878965" cy="545393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878965" cy="545393"/>
              </a:xfrm>
              <a:custGeom>
                <a:avLst/>
                <a:gdLst/>
                <a:ahLst/>
                <a:cxnLst/>
                <a:rect l="l" t="t" r="r" b="b"/>
                <a:pathLst>
                  <a:path w="878965" h="545393">
                    <a:moveTo>
                      <a:pt x="18558" y="0"/>
                    </a:moveTo>
                    <a:lnTo>
                      <a:pt x="860406" y="0"/>
                    </a:lnTo>
                    <a:cubicBezTo>
                      <a:pt x="865329" y="0"/>
                      <a:pt x="870049" y="1955"/>
                      <a:pt x="873529" y="5436"/>
                    </a:cubicBezTo>
                    <a:cubicBezTo>
                      <a:pt x="877010" y="8916"/>
                      <a:pt x="878965" y="13636"/>
                      <a:pt x="878965" y="18558"/>
                    </a:cubicBezTo>
                    <a:lnTo>
                      <a:pt x="878965" y="526835"/>
                    </a:lnTo>
                    <a:cubicBezTo>
                      <a:pt x="878965" y="537084"/>
                      <a:pt x="870656" y="545393"/>
                      <a:pt x="860406" y="545393"/>
                    </a:cubicBezTo>
                    <a:lnTo>
                      <a:pt x="18558" y="545393"/>
                    </a:lnTo>
                    <a:cubicBezTo>
                      <a:pt x="8309" y="545393"/>
                      <a:pt x="0" y="537084"/>
                      <a:pt x="0" y="526835"/>
                    </a:cubicBezTo>
                    <a:lnTo>
                      <a:pt x="0" y="18558"/>
                    </a:lnTo>
                    <a:cubicBezTo>
                      <a:pt x="0" y="8309"/>
                      <a:pt x="8309" y="0"/>
                      <a:pt x="18558" y="0"/>
                    </a:cubicBezTo>
                    <a:close/>
                  </a:path>
                </a:pathLst>
              </a:custGeom>
              <a:solidFill>
                <a:srgbClr val="CAF0F8"/>
              </a:solidFill>
              <a:ln w="28575" cap="sq">
                <a:solidFill>
                  <a:srgbClr val="0077B6"/>
                </a:solidFill>
                <a:prstDash val="solid"/>
                <a:miter/>
              </a:ln>
            </p:spPr>
          </p:sp>
          <p:sp>
            <p:nvSpPr>
              <p:cNvPr id="17" name="TextBox 17"/>
              <p:cNvSpPr txBox="1"/>
              <p:nvPr/>
            </p:nvSpPr>
            <p:spPr>
              <a:xfrm>
                <a:off x="0" y="-76200"/>
                <a:ext cx="878965" cy="62159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720"/>
                  </a:lnSpc>
                </a:pPr>
                <a:r>
                  <a:rPr lang="en-US" sz="1700">
                    <a:solidFill>
                      <a:srgbClr val="000000"/>
                    </a:solidFill>
                    <a:cs typeface="CkDollarBold"/>
                  </a:rPr>
                  <a:t>แบ่งทีมเจ้าหน้าที่กองทุนฯ </a:t>
                </a:r>
              </a:p>
              <a:p>
                <a:pPr algn="ctr">
                  <a:lnSpc>
                    <a:spcPts val="2720"/>
                  </a:lnSpc>
                </a:pPr>
                <a:r>
                  <a:rPr lang="en-US" sz="1700">
                    <a:solidFill>
                      <a:srgbClr val="000000"/>
                    </a:solidFill>
                    <a:cs typeface="CkDollarBold"/>
                  </a:rPr>
                  <a:t>ผู้ประสานงานอำเภอ </a:t>
                </a:r>
              </a:p>
              <a:p>
                <a:pPr algn="ctr">
                  <a:lnSpc>
                    <a:spcPts val="2720"/>
                  </a:lnSpc>
                </a:pPr>
                <a:r>
                  <a:rPr lang="en-US" sz="1700">
                    <a:solidFill>
                      <a:srgbClr val="000000"/>
                    </a:solidFill>
                    <a:cs typeface="CkDollarBold"/>
                  </a:rPr>
                  <a:t>เพื่อความคล่องตัวในการ</a:t>
                </a:r>
              </a:p>
              <a:p>
                <a:pPr algn="ctr">
                  <a:lnSpc>
                    <a:spcPts val="2720"/>
                  </a:lnSpc>
                </a:pPr>
                <a:r>
                  <a:rPr lang="en-US" sz="1700">
                    <a:solidFill>
                      <a:srgbClr val="000000"/>
                    </a:solidFill>
                    <a:cs typeface="CkDollarBold"/>
                  </a:rPr>
                  <a:t>ประสานงานระหว่างอำเภอ </a:t>
                </a:r>
              </a:p>
              <a:p>
                <a:pPr algn="ctr">
                  <a:lnSpc>
                    <a:spcPts val="2720"/>
                  </a:lnSpc>
                </a:pPr>
                <a:r>
                  <a:rPr lang="en-US" sz="1700">
                    <a:solidFill>
                      <a:srgbClr val="000000"/>
                    </a:solidFill>
                    <a:cs typeface="CkDollarBold"/>
                  </a:rPr>
                  <a:t>จังหวัด และศาลแขวงจังหวัด</a:t>
                </a:r>
              </a:p>
            </p:txBody>
          </p:sp>
        </p:grpSp>
        <p:grpSp>
          <p:nvGrpSpPr>
            <p:cNvPr id="18" name="Group 18"/>
            <p:cNvGrpSpPr/>
            <p:nvPr/>
          </p:nvGrpSpPr>
          <p:grpSpPr>
            <a:xfrm>
              <a:off x="21415648" y="1286633"/>
              <a:ext cx="4449760" cy="2761052"/>
              <a:chOff x="0" y="0"/>
              <a:chExt cx="878965" cy="545393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878965" cy="545393"/>
              </a:xfrm>
              <a:custGeom>
                <a:avLst/>
                <a:gdLst/>
                <a:ahLst/>
                <a:cxnLst/>
                <a:rect l="l" t="t" r="r" b="b"/>
                <a:pathLst>
                  <a:path w="878965" h="545393">
                    <a:moveTo>
                      <a:pt x="18558" y="0"/>
                    </a:moveTo>
                    <a:lnTo>
                      <a:pt x="860406" y="0"/>
                    </a:lnTo>
                    <a:cubicBezTo>
                      <a:pt x="865329" y="0"/>
                      <a:pt x="870049" y="1955"/>
                      <a:pt x="873529" y="5436"/>
                    </a:cubicBezTo>
                    <a:cubicBezTo>
                      <a:pt x="877010" y="8916"/>
                      <a:pt x="878965" y="13636"/>
                      <a:pt x="878965" y="18558"/>
                    </a:cubicBezTo>
                    <a:lnTo>
                      <a:pt x="878965" y="526835"/>
                    </a:lnTo>
                    <a:cubicBezTo>
                      <a:pt x="878965" y="537084"/>
                      <a:pt x="870656" y="545393"/>
                      <a:pt x="860406" y="545393"/>
                    </a:cubicBezTo>
                    <a:lnTo>
                      <a:pt x="18558" y="545393"/>
                    </a:lnTo>
                    <a:cubicBezTo>
                      <a:pt x="8309" y="545393"/>
                      <a:pt x="0" y="537084"/>
                      <a:pt x="0" y="526835"/>
                    </a:cubicBezTo>
                    <a:lnTo>
                      <a:pt x="0" y="18558"/>
                    </a:lnTo>
                    <a:cubicBezTo>
                      <a:pt x="0" y="8309"/>
                      <a:pt x="8309" y="0"/>
                      <a:pt x="18558" y="0"/>
                    </a:cubicBezTo>
                    <a:close/>
                  </a:path>
                </a:pathLst>
              </a:custGeom>
              <a:solidFill>
                <a:srgbClr val="CAF0F8"/>
              </a:solidFill>
              <a:ln w="28575" cap="sq">
                <a:solidFill>
                  <a:srgbClr val="0077B6"/>
                </a:solidFill>
                <a:prstDash val="solid"/>
                <a:miter/>
              </a:ln>
            </p:spPr>
          </p:sp>
          <p:sp>
            <p:nvSpPr>
              <p:cNvPr id="20" name="TextBox 20"/>
              <p:cNvSpPr txBox="1"/>
              <p:nvPr/>
            </p:nvSpPr>
            <p:spPr>
              <a:xfrm>
                <a:off x="0" y="-85725"/>
                <a:ext cx="878965" cy="63111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80"/>
                  </a:lnSpc>
                </a:pPr>
                <a:r>
                  <a:rPr lang="en-US" sz="1800">
                    <a:solidFill>
                      <a:srgbClr val="000000"/>
                    </a:solidFill>
                    <a:cs typeface="CkDollarBold"/>
                  </a:rPr>
                  <a:t>รวบรวมเอกสารหลักฐาน</a:t>
                </a:r>
              </a:p>
              <a:p>
                <a:pPr algn="ctr">
                  <a:lnSpc>
                    <a:spcPts val="2880"/>
                  </a:lnSpc>
                </a:pPr>
                <a:r>
                  <a:rPr lang="en-US" sz="1800">
                    <a:solidFill>
                      <a:srgbClr val="000000"/>
                    </a:solidFill>
                    <a:cs typeface="CkDollarBold"/>
                  </a:rPr>
                  <a:t>ที่ใช้ในการไกล่เกลี่ยก่อนฟ้อง</a:t>
                </a:r>
              </a:p>
            </p:txBody>
          </p:sp>
        </p:grpSp>
        <p:grpSp>
          <p:nvGrpSpPr>
            <p:cNvPr id="21" name="Group 21"/>
            <p:cNvGrpSpPr/>
            <p:nvPr/>
          </p:nvGrpSpPr>
          <p:grpSpPr>
            <a:xfrm>
              <a:off x="6227379" y="2437726"/>
              <a:ext cx="458867" cy="458867"/>
              <a:chOff x="0" y="0"/>
              <a:chExt cx="406400" cy="406400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0" y="0"/>
                <a:ext cx="406400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06400" h="406400">
                    <a:moveTo>
                      <a:pt x="0" y="0"/>
                    </a:moveTo>
                    <a:lnTo>
                      <a:pt x="203200" y="0"/>
                    </a:lnTo>
                    <a:lnTo>
                      <a:pt x="406400" y="203200"/>
                    </a:lnTo>
                    <a:lnTo>
                      <a:pt x="203200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D254E"/>
              </a:solidFill>
            </p:spPr>
          </p:sp>
          <p:sp>
            <p:nvSpPr>
              <p:cNvPr id="23" name="TextBox 23"/>
              <p:cNvSpPr txBox="1"/>
              <p:nvPr/>
            </p:nvSpPr>
            <p:spPr>
              <a:xfrm>
                <a:off x="177800" y="-85725"/>
                <a:ext cx="152400" cy="4921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80"/>
                  </a:lnSpc>
                </a:pPr>
                <a:endParaRPr/>
              </a:p>
            </p:txBody>
          </p:sp>
        </p:grpSp>
        <p:grpSp>
          <p:nvGrpSpPr>
            <p:cNvPr id="24" name="Group 24"/>
            <p:cNvGrpSpPr/>
            <p:nvPr/>
          </p:nvGrpSpPr>
          <p:grpSpPr>
            <a:xfrm>
              <a:off x="11101428" y="2437726"/>
              <a:ext cx="458867" cy="458867"/>
              <a:chOff x="0" y="0"/>
              <a:chExt cx="406400" cy="406400"/>
            </a:xfrm>
          </p:grpSpPr>
          <p:sp>
            <p:nvSpPr>
              <p:cNvPr id="25" name="Freeform 25"/>
              <p:cNvSpPr/>
              <p:nvPr/>
            </p:nvSpPr>
            <p:spPr>
              <a:xfrm>
                <a:off x="0" y="0"/>
                <a:ext cx="406400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06400" h="406400">
                    <a:moveTo>
                      <a:pt x="0" y="0"/>
                    </a:moveTo>
                    <a:lnTo>
                      <a:pt x="203200" y="0"/>
                    </a:lnTo>
                    <a:lnTo>
                      <a:pt x="406400" y="203200"/>
                    </a:lnTo>
                    <a:lnTo>
                      <a:pt x="203200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D254E"/>
              </a:solidFill>
            </p:spPr>
          </p:sp>
          <p:sp>
            <p:nvSpPr>
              <p:cNvPr id="26" name="TextBox 26"/>
              <p:cNvSpPr txBox="1"/>
              <p:nvPr/>
            </p:nvSpPr>
            <p:spPr>
              <a:xfrm>
                <a:off x="177800" y="-85725"/>
                <a:ext cx="152400" cy="4921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80"/>
                  </a:lnSpc>
                </a:pPr>
                <a:endParaRPr/>
              </a:p>
            </p:txBody>
          </p:sp>
        </p:grpSp>
        <p:grpSp>
          <p:nvGrpSpPr>
            <p:cNvPr id="27" name="Group 27"/>
            <p:cNvGrpSpPr/>
            <p:nvPr/>
          </p:nvGrpSpPr>
          <p:grpSpPr>
            <a:xfrm>
              <a:off x="16010055" y="2437726"/>
              <a:ext cx="458867" cy="458867"/>
              <a:chOff x="0" y="0"/>
              <a:chExt cx="406400" cy="406400"/>
            </a:xfrm>
          </p:grpSpPr>
          <p:sp>
            <p:nvSpPr>
              <p:cNvPr id="28" name="Freeform 28"/>
              <p:cNvSpPr/>
              <p:nvPr/>
            </p:nvSpPr>
            <p:spPr>
              <a:xfrm>
                <a:off x="0" y="0"/>
                <a:ext cx="406400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06400" h="406400">
                    <a:moveTo>
                      <a:pt x="0" y="0"/>
                    </a:moveTo>
                    <a:lnTo>
                      <a:pt x="203200" y="0"/>
                    </a:lnTo>
                    <a:lnTo>
                      <a:pt x="406400" y="203200"/>
                    </a:lnTo>
                    <a:lnTo>
                      <a:pt x="203200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D254E"/>
              </a:solidFill>
            </p:spPr>
          </p:sp>
          <p:sp>
            <p:nvSpPr>
              <p:cNvPr id="29" name="TextBox 29"/>
              <p:cNvSpPr txBox="1"/>
              <p:nvPr/>
            </p:nvSpPr>
            <p:spPr>
              <a:xfrm>
                <a:off x="177800" y="-85725"/>
                <a:ext cx="152400" cy="4921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80"/>
                  </a:lnSpc>
                </a:pPr>
                <a:endParaRPr/>
              </a:p>
            </p:txBody>
          </p:sp>
        </p:grpSp>
        <p:grpSp>
          <p:nvGrpSpPr>
            <p:cNvPr id="30" name="Group 30"/>
            <p:cNvGrpSpPr/>
            <p:nvPr/>
          </p:nvGrpSpPr>
          <p:grpSpPr>
            <a:xfrm>
              <a:off x="20956781" y="2437726"/>
              <a:ext cx="458867" cy="458867"/>
              <a:chOff x="0" y="0"/>
              <a:chExt cx="406400" cy="406400"/>
            </a:xfrm>
          </p:grpSpPr>
          <p:sp>
            <p:nvSpPr>
              <p:cNvPr id="31" name="Freeform 31"/>
              <p:cNvSpPr/>
              <p:nvPr/>
            </p:nvSpPr>
            <p:spPr>
              <a:xfrm>
                <a:off x="0" y="0"/>
                <a:ext cx="406400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06400" h="406400">
                    <a:moveTo>
                      <a:pt x="0" y="0"/>
                    </a:moveTo>
                    <a:lnTo>
                      <a:pt x="203200" y="0"/>
                    </a:lnTo>
                    <a:lnTo>
                      <a:pt x="406400" y="203200"/>
                    </a:lnTo>
                    <a:lnTo>
                      <a:pt x="203200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D254E"/>
              </a:solidFill>
            </p:spPr>
          </p:sp>
          <p:sp>
            <p:nvSpPr>
              <p:cNvPr id="32" name="TextBox 32"/>
              <p:cNvSpPr txBox="1"/>
              <p:nvPr/>
            </p:nvSpPr>
            <p:spPr>
              <a:xfrm>
                <a:off x="177800" y="-85725"/>
                <a:ext cx="152400" cy="4921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80"/>
                  </a:lnSpc>
                </a:pPr>
                <a:endParaRPr/>
              </a:p>
            </p:txBody>
          </p:sp>
        </p:grpSp>
        <p:grpSp>
          <p:nvGrpSpPr>
            <p:cNvPr id="33" name="Group 33"/>
            <p:cNvGrpSpPr/>
            <p:nvPr/>
          </p:nvGrpSpPr>
          <p:grpSpPr>
            <a:xfrm>
              <a:off x="0" y="5137866"/>
              <a:ext cx="5254933" cy="1122974"/>
              <a:chOff x="0" y="0"/>
              <a:chExt cx="1002890" cy="214317"/>
            </a:xfrm>
          </p:grpSpPr>
          <p:sp>
            <p:nvSpPr>
              <p:cNvPr id="34" name="Freeform 34"/>
              <p:cNvSpPr/>
              <p:nvPr/>
            </p:nvSpPr>
            <p:spPr>
              <a:xfrm>
                <a:off x="0" y="0"/>
                <a:ext cx="1002890" cy="214317"/>
              </a:xfrm>
              <a:custGeom>
                <a:avLst/>
                <a:gdLst/>
                <a:ahLst/>
                <a:cxnLst/>
                <a:rect l="l" t="t" r="r" b="b"/>
                <a:pathLst>
                  <a:path w="1002890" h="214317">
                    <a:moveTo>
                      <a:pt x="100182" y="0"/>
                    </a:moveTo>
                    <a:lnTo>
                      <a:pt x="902708" y="0"/>
                    </a:lnTo>
                    <a:cubicBezTo>
                      <a:pt x="929278" y="0"/>
                      <a:pt x="954760" y="10555"/>
                      <a:pt x="973548" y="29343"/>
                    </a:cubicBezTo>
                    <a:cubicBezTo>
                      <a:pt x="992336" y="48130"/>
                      <a:pt x="1002890" y="73612"/>
                      <a:pt x="1002890" y="100182"/>
                    </a:cubicBezTo>
                    <a:lnTo>
                      <a:pt x="1002890" y="114135"/>
                    </a:lnTo>
                    <a:cubicBezTo>
                      <a:pt x="1002890" y="140705"/>
                      <a:pt x="992336" y="166186"/>
                      <a:pt x="973548" y="184974"/>
                    </a:cubicBezTo>
                    <a:cubicBezTo>
                      <a:pt x="954760" y="203762"/>
                      <a:pt x="929278" y="214317"/>
                      <a:pt x="902708" y="214317"/>
                    </a:cubicBezTo>
                    <a:lnTo>
                      <a:pt x="100182" y="214317"/>
                    </a:lnTo>
                    <a:cubicBezTo>
                      <a:pt x="44853" y="214317"/>
                      <a:pt x="0" y="169464"/>
                      <a:pt x="0" y="114135"/>
                    </a:cubicBezTo>
                    <a:lnTo>
                      <a:pt x="0" y="100182"/>
                    </a:lnTo>
                    <a:cubicBezTo>
                      <a:pt x="0" y="73612"/>
                      <a:pt x="10555" y="48130"/>
                      <a:pt x="29343" y="29343"/>
                    </a:cubicBezTo>
                    <a:cubicBezTo>
                      <a:pt x="48130" y="10555"/>
                      <a:pt x="73612" y="0"/>
                      <a:pt x="100182" y="0"/>
                    </a:cubicBezTo>
                    <a:close/>
                  </a:path>
                </a:pathLst>
              </a:custGeom>
              <a:solidFill>
                <a:srgbClr val="EDE0D4"/>
              </a:solidFill>
            </p:spPr>
          </p:sp>
          <p:sp>
            <p:nvSpPr>
              <p:cNvPr id="35" name="TextBox 35"/>
              <p:cNvSpPr txBox="1"/>
              <p:nvPr/>
            </p:nvSpPr>
            <p:spPr>
              <a:xfrm>
                <a:off x="0" y="-85725"/>
                <a:ext cx="1002890" cy="300042"/>
              </a:xfrm>
              <a:prstGeom prst="rect">
                <a:avLst/>
              </a:prstGeom>
            </p:spPr>
            <p:txBody>
              <a:bodyPr lIns="52579" tIns="52579" rIns="52579" bIns="52579" rtlCol="0" anchor="ctr"/>
              <a:lstStyle/>
              <a:p>
                <a:pPr algn="ctr">
                  <a:lnSpc>
                    <a:spcPts val="2879"/>
                  </a:lnSpc>
                </a:pPr>
                <a:endParaRPr/>
              </a:p>
            </p:txBody>
          </p:sp>
        </p:grpSp>
        <p:grpSp>
          <p:nvGrpSpPr>
            <p:cNvPr id="36" name="Group 36"/>
            <p:cNvGrpSpPr/>
            <p:nvPr/>
          </p:nvGrpSpPr>
          <p:grpSpPr>
            <a:xfrm>
              <a:off x="4137965" y="5178540"/>
              <a:ext cx="1041625" cy="1041625"/>
              <a:chOff x="0" y="0"/>
              <a:chExt cx="812800" cy="812800"/>
            </a:xfrm>
          </p:grpSpPr>
          <p:sp>
            <p:nvSpPr>
              <p:cNvPr id="37" name="Freeform 3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1011"/>
              </a:solidFill>
            </p:spPr>
          </p:sp>
          <p:sp>
            <p:nvSpPr>
              <p:cNvPr id="38" name="TextBox 38"/>
              <p:cNvSpPr txBox="1"/>
              <p:nvPr/>
            </p:nvSpPr>
            <p:spPr>
              <a:xfrm>
                <a:off x="76200" y="-9525"/>
                <a:ext cx="660400" cy="746125"/>
              </a:xfrm>
              <a:prstGeom prst="rect">
                <a:avLst/>
              </a:prstGeom>
            </p:spPr>
            <p:txBody>
              <a:bodyPr lIns="52579" tIns="52579" rIns="52579" bIns="52579" rtlCol="0" anchor="ctr"/>
              <a:lstStyle/>
              <a:p>
                <a:pPr algn="ctr">
                  <a:lnSpc>
                    <a:spcPts val="2879"/>
                  </a:lnSpc>
                </a:pPr>
                <a:endParaRPr/>
              </a:p>
            </p:txBody>
          </p:sp>
        </p:grpSp>
        <p:sp>
          <p:nvSpPr>
            <p:cNvPr id="39" name="Freeform 39"/>
            <p:cNvSpPr/>
            <p:nvPr/>
          </p:nvSpPr>
          <p:spPr>
            <a:xfrm>
              <a:off x="4297041" y="5339435"/>
              <a:ext cx="723475" cy="677353"/>
            </a:xfrm>
            <a:custGeom>
              <a:avLst/>
              <a:gdLst/>
              <a:ahLst/>
              <a:cxnLst/>
              <a:rect l="l" t="t" r="r" b="b"/>
              <a:pathLst>
                <a:path w="723475" h="677353">
                  <a:moveTo>
                    <a:pt x="0" y="0"/>
                  </a:moveTo>
                  <a:lnTo>
                    <a:pt x="723474" y="0"/>
                  </a:lnTo>
                  <a:lnTo>
                    <a:pt x="723474" y="677354"/>
                  </a:lnTo>
                  <a:lnTo>
                    <a:pt x="0" y="6773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0" name="TextBox 40"/>
            <p:cNvSpPr txBox="1"/>
            <p:nvPr/>
          </p:nvSpPr>
          <p:spPr>
            <a:xfrm>
              <a:off x="1980622" y="5239973"/>
              <a:ext cx="1980016" cy="95975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898"/>
                </a:lnSpc>
              </a:pPr>
              <a:r>
                <a:rPr lang="en-US" sz="2070" spc="10">
                  <a:solidFill>
                    <a:srgbClr val="000000"/>
                  </a:solidFill>
                  <a:cs typeface="CkDollarPremium2"/>
                </a:rPr>
                <a:t>สร้างความรู้</a:t>
              </a:r>
            </a:p>
            <a:p>
              <a:pPr>
                <a:lnSpc>
                  <a:spcPts val="2898"/>
                </a:lnSpc>
              </a:pPr>
              <a:r>
                <a:rPr lang="en-US" sz="2070" spc="10">
                  <a:solidFill>
                    <a:srgbClr val="000000"/>
                  </a:solidFill>
                  <a:cs typeface="CkDollarPremium2"/>
                </a:rPr>
                <a:t>ความเข้าใจ</a:t>
              </a:r>
            </a:p>
          </p:txBody>
        </p:sp>
        <p:grpSp>
          <p:nvGrpSpPr>
            <p:cNvPr id="41" name="Group 41"/>
            <p:cNvGrpSpPr/>
            <p:nvPr/>
          </p:nvGrpSpPr>
          <p:grpSpPr>
            <a:xfrm>
              <a:off x="753778" y="7416782"/>
              <a:ext cx="6739068" cy="1161178"/>
              <a:chOff x="0" y="0"/>
              <a:chExt cx="1243818" cy="214317"/>
            </a:xfrm>
          </p:grpSpPr>
          <p:sp>
            <p:nvSpPr>
              <p:cNvPr id="42" name="Freeform 42"/>
              <p:cNvSpPr/>
              <p:nvPr/>
            </p:nvSpPr>
            <p:spPr>
              <a:xfrm>
                <a:off x="0" y="0"/>
                <a:ext cx="1243818" cy="214317"/>
              </a:xfrm>
              <a:custGeom>
                <a:avLst/>
                <a:gdLst/>
                <a:ahLst/>
                <a:cxnLst/>
                <a:rect l="l" t="t" r="r" b="b"/>
                <a:pathLst>
                  <a:path w="1243818" h="214317">
                    <a:moveTo>
                      <a:pt x="78119" y="0"/>
                    </a:moveTo>
                    <a:lnTo>
                      <a:pt x="1165699" y="0"/>
                    </a:lnTo>
                    <a:cubicBezTo>
                      <a:pt x="1208843" y="0"/>
                      <a:pt x="1243818" y="34975"/>
                      <a:pt x="1243818" y="78119"/>
                    </a:cubicBezTo>
                    <a:lnTo>
                      <a:pt x="1243818" y="136198"/>
                    </a:lnTo>
                    <a:cubicBezTo>
                      <a:pt x="1243818" y="156916"/>
                      <a:pt x="1235588" y="176786"/>
                      <a:pt x="1220938" y="191436"/>
                    </a:cubicBezTo>
                    <a:cubicBezTo>
                      <a:pt x="1206288" y="206086"/>
                      <a:pt x="1186418" y="214317"/>
                      <a:pt x="1165699" y="214317"/>
                    </a:cubicBezTo>
                    <a:lnTo>
                      <a:pt x="78119" y="214317"/>
                    </a:lnTo>
                    <a:cubicBezTo>
                      <a:pt x="57401" y="214317"/>
                      <a:pt x="37531" y="206086"/>
                      <a:pt x="22881" y="191436"/>
                    </a:cubicBezTo>
                    <a:cubicBezTo>
                      <a:pt x="8230" y="176786"/>
                      <a:pt x="0" y="156916"/>
                      <a:pt x="0" y="136198"/>
                    </a:cubicBezTo>
                    <a:lnTo>
                      <a:pt x="0" y="78119"/>
                    </a:lnTo>
                    <a:cubicBezTo>
                      <a:pt x="0" y="57401"/>
                      <a:pt x="8230" y="37531"/>
                      <a:pt x="22881" y="22881"/>
                    </a:cubicBezTo>
                    <a:cubicBezTo>
                      <a:pt x="37531" y="8230"/>
                      <a:pt x="57401" y="0"/>
                      <a:pt x="78119" y="0"/>
                    </a:cubicBezTo>
                    <a:close/>
                  </a:path>
                </a:pathLst>
              </a:custGeom>
              <a:solidFill>
                <a:srgbClr val="EDE0D4"/>
              </a:solidFill>
            </p:spPr>
          </p:sp>
          <p:sp>
            <p:nvSpPr>
              <p:cNvPr id="43" name="TextBox 43"/>
              <p:cNvSpPr txBox="1"/>
              <p:nvPr/>
            </p:nvSpPr>
            <p:spPr>
              <a:xfrm>
                <a:off x="0" y="-85725"/>
                <a:ext cx="1243818" cy="300042"/>
              </a:xfrm>
              <a:prstGeom prst="rect">
                <a:avLst/>
              </a:prstGeom>
            </p:spPr>
            <p:txBody>
              <a:bodyPr lIns="54368" tIns="54368" rIns="54368" bIns="54368" rtlCol="0" anchor="ctr"/>
              <a:lstStyle/>
              <a:p>
                <a:pPr algn="ctr">
                  <a:lnSpc>
                    <a:spcPts val="2880"/>
                  </a:lnSpc>
                </a:pPr>
                <a:endParaRPr/>
              </a:p>
            </p:txBody>
          </p:sp>
        </p:grpSp>
        <p:grpSp>
          <p:nvGrpSpPr>
            <p:cNvPr id="44" name="Group 44"/>
            <p:cNvGrpSpPr/>
            <p:nvPr/>
          </p:nvGrpSpPr>
          <p:grpSpPr>
            <a:xfrm>
              <a:off x="6334743" y="7458841"/>
              <a:ext cx="1077062" cy="1077062"/>
              <a:chOff x="0" y="0"/>
              <a:chExt cx="812800" cy="812800"/>
            </a:xfrm>
          </p:grpSpPr>
          <p:sp>
            <p:nvSpPr>
              <p:cNvPr id="45" name="Freeform 4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1011"/>
              </a:solidFill>
            </p:spPr>
          </p:sp>
          <p:sp>
            <p:nvSpPr>
              <p:cNvPr id="46" name="TextBox 46"/>
              <p:cNvSpPr txBox="1"/>
              <p:nvPr/>
            </p:nvSpPr>
            <p:spPr>
              <a:xfrm>
                <a:off x="76200" y="-9525"/>
                <a:ext cx="660400" cy="746125"/>
              </a:xfrm>
              <a:prstGeom prst="rect">
                <a:avLst/>
              </a:prstGeom>
            </p:spPr>
            <p:txBody>
              <a:bodyPr lIns="54368" tIns="54368" rIns="54368" bIns="54368" rtlCol="0" anchor="ctr"/>
              <a:lstStyle/>
              <a:p>
                <a:pPr algn="ctr">
                  <a:lnSpc>
                    <a:spcPts val="2880"/>
                  </a:lnSpc>
                </a:pPr>
                <a:endParaRPr/>
              </a:p>
            </p:txBody>
          </p:sp>
        </p:grpSp>
        <p:sp>
          <p:nvSpPr>
            <p:cNvPr id="47" name="Freeform 47"/>
            <p:cNvSpPr/>
            <p:nvPr/>
          </p:nvSpPr>
          <p:spPr>
            <a:xfrm>
              <a:off x="6530726" y="7582516"/>
              <a:ext cx="652361" cy="829711"/>
            </a:xfrm>
            <a:custGeom>
              <a:avLst/>
              <a:gdLst/>
              <a:ahLst/>
              <a:cxnLst/>
              <a:rect l="l" t="t" r="r" b="b"/>
              <a:pathLst>
                <a:path w="652361" h="829711">
                  <a:moveTo>
                    <a:pt x="0" y="0"/>
                  </a:moveTo>
                  <a:lnTo>
                    <a:pt x="652360" y="0"/>
                  </a:lnTo>
                  <a:lnTo>
                    <a:pt x="652360" y="829711"/>
                  </a:lnTo>
                  <a:lnTo>
                    <a:pt x="0" y="8297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8" name="TextBox 48"/>
            <p:cNvSpPr txBox="1"/>
            <p:nvPr/>
          </p:nvSpPr>
          <p:spPr>
            <a:xfrm>
              <a:off x="1990252" y="7734573"/>
              <a:ext cx="3553019" cy="49708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996"/>
                </a:lnSpc>
              </a:pPr>
              <a:r>
                <a:rPr lang="en-US" sz="2140" spc="10">
                  <a:solidFill>
                    <a:srgbClr val="000000"/>
                  </a:solidFill>
                  <a:cs typeface="CkDollarPremium2"/>
                </a:rPr>
                <a:t>ลงพื้นที่ประชาสัมพันธ์</a:t>
              </a:r>
            </a:p>
          </p:txBody>
        </p:sp>
        <p:grpSp>
          <p:nvGrpSpPr>
            <p:cNvPr id="49" name="Group 49"/>
            <p:cNvGrpSpPr/>
            <p:nvPr/>
          </p:nvGrpSpPr>
          <p:grpSpPr>
            <a:xfrm>
              <a:off x="881309" y="8590661"/>
              <a:ext cx="7991254" cy="1168083"/>
              <a:chOff x="0" y="0"/>
              <a:chExt cx="1466214" cy="214317"/>
            </a:xfrm>
          </p:grpSpPr>
          <p:sp>
            <p:nvSpPr>
              <p:cNvPr id="50" name="Freeform 50"/>
              <p:cNvSpPr/>
              <p:nvPr/>
            </p:nvSpPr>
            <p:spPr>
              <a:xfrm>
                <a:off x="0" y="0"/>
                <a:ext cx="1466214" cy="214317"/>
              </a:xfrm>
              <a:custGeom>
                <a:avLst/>
                <a:gdLst/>
                <a:ahLst/>
                <a:cxnLst/>
                <a:rect l="l" t="t" r="r" b="b"/>
                <a:pathLst>
                  <a:path w="1466214" h="214317">
                    <a:moveTo>
                      <a:pt x="65878" y="0"/>
                    </a:moveTo>
                    <a:lnTo>
                      <a:pt x="1400336" y="0"/>
                    </a:lnTo>
                    <a:cubicBezTo>
                      <a:pt x="1436719" y="0"/>
                      <a:pt x="1466214" y="29495"/>
                      <a:pt x="1466214" y="65878"/>
                    </a:cubicBezTo>
                    <a:lnTo>
                      <a:pt x="1466214" y="148438"/>
                    </a:lnTo>
                    <a:cubicBezTo>
                      <a:pt x="1466214" y="184822"/>
                      <a:pt x="1436719" y="214317"/>
                      <a:pt x="1400336" y="214317"/>
                    </a:cubicBezTo>
                    <a:lnTo>
                      <a:pt x="65878" y="214317"/>
                    </a:lnTo>
                    <a:cubicBezTo>
                      <a:pt x="29495" y="214317"/>
                      <a:pt x="0" y="184822"/>
                      <a:pt x="0" y="148438"/>
                    </a:cubicBezTo>
                    <a:lnTo>
                      <a:pt x="0" y="65878"/>
                    </a:lnTo>
                    <a:cubicBezTo>
                      <a:pt x="0" y="29495"/>
                      <a:pt x="29495" y="0"/>
                      <a:pt x="65878" y="0"/>
                    </a:cubicBezTo>
                    <a:close/>
                  </a:path>
                </a:pathLst>
              </a:custGeom>
              <a:solidFill>
                <a:srgbClr val="EDE0D4"/>
              </a:solidFill>
            </p:spPr>
          </p:sp>
          <p:sp>
            <p:nvSpPr>
              <p:cNvPr id="51" name="TextBox 51"/>
              <p:cNvSpPr txBox="1"/>
              <p:nvPr/>
            </p:nvSpPr>
            <p:spPr>
              <a:xfrm>
                <a:off x="0" y="-85725"/>
                <a:ext cx="1466214" cy="300042"/>
              </a:xfrm>
              <a:prstGeom prst="rect">
                <a:avLst/>
              </a:prstGeom>
            </p:spPr>
            <p:txBody>
              <a:bodyPr lIns="54691" tIns="54691" rIns="54691" bIns="54691" rtlCol="0" anchor="ctr"/>
              <a:lstStyle/>
              <a:p>
                <a:pPr algn="ctr">
                  <a:lnSpc>
                    <a:spcPts val="2880"/>
                  </a:lnSpc>
                </a:pPr>
                <a:endParaRPr/>
              </a:p>
            </p:txBody>
          </p:sp>
        </p:grpSp>
        <p:grpSp>
          <p:nvGrpSpPr>
            <p:cNvPr id="52" name="Group 52"/>
            <p:cNvGrpSpPr/>
            <p:nvPr/>
          </p:nvGrpSpPr>
          <p:grpSpPr>
            <a:xfrm>
              <a:off x="7731312" y="8632969"/>
              <a:ext cx="1083466" cy="1083466"/>
              <a:chOff x="0" y="0"/>
              <a:chExt cx="812800" cy="812800"/>
            </a:xfrm>
          </p:grpSpPr>
          <p:sp>
            <p:nvSpPr>
              <p:cNvPr id="53" name="Freeform 5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1011"/>
              </a:solidFill>
            </p:spPr>
          </p:sp>
          <p:sp>
            <p:nvSpPr>
              <p:cNvPr id="54" name="TextBox 54"/>
              <p:cNvSpPr txBox="1"/>
              <p:nvPr/>
            </p:nvSpPr>
            <p:spPr>
              <a:xfrm>
                <a:off x="76200" y="-9525"/>
                <a:ext cx="660400" cy="746125"/>
              </a:xfrm>
              <a:prstGeom prst="rect">
                <a:avLst/>
              </a:prstGeom>
            </p:spPr>
            <p:txBody>
              <a:bodyPr lIns="54691" tIns="54691" rIns="54691" bIns="54691" rtlCol="0" anchor="ctr"/>
              <a:lstStyle/>
              <a:p>
                <a:pPr algn="ctr">
                  <a:lnSpc>
                    <a:spcPts val="2880"/>
                  </a:lnSpc>
                </a:pPr>
                <a:endParaRPr/>
              </a:p>
            </p:txBody>
          </p:sp>
        </p:grpSp>
        <p:sp>
          <p:nvSpPr>
            <p:cNvPr id="55" name="Freeform 55"/>
            <p:cNvSpPr/>
            <p:nvPr/>
          </p:nvSpPr>
          <p:spPr>
            <a:xfrm>
              <a:off x="7841840" y="8787695"/>
              <a:ext cx="862411" cy="774014"/>
            </a:xfrm>
            <a:custGeom>
              <a:avLst/>
              <a:gdLst/>
              <a:ahLst/>
              <a:cxnLst/>
              <a:rect l="l" t="t" r="r" b="b"/>
              <a:pathLst>
                <a:path w="862411" h="774014">
                  <a:moveTo>
                    <a:pt x="0" y="0"/>
                  </a:moveTo>
                  <a:lnTo>
                    <a:pt x="862411" y="0"/>
                  </a:lnTo>
                  <a:lnTo>
                    <a:pt x="862411" y="774014"/>
                  </a:lnTo>
                  <a:lnTo>
                    <a:pt x="0" y="7740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6" name="TextBox 56"/>
            <p:cNvSpPr txBox="1"/>
            <p:nvPr/>
          </p:nvSpPr>
          <p:spPr>
            <a:xfrm>
              <a:off x="1990252" y="8863711"/>
              <a:ext cx="4255047" cy="50917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014"/>
                </a:lnSpc>
              </a:pPr>
              <a:r>
                <a:rPr lang="en-US" sz="2153" spc="10">
                  <a:solidFill>
                    <a:srgbClr val="000000"/>
                  </a:solidFill>
                  <a:cs typeface="CkDollarPremium2"/>
                </a:rPr>
                <a:t>ประสานและนัดหมาย</a:t>
              </a:r>
            </a:p>
          </p:txBody>
        </p:sp>
        <p:sp>
          <p:nvSpPr>
            <p:cNvPr id="57" name="Freeform 57"/>
            <p:cNvSpPr/>
            <p:nvPr/>
          </p:nvSpPr>
          <p:spPr>
            <a:xfrm>
              <a:off x="17268118" y="5360673"/>
              <a:ext cx="497619" cy="497619"/>
            </a:xfrm>
            <a:custGeom>
              <a:avLst/>
              <a:gdLst/>
              <a:ahLst/>
              <a:cxnLst/>
              <a:rect l="l" t="t" r="r" b="b"/>
              <a:pathLst>
                <a:path w="497619" h="497619">
                  <a:moveTo>
                    <a:pt x="0" y="0"/>
                  </a:moveTo>
                  <a:lnTo>
                    <a:pt x="497619" y="0"/>
                  </a:lnTo>
                  <a:lnTo>
                    <a:pt x="497619" y="497620"/>
                  </a:lnTo>
                  <a:lnTo>
                    <a:pt x="0" y="4976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8" name="Freeform 58"/>
            <p:cNvSpPr/>
            <p:nvPr/>
          </p:nvSpPr>
          <p:spPr>
            <a:xfrm>
              <a:off x="17268118" y="6840650"/>
              <a:ext cx="497619" cy="497619"/>
            </a:xfrm>
            <a:custGeom>
              <a:avLst/>
              <a:gdLst/>
              <a:ahLst/>
              <a:cxnLst/>
              <a:rect l="l" t="t" r="r" b="b"/>
              <a:pathLst>
                <a:path w="497619" h="497619">
                  <a:moveTo>
                    <a:pt x="0" y="0"/>
                  </a:moveTo>
                  <a:lnTo>
                    <a:pt x="497619" y="0"/>
                  </a:lnTo>
                  <a:lnTo>
                    <a:pt x="497619" y="497619"/>
                  </a:lnTo>
                  <a:lnTo>
                    <a:pt x="0" y="4976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9" name="Freeform 59"/>
            <p:cNvSpPr/>
            <p:nvPr/>
          </p:nvSpPr>
          <p:spPr>
            <a:xfrm>
              <a:off x="17270414" y="8097620"/>
              <a:ext cx="497619" cy="497619"/>
            </a:xfrm>
            <a:custGeom>
              <a:avLst/>
              <a:gdLst/>
              <a:ahLst/>
              <a:cxnLst/>
              <a:rect l="l" t="t" r="r" b="b"/>
              <a:pathLst>
                <a:path w="497619" h="497619">
                  <a:moveTo>
                    <a:pt x="0" y="0"/>
                  </a:moveTo>
                  <a:lnTo>
                    <a:pt x="497619" y="0"/>
                  </a:lnTo>
                  <a:lnTo>
                    <a:pt x="497619" y="497619"/>
                  </a:lnTo>
                  <a:lnTo>
                    <a:pt x="0" y="4976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0" name="Freeform 60"/>
            <p:cNvSpPr/>
            <p:nvPr/>
          </p:nvSpPr>
          <p:spPr>
            <a:xfrm>
              <a:off x="17268118" y="9603838"/>
              <a:ext cx="497619" cy="497619"/>
            </a:xfrm>
            <a:custGeom>
              <a:avLst/>
              <a:gdLst/>
              <a:ahLst/>
              <a:cxnLst/>
              <a:rect l="l" t="t" r="r" b="b"/>
              <a:pathLst>
                <a:path w="497619" h="497619">
                  <a:moveTo>
                    <a:pt x="0" y="0"/>
                  </a:moveTo>
                  <a:lnTo>
                    <a:pt x="497619" y="0"/>
                  </a:lnTo>
                  <a:lnTo>
                    <a:pt x="497619" y="497619"/>
                  </a:lnTo>
                  <a:lnTo>
                    <a:pt x="0" y="4976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1" name="Freeform 61"/>
            <p:cNvSpPr/>
            <p:nvPr/>
          </p:nvSpPr>
          <p:spPr>
            <a:xfrm>
              <a:off x="17268118" y="11104757"/>
              <a:ext cx="497619" cy="497619"/>
            </a:xfrm>
            <a:custGeom>
              <a:avLst/>
              <a:gdLst/>
              <a:ahLst/>
              <a:cxnLst/>
              <a:rect l="l" t="t" r="r" b="b"/>
              <a:pathLst>
                <a:path w="497619" h="497619">
                  <a:moveTo>
                    <a:pt x="0" y="0"/>
                  </a:moveTo>
                  <a:lnTo>
                    <a:pt x="497619" y="0"/>
                  </a:lnTo>
                  <a:lnTo>
                    <a:pt x="497619" y="497619"/>
                  </a:lnTo>
                  <a:lnTo>
                    <a:pt x="0" y="4976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grpSp>
          <p:nvGrpSpPr>
            <p:cNvPr id="62" name="Group 62"/>
            <p:cNvGrpSpPr/>
            <p:nvPr/>
          </p:nvGrpSpPr>
          <p:grpSpPr>
            <a:xfrm>
              <a:off x="1052496" y="6248140"/>
              <a:ext cx="5306566" cy="1134008"/>
              <a:chOff x="0" y="0"/>
              <a:chExt cx="1002890" cy="214317"/>
            </a:xfrm>
          </p:grpSpPr>
          <p:sp>
            <p:nvSpPr>
              <p:cNvPr id="63" name="Freeform 63"/>
              <p:cNvSpPr/>
              <p:nvPr/>
            </p:nvSpPr>
            <p:spPr>
              <a:xfrm>
                <a:off x="0" y="0"/>
                <a:ext cx="1002890" cy="214317"/>
              </a:xfrm>
              <a:custGeom>
                <a:avLst/>
                <a:gdLst/>
                <a:ahLst/>
                <a:cxnLst/>
                <a:rect l="l" t="t" r="r" b="b"/>
                <a:pathLst>
                  <a:path w="1002890" h="214317">
                    <a:moveTo>
                      <a:pt x="99207" y="0"/>
                    </a:moveTo>
                    <a:lnTo>
                      <a:pt x="903683" y="0"/>
                    </a:lnTo>
                    <a:cubicBezTo>
                      <a:pt x="929994" y="0"/>
                      <a:pt x="955228" y="10452"/>
                      <a:pt x="973833" y="29057"/>
                    </a:cubicBezTo>
                    <a:cubicBezTo>
                      <a:pt x="992438" y="47662"/>
                      <a:pt x="1002890" y="72896"/>
                      <a:pt x="1002890" y="99207"/>
                    </a:cubicBezTo>
                    <a:lnTo>
                      <a:pt x="1002890" y="115109"/>
                    </a:lnTo>
                    <a:cubicBezTo>
                      <a:pt x="1002890" y="141421"/>
                      <a:pt x="992438" y="166655"/>
                      <a:pt x="973833" y="185260"/>
                    </a:cubicBezTo>
                    <a:cubicBezTo>
                      <a:pt x="955228" y="203865"/>
                      <a:pt x="929994" y="214317"/>
                      <a:pt x="903683" y="214317"/>
                    </a:cubicBezTo>
                    <a:lnTo>
                      <a:pt x="99207" y="214317"/>
                    </a:lnTo>
                    <a:cubicBezTo>
                      <a:pt x="72896" y="214317"/>
                      <a:pt x="47662" y="203865"/>
                      <a:pt x="29057" y="185260"/>
                    </a:cubicBezTo>
                    <a:cubicBezTo>
                      <a:pt x="10452" y="166655"/>
                      <a:pt x="0" y="141421"/>
                      <a:pt x="0" y="115109"/>
                    </a:cubicBezTo>
                    <a:lnTo>
                      <a:pt x="0" y="99207"/>
                    </a:lnTo>
                    <a:cubicBezTo>
                      <a:pt x="0" y="72896"/>
                      <a:pt x="10452" y="47662"/>
                      <a:pt x="29057" y="29057"/>
                    </a:cubicBezTo>
                    <a:cubicBezTo>
                      <a:pt x="47662" y="10452"/>
                      <a:pt x="72896" y="0"/>
                      <a:pt x="99207" y="0"/>
                    </a:cubicBezTo>
                    <a:close/>
                  </a:path>
                </a:pathLst>
              </a:custGeom>
              <a:solidFill>
                <a:srgbClr val="EDE0D4"/>
              </a:solidFill>
            </p:spPr>
          </p:sp>
          <p:sp>
            <p:nvSpPr>
              <p:cNvPr id="64" name="TextBox 64"/>
              <p:cNvSpPr txBox="1"/>
              <p:nvPr/>
            </p:nvSpPr>
            <p:spPr>
              <a:xfrm>
                <a:off x="0" y="-85725"/>
                <a:ext cx="1002890" cy="300042"/>
              </a:xfrm>
              <a:prstGeom prst="rect">
                <a:avLst/>
              </a:prstGeom>
            </p:spPr>
            <p:txBody>
              <a:bodyPr lIns="53096" tIns="53096" rIns="53096" bIns="53096" rtlCol="0" anchor="ctr"/>
              <a:lstStyle/>
              <a:p>
                <a:pPr algn="ctr">
                  <a:lnSpc>
                    <a:spcPts val="2880"/>
                  </a:lnSpc>
                </a:pPr>
                <a:endParaRPr/>
              </a:p>
            </p:txBody>
          </p:sp>
        </p:grpSp>
        <p:grpSp>
          <p:nvGrpSpPr>
            <p:cNvPr id="65" name="Group 65"/>
            <p:cNvGrpSpPr/>
            <p:nvPr/>
          </p:nvGrpSpPr>
          <p:grpSpPr>
            <a:xfrm>
              <a:off x="5235677" y="6289214"/>
              <a:ext cx="1051860" cy="1051860"/>
              <a:chOff x="0" y="0"/>
              <a:chExt cx="812800" cy="812800"/>
            </a:xfrm>
          </p:grpSpPr>
          <p:sp>
            <p:nvSpPr>
              <p:cNvPr id="66" name="Freeform 6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1011"/>
              </a:solidFill>
            </p:spPr>
          </p:sp>
          <p:sp>
            <p:nvSpPr>
              <p:cNvPr id="67" name="TextBox 67"/>
              <p:cNvSpPr txBox="1"/>
              <p:nvPr/>
            </p:nvSpPr>
            <p:spPr>
              <a:xfrm>
                <a:off x="76200" y="-9525"/>
                <a:ext cx="660400" cy="746125"/>
              </a:xfrm>
              <a:prstGeom prst="rect">
                <a:avLst/>
              </a:prstGeom>
            </p:spPr>
            <p:txBody>
              <a:bodyPr lIns="53096" tIns="53096" rIns="53096" bIns="53096" rtlCol="0" anchor="ctr"/>
              <a:lstStyle/>
              <a:p>
                <a:pPr algn="ctr">
                  <a:lnSpc>
                    <a:spcPts val="2880"/>
                  </a:lnSpc>
                </a:pPr>
                <a:endParaRPr/>
              </a:p>
            </p:txBody>
          </p:sp>
        </p:grpSp>
        <p:sp>
          <p:nvSpPr>
            <p:cNvPr id="68" name="Freeform 68"/>
            <p:cNvSpPr/>
            <p:nvPr/>
          </p:nvSpPr>
          <p:spPr>
            <a:xfrm>
              <a:off x="5402894" y="6439625"/>
              <a:ext cx="729099" cy="729099"/>
            </a:xfrm>
            <a:custGeom>
              <a:avLst/>
              <a:gdLst/>
              <a:ahLst/>
              <a:cxnLst/>
              <a:rect l="l" t="t" r="r" b="b"/>
              <a:pathLst>
                <a:path w="729099" h="729099">
                  <a:moveTo>
                    <a:pt x="0" y="0"/>
                  </a:moveTo>
                  <a:lnTo>
                    <a:pt x="729099" y="0"/>
                  </a:lnTo>
                  <a:lnTo>
                    <a:pt x="729099" y="729099"/>
                  </a:lnTo>
                  <a:lnTo>
                    <a:pt x="0" y="7290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9" name="TextBox 69"/>
            <p:cNvSpPr txBox="1"/>
            <p:nvPr/>
          </p:nvSpPr>
          <p:spPr>
            <a:xfrm>
              <a:off x="1990252" y="6536357"/>
              <a:ext cx="3051330" cy="47749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926"/>
                </a:lnSpc>
              </a:pPr>
              <a:r>
                <a:rPr lang="en-US" sz="2090" spc="10">
                  <a:solidFill>
                    <a:srgbClr val="000000"/>
                  </a:solidFill>
                  <a:cs typeface="CkDollarPremium2"/>
                </a:rPr>
                <a:t>วิเคราะห์ข้อมูล</a:t>
              </a:r>
            </a:p>
          </p:txBody>
        </p:sp>
        <p:sp>
          <p:nvSpPr>
            <p:cNvPr id="70" name="AutoShape 70"/>
            <p:cNvSpPr/>
            <p:nvPr/>
          </p:nvSpPr>
          <p:spPr>
            <a:xfrm flipV="1">
              <a:off x="1673751" y="6260840"/>
              <a:ext cx="14884960" cy="12700"/>
            </a:xfrm>
            <a:prstGeom prst="line">
              <a:avLst/>
            </a:prstGeom>
            <a:ln w="25400" cap="flat">
              <a:solidFill>
                <a:srgbClr val="8D99A3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71" name="AutoShape 71"/>
            <p:cNvSpPr/>
            <p:nvPr/>
          </p:nvSpPr>
          <p:spPr>
            <a:xfrm flipV="1">
              <a:off x="1617600" y="7382148"/>
              <a:ext cx="14884960" cy="12700"/>
            </a:xfrm>
            <a:prstGeom prst="line">
              <a:avLst/>
            </a:prstGeom>
            <a:ln w="25400" cap="flat">
              <a:solidFill>
                <a:srgbClr val="8D99A3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72" name="AutoShape 72"/>
            <p:cNvSpPr/>
            <p:nvPr/>
          </p:nvSpPr>
          <p:spPr>
            <a:xfrm flipV="1">
              <a:off x="1617589" y="8571611"/>
              <a:ext cx="14884960" cy="12700"/>
            </a:xfrm>
            <a:prstGeom prst="line">
              <a:avLst/>
            </a:prstGeom>
            <a:ln w="25400" cap="flat">
              <a:solidFill>
                <a:srgbClr val="8D99A3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73" name="AutoShape 73"/>
            <p:cNvSpPr/>
            <p:nvPr/>
          </p:nvSpPr>
          <p:spPr>
            <a:xfrm flipV="1">
              <a:off x="1617578" y="9733344"/>
              <a:ext cx="14884960" cy="12700"/>
            </a:xfrm>
            <a:prstGeom prst="line">
              <a:avLst/>
            </a:prstGeom>
            <a:ln w="25400" cap="flat">
              <a:solidFill>
                <a:srgbClr val="8D99A3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74" name="AutoShape 74"/>
            <p:cNvSpPr/>
            <p:nvPr/>
          </p:nvSpPr>
          <p:spPr>
            <a:xfrm flipV="1">
              <a:off x="1617567" y="10871553"/>
              <a:ext cx="14884960" cy="12700"/>
            </a:xfrm>
            <a:prstGeom prst="line">
              <a:avLst/>
            </a:prstGeom>
            <a:ln w="25400" cap="flat">
              <a:solidFill>
                <a:srgbClr val="8D99A3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75" name="Freeform 75"/>
            <p:cNvSpPr/>
            <p:nvPr/>
          </p:nvSpPr>
          <p:spPr>
            <a:xfrm>
              <a:off x="14978037" y="4606315"/>
              <a:ext cx="1788110" cy="1508718"/>
            </a:xfrm>
            <a:custGeom>
              <a:avLst/>
              <a:gdLst/>
              <a:ahLst/>
              <a:cxnLst/>
              <a:rect l="l" t="t" r="r" b="b"/>
              <a:pathLst>
                <a:path w="1788110" h="1508718">
                  <a:moveTo>
                    <a:pt x="0" y="0"/>
                  </a:moveTo>
                  <a:lnTo>
                    <a:pt x="1788109" y="0"/>
                  </a:lnTo>
                  <a:lnTo>
                    <a:pt x="1788109" y="1508717"/>
                  </a:lnTo>
                  <a:lnTo>
                    <a:pt x="0" y="150871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</p:sp>
        <p:grpSp>
          <p:nvGrpSpPr>
            <p:cNvPr id="76" name="Group 76"/>
            <p:cNvGrpSpPr/>
            <p:nvPr/>
          </p:nvGrpSpPr>
          <p:grpSpPr>
            <a:xfrm>
              <a:off x="16940930" y="4304738"/>
              <a:ext cx="8924478" cy="833128"/>
              <a:chOff x="0" y="0"/>
              <a:chExt cx="1762860" cy="164568"/>
            </a:xfrm>
          </p:grpSpPr>
          <p:sp>
            <p:nvSpPr>
              <p:cNvPr id="77" name="Freeform 77"/>
              <p:cNvSpPr/>
              <p:nvPr/>
            </p:nvSpPr>
            <p:spPr>
              <a:xfrm>
                <a:off x="0" y="0"/>
                <a:ext cx="1762860" cy="164568"/>
              </a:xfrm>
              <a:custGeom>
                <a:avLst/>
                <a:gdLst/>
                <a:ahLst/>
                <a:cxnLst/>
                <a:rect l="l" t="t" r="r" b="b"/>
                <a:pathLst>
                  <a:path w="1762860" h="164568">
                    <a:moveTo>
                      <a:pt x="9253" y="0"/>
                    </a:moveTo>
                    <a:lnTo>
                      <a:pt x="1753607" y="0"/>
                    </a:lnTo>
                    <a:cubicBezTo>
                      <a:pt x="1756061" y="0"/>
                      <a:pt x="1758414" y="975"/>
                      <a:pt x="1760150" y="2710"/>
                    </a:cubicBezTo>
                    <a:cubicBezTo>
                      <a:pt x="1761885" y="4446"/>
                      <a:pt x="1762860" y="6799"/>
                      <a:pt x="1762860" y="9253"/>
                    </a:cubicBezTo>
                    <a:lnTo>
                      <a:pt x="1762860" y="155315"/>
                    </a:lnTo>
                    <a:cubicBezTo>
                      <a:pt x="1762860" y="157769"/>
                      <a:pt x="1761885" y="160123"/>
                      <a:pt x="1760150" y="161858"/>
                    </a:cubicBezTo>
                    <a:cubicBezTo>
                      <a:pt x="1758414" y="163594"/>
                      <a:pt x="1756061" y="164568"/>
                      <a:pt x="1753607" y="164568"/>
                    </a:cubicBezTo>
                    <a:lnTo>
                      <a:pt x="9253" y="164568"/>
                    </a:lnTo>
                    <a:cubicBezTo>
                      <a:pt x="6799" y="164568"/>
                      <a:pt x="4446" y="163594"/>
                      <a:pt x="2710" y="161858"/>
                    </a:cubicBezTo>
                    <a:cubicBezTo>
                      <a:pt x="975" y="160123"/>
                      <a:pt x="0" y="157769"/>
                      <a:pt x="0" y="155315"/>
                    </a:cubicBezTo>
                    <a:lnTo>
                      <a:pt x="0" y="9253"/>
                    </a:lnTo>
                    <a:cubicBezTo>
                      <a:pt x="0" y="6799"/>
                      <a:pt x="975" y="4446"/>
                      <a:pt x="2710" y="2710"/>
                    </a:cubicBezTo>
                    <a:cubicBezTo>
                      <a:pt x="4446" y="975"/>
                      <a:pt x="6799" y="0"/>
                      <a:pt x="9253" y="0"/>
                    </a:cubicBezTo>
                    <a:close/>
                  </a:path>
                </a:pathLst>
              </a:custGeom>
              <a:solidFill>
                <a:srgbClr val="FFE5EC"/>
              </a:solidFill>
              <a:ln w="28575" cap="sq">
                <a:solidFill>
                  <a:srgbClr val="ED254E"/>
                </a:solidFill>
                <a:prstDash val="solid"/>
                <a:miter/>
              </a:ln>
            </p:spPr>
          </p:sp>
          <p:sp>
            <p:nvSpPr>
              <p:cNvPr id="78" name="TextBox 78"/>
              <p:cNvSpPr txBox="1"/>
              <p:nvPr/>
            </p:nvSpPr>
            <p:spPr>
              <a:xfrm>
                <a:off x="0" y="-85725"/>
                <a:ext cx="1762860" cy="25029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80"/>
                  </a:lnSpc>
                </a:pPr>
                <a:endParaRPr/>
              </a:p>
            </p:txBody>
          </p:sp>
        </p:grpSp>
        <p:sp>
          <p:nvSpPr>
            <p:cNvPr id="79" name="TextBox 79"/>
            <p:cNvSpPr txBox="1"/>
            <p:nvPr/>
          </p:nvSpPr>
          <p:spPr>
            <a:xfrm>
              <a:off x="17085173" y="4429408"/>
              <a:ext cx="8635992" cy="50334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80"/>
                </a:lnSpc>
              </a:pPr>
              <a:r>
                <a:rPr lang="en-US" sz="2200" spc="33">
                  <a:solidFill>
                    <a:srgbClr val="000000"/>
                  </a:solidFill>
                  <a:cs typeface="CkDollarPremium2"/>
                </a:rPr>
                <a:t>ประโยชน์ของการไกล่เกลี่ยก่อนฟ้อง</a:t>
              </a:r>
            </a:p>
          </p:txBody>
        </p:sp>
        <p:sp>
          <p:nvSpPr>
            <p:cNvPr id="80" name="Freeform 80"/>
            <p:cNvSpPr/>
            <p:nvPr/>
          </p:nvSpPr>
          <p:spPr>
            <a:xfrm>
              <a:off x="1989171" y="276665"/>
              <a:ext cx="786903" cy="786903"/>
            </a:xfrm>
            <a:custGeom>
              <a:avLst/>
              <a:gdLst/>
              <a:ahLst/>
              <a:cxnLst/>
              <a:rect l="l" t="t" r="r" b="b"/>
              <a:pathLst>
                <a:path w="786903" h="786903">
                  <a:moveTo>
                    <a:pt x="0" y="0"/>
                  </a:moveTo>
                  <a:lnTo>
                    <a:pt x="786902" y="0"/>
                  </a:lnTo>
                  <a:lnTo>
                    <a:pt x="786902" y="786903"/>
                  </a:lnTo>
                  <a:lnTo>
                    <a:pt x="0" y="7869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/>
              </a:stretch>
            </a:blipFill>
          </p:spPr>
        </p:sp>
        <p:sp>
          <p:nvSpPr>
            <p:cNvPr id="81" name="Freeform 81"/>
            <p:cNvSpPr/>
            <p:nvPr/>
          </p:nvSpPr>
          <p:spPr>
            <a:xfrm>
              <a:off x="2918818" y="276665"/>
              <a:ext cx="786903" cy="786903"/>
            </a:xfrm>
            <a:custGeom>
              <a:avLst/>
              <a:gdLst/>
              <a:ahLst/>
              <a:cxnLst/>
              <a:rect l="l" t="t" r="r" b="b"/>
              <a:pathLst>
                <a:path w="786903" h="786903">
                  <a:moveTo>
                    <a:pt x="0" y="0"/>
                  </a:moveTo>
                  <a:lnTo>
                    <a:pt x="786902" y="0"/>
                  </a:lnTo>
                  <a:lnTo>
                    <a:pt x="786902" y="786903"/>
                  </a:lnTo>
                  <a:lnTo>
                    <a:pt x="0" y="7869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/>
              <a:stretch>
                <a:fillRect/>
              </a:stretch>
            </a:blipFill>
          </p:spPr>
        </p:sp>
        <p:sp>
          <p:nvSpPr>
            <p:cNvPr id="82" name="Freeform 82"/>
            <p:cNvSpPr/>
            <p:nvPr/>
          </p:nvSpPr>
          <p:spPr>
            <a:xfrm>
              <a:off x="4691672" y="276665"/>
              <a:ext cx="786903" cy="786903"/>
            </a:xfrm>
            <a:custGeom>
              <a:avLst/>
              <a:gdLst/>
              <a:ahLst/>
              <a:cxnLst/>
              <a:rect l="l" t="t" r="r" b="b"/>
              <a:pathLst>
                <a:path w="786903" h="786903">
                  <a:moveTo>
                    <a:pt x="0" y="0"/>
                  </a:moveTo>
                  <a:lnTo>
                    <a:pt x="786902" y="0"/>
                  </a:lnTo>
                  <a:lnTo>
                    <a:pt x="786902" y="786903"/>
                  </a:lnTo>
                  <a:lnTo>
                    <a:pt x="0" y="7869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</p:sp>
        <p:sp>
          <p:nvSpPr>
            <p:cNvPr id="83" name="Freeform 83"/>
            <p:cNvSpPr/>
            <p:nvPr/>
          </p:nvSpPr>
          <p:spPr>
            <a:xfrm>
              <a:off x="3851443" y="276665"/>
              <a:ext cx="694506" cy="786903"/>
            </a:xfrm>
            <a:custGeom>
              <a:avLst/>
              <a:gdLst/>
              <a:ahLst/>
              <a:cxnLst/>
              <a:rect l="l" t="t" r="r" b="b"/>
              <a:pathLst>
                <a:path w="694506" h="786903">
                  <a:moveTo>
                    <a:pt x="0" y="0"/>
                  </a:moveTo>
                  <a:lnTo>
                    <a:pt x="694506" y="0"/>
                  </a:lnTo>
                  <a:lnTo>
                    <a:pt x="694506" y="786903"/>
                  </a:lnTo>
                  <a:lnTo>
                    <a:pt x="0" y="7869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 l="-24839" r="-27501"/>
              </a:stretch>
            </a:blipFill>
          </p:spPr>
        </p:sp>
        <p:sp>
          <p:nvSpPr>
            <p:cNvPr id="84" name="Freeform 84"/>
            <p:cNvSpPr/>
            <p:nvPr/>
          </p:nvSpPr>
          <p:spPr>
            <a:xfrm>
              <a:off x="5624297" y="0"/>
              <a:ext cx="2132155" cy="1340233"/>
            </a:xfrm>
            <a:custGeom>
              <a:avLst/>
              <a:gdLst/>
              <a:ahLst/>
              <a:cxnLst/>
              <a:rect l="l" t="t" r="r" b="b"/>
              <a:pathLst>
                <a:path w="2132155" h="1340233">
                  <a:moveTo>
                    <a:pt x="0" y="0"/>
                  </a:moveTo>
                  <a:lnTo>
                    <a:pt x="2132155" y="0"/>
                  </a:lnTo>
                  <a:lnTo>
                    <a:pt x="2132155" y="1340233"/>
                  </a:lnTo>
                  <a:lnTo>
                    <a:pt x="0" y="13402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/>
              <a:stretch>
                <a:fillRect l="-5873" r="-5873"/>
              </a:stretch>
            </a:blipFill>
          </p:spPr>
        </p:sp>
        <p:sp>
          <p:nvSpPr>
            <p:cNvPr id="85" name="Freeform 85"/>
            <p:cNvSpPr/>
            <p:nvPr/>
          </p:nvSpPr>
          <p:spPr>
            <a:xfrm>
              <a:off x="24891503" y="163189"/>
              <a:ext cx="716505" cy="1013854"/>
            </a:xfrm>
            <a:custGeom>
              <a:avLst/>
              <a:gdLst/>
              <a:ahLst/>
              <a:cxnLst/>
              <a:rect l="l" t="t" r="r" b="b"/>
              <a:pathLst>
                <a:path w="716505" h="1013854">
                  <a:moveTo>
                    <a:pt x="0" y="0"/>
                  </a:moveTo>
                  <a:lnTo>
                    <a:pt x="716505" y="0"/>
                  </a:lnTo>
                  <a:lnTo>
                    <a:pt x="716505" y="1013855"/>
                  </a:lnTo>
                  <a:lnTo>
                    <a:pt x="0" y="10138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/>
              <a:stretch>
                <a:fillRect/>
              </a:stretch>
            </a:blipFill>
          </p:spPr>
        </p:sp>
        <p:sp>
          <p:nvSpPr>
            <p:cNvPr id="86" name="TextBox 86"/>
            <p:cNvSpPr txBox="1"/>
            <p:nvPr/>
          </p:nvSpPr>
          <p:spPr>
            <a:xfrm>
              <a:off x="1812196" y="4240725"/>
              <a:ext cx="4622233" cy="55371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360"/>
                </a:lnSpc>
              </a:pPr>
              <a:r>
                <a:rPr lang="en-US" sz="2400" spc="12">
                  <a:solidFill>
                    <a:srgbClr val="000000"/>
                  </a:solidFill>
                  <a:cs typeface="CkDollarPremium2"/>
                </a:rPr>
                <a:t>การดำเนินการระดับอำเภอ</a:t>
              </a:r>
            </a:p>
          </p:txBody>
        </p:sp>
        <p:sp>
          <p:nvSpPr>
            <p:cNvPr id="87" name="TextBox 87"/>
            <p:cNvSpPr txBox="1"/>
            <p:nvPr/>
          </p:nvSpPr>
          <p:spPr>
            <a:xfrm>
              <a:off x="5543271" y="5097973"/>
              <a:ext cx="6228991" cy="97303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039"/>
                </a:lnSpc>
              </a:pPr>
              <a:r>
                <a:rPr lang="en-US" sz="1899" spc="37">
                  <a:solidFill>
                    <a:srgbClr val="000000"/>
                  </a:solidFill>
                  <a:cs typeface="CkDollarBold"/>
                </a:rPr>
                <a:t>ประชุมสร้างความรู้ความเข้าใจกับเจ้าหน้าที่</a:t>
              </a:r>
            </a:p>
            <a:p>
              <a:pPr>
                <a:lnSpc>
                  <a:spcPts val="3039"/>
                </a:lnSpc>
              </a:pPr>
              <a:r>
                <a:rPr lang="en-US" sz="1899" spc="37">
                  <a:solidFill>
                    <a:srgbClr val="000000"/>
                  </a:solidFill>
                  <a:cs typeface="CkDollarBold"/>
                </a:rPr>
                <a:t>ระดับอำเภอและผู้ที่เกี่ยวข้อง</a:t>
              </a:r>
            </a:p>
          </p:txBody>
        </p:sp>
        <p:sp>
          <p:nvSpPr>
            <p:cNvPr id="88" name="TextBox 88"/>
            <p:cNvSpPr txBox="1"/>
            <p:nvPr/>
          </p:nvSpPr>
          <p:spPr>
            <a:xfrm>
              <a:off x="6663862" y="6352915"/>
              <a:ext cx="9958959" cy="42777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659"/>
                </a:lnSpc>
              </a:pPr>
              <a:r>
                <a:rPr lang="en-US" sz="1899" spc="37">
                  <a:solidFill>
                    <a:srgbClr val="000000"/>
                  </a:solidFill>
                  <a:latin typeface="CkDollarBold"/>
                  <a:cs typeface="CkDollarBold"/>
                </a:rPr>
                <a:t>วิเคราะห์ลูกหนี้และแยกประเภทลูกหนี้**</a:t>
              </a:r>
            </a:p>
          </p:txBody>
        </p:sp>
        <p:sp>
          <p:nvSpPr>
            <p:cNvPr id="89" name="TextBox 89"/>
            <p:cNvSpPr txBox="1"/>
            <p:nvPr/>
          </p:nvSpPr>
          <p:spPr>
            <a:xfrm>
              <a:off x="7756452" y="7469602"/>
              <a:ext cx="7773780" cy="96981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058"/>
                </a:lnSpc>
              </a:pPr>
              <a:r>
                <a:rPr lang="en-US" sz="1899" spc="37">
                  <a:solidFill>
                    <a:srgbClr val="000000"/>
                  </a:solidFill>
                  <a:cs typeface="CkDollarBold"/>
                </a:rPr>
                <a:t>ลงพื้นที่ประชาสัมพันธ์สร้างความรู้ความเข้าใจและชี้ให้เห็น</a:t>
              </a:r>
            </a:p>
            <a:p>
              <a:pPr>
                <a:lnSpc>
                  <a:spcPts val="3058"/>
                </a:lnSpc>
              </a:pPr>
              <a:r>
                <a:rPr lang="en-US" sz="1899" spc="37">
                  <a:solidFill>
                    <a:srgbClr val="000000"/>
                  </a:solidFill>
                  <a:cs typeface="CkDollarBold"/>
                </a:rPr>
                <a:t>ประโยชน์ของการไกล่เกลี่ยก่อนฟ้อง</a:t>
              </a:r>
            </a:p>
          </p:txBody>
        </p:sp>
        <p:sp>
          <p:nvSpPr>
            <p:cNvPr id="90" name="TextBox 90"/>
            <p:cNvSpPr txBox="1"/>
            <p:nvPr/>
          </p:nvSpPr>
          <p:spPr>
            <a:xfrm>
              <a:off x="9119324" y="8625586"/>
              <a:ext cx="7439387" cy="97303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039"/>
                </a:lnSpc>
              </a:pPr>
              <a:r>
                <a:rPr lang="en-US" sz="1899" spc="37">
                  <a:solidFill>
                    <a:srgbClr val="000000"/>
                  </a:solidFill>
                  <a:cs typeface="CkDollarBold"/>
                </a:rPr>
                <a:t>ติดต่อประสานงานและนัดหมายระหว่างลูกหนี้ จังหวัด และ</a:t>
              </a:r>
            </a:p>
            <a:p>
              <a:pPr>
                <a:lnSpc>
                  <a:spcPts val="3039"/>
                </a:lnSpc>
              </a:pPr>
              <a:r>
                <a:rPr lang="en-US" sz="1899" spc="37">
                  <a:solidFill>
                    <a:srgbClr val="000000"/>
                  </a:solidFill>
                  <a:cs typeface="CkDollarBold"/>
                </a:rPr>
                <a:t>ศาลแขวงจังหวัดในการเข้าไกล่เกลี่ยก่อนฟ้อง</a:t>
              </a:r>
            </a:p>
          </p:txBody>
        </p:sp>
        <p:sp>
          <p:nvSpPr>
            <p:cNvPr id="91" name="TextBox 91"/>
            <p:cNvSpPr txBox="1"/>
            <p:nvPr/>
          </p:nvSpPr>
          <p:spPr>
            <a:xfrm>
              <a:off x="17915413" y="5284473"/>
              <a:ext cx="1333211" cy="55371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360"/>
                </a:lnSpc>
              </a:pPr>
              <a:r>
                <a:rPr lang="en-US" sz="2400" spc="12">
                  <a:solidFill>
                    <a:srgbClr val="ED254E"/>
                  </a:solidFill>
                  <a:cs typeface="CkDollarPremium2"/>
                </a:rPr>
                <a:t>สะดวก</a:t>
              </a:r>
            </a:p>
          </p:txBody>
        </p:sp>
        <p:sp>
          <p:nvSpPr>
            <p:cNvPr id="92" name="TextBox 92"/>
            <p:cNvSpPr txBox="1"/>
            <p:nvPr/>
          </p:nvSpPr>
          <p:spPr>
            <a:xfrm>
              <a:off x="19843822" y="5265423"/>
              <a:ext cx="5008451" cy="102996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431807" lvl="1" indent="-215904">
                <a:lnSpc>
                  <a:spcPts val="3180"/>
                </a:lnSpc>
                <a:buFont typeface="Arial"/>
                <a:buChar char="•"/>
              </a:pPr>
              <a:r>
                <a:rPr lang="en-US" sz="2000" spc="10">
                  <a:solidFill>
                    <a:srgbClr val="000000"/>
                  </a:solidFill>
                  <a:cs typeface="CkDollarBold"/>
                </a:rPr>
                <a:t>ยื่นคำร้องได้หลายช่องทาง</a:t>
              </a:r>
            </a:p>
            <a:p>
              <a:pPr marL="431807" lvl="1" indent="-215904">
                <a:lnSpc>
                  <a:spcPts val="3180"/>
                </a:lnSpc>
                <a:buFont typeface="Arial"/>
                <a:buChar char="•"/>
              </a:pPr>
              <a:r>
                <a:rPr lang="en-US" sz="2000" spc="10">
                  <a:solidFill>
                    <a:srgbClr val="000000"/>
                  </a:solidFill>
                  <a:latin typeface="CkDollarBold"/>
                  <a:cs typeface="CkDollarBold"/>
                </a:rPr>
                <a:t>​ไม่ต้องยื่นฟ้องก็ไกล่เกลี่ยได้</a:t>
              </a:r>
            </a:p>
          </p:txBody>
        </p:sp>
        <p:sp>
          <p:nvSpPr>
            <p:cNvPr id="93" name="TextBox 93"/>
            <p:cNvSpPr txBox="1"/>
            <p:nvPr/>
          </p:nvSpPr>
          <p:spPr>
            <a:xfrm>
              <a:off x="17915413" y="6762221"/>
              <a:ext cx="1628779" cy="55371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360"/>
                </a:lnSpc>
              </a:pPr>
              <a:r>
                <a:rPr lang="en-US" sz="2400" spc="12">
                  <a:solidFill>
                    <a:srgbClr val="ED254E"/>
                  </a:solidFill>
                  <a:cs typeface="CkDollarPremium2"/>
                </a:rPr>
                <a:t>รวดเร็ว</a:t>
              </a:r>
            </a:p>
          </p:txBody>
        </p:sp>
        <p:sp>
          <p:nvSpPr>
            <p:cNvPr id="94" name="TextBox 94"/>
            <p:cNvSpPr txBox="1"/>
            <p:nvPr/>
          </p:nvSpPr>
          <p:spPr>
            <a:xfrm>
              <a:off x="19843822" y="6722005"/>
              <a:ext cx="5405933" cy="102996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431807" lvl="1" indent="-215904">
                <a:lnSpc>
                  <a:spcPts val="3180"/>
                </a:lnSpc>
                <a:buFont typeface="Arial"/>
                <a:buChar char="•"/>
              </a:pPr>
              <a:r>
                <a:rPr lang="en-US" sz="2000" spc="10">
                  <a:solidFill>
                    <a:srgbClr val="000000"/>
                  </a:solidFill>
                  <a:cs typeface="CkDollarBold"/>
                </a:rPr>
                <a:t>ขั้นตอน กระบวนการไม่ยุ่งยากซับซ้อน</a:t>
              </a:r>
            </a:p>
            <a:p>
              <a:pPr marL="431807" lvl="1" indent="-215904">
                <a:lnSpc>
                  <a:spcPts val="3180"/>
                </a:lnSpc>
                <a:buFont typeface="Arial"/>
                <a:buChar char="•"/>
              </a:pPr>
              <a:r>
                <a:rPr lang="en-US" sz="2000" spc="10">
                  <a:solidFill>
                    <a:srgbClr val="000000"/>
                  </a:solidFill>
                  <a:latin typeface="CkDollarBold"/>
                  <a:cs typeface="CkDollarBold"/>
                </a:rPr>
                <a:t>​ใช้เวลาไม่นานก็ยุติข้อพิพาทได้</a:t>
              </a:r>
            </a:p>
          </p:txBody>
        </p:sp>
        <p:sp>
          <p:nvSpPr>
            <p:cNvPr id="95" name="TextBox 95"/>
            <p:cNvSpPr txBox="1"/>
            <p:nvPr/>
          </p:nvSpPr>
          <p:spPr>
            <a:xfrm>
              <a:off x="17915413" y="8021925"/>
              <a:ext cx="1628779" cy="55371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360"/>
                </a:lnSpc>
              </a:pPr>
              <a:r>
                <a:rPr lang="en-US" sz="2400" spc="12">
                  <a:solidFill>
                    <a:srgbClr val="ED254E"/>
                  </a:solidFill>
                  <a:cs typeface="CkDollarPremium2"/>
                </a:rPr>
                <a:t>ประหยัด</a:t>
              </a:r>
            </a:p>
          </p:txBody>
        </p:sp>
        <p:sp>
          <p:nvSpPr>
            <p:cNvPr id="96" name="TextBox 96"/>
            <p:cNvSpPr txBox="1"/>
            <p:nvPr/>
          </p:nvSpPr>
          <p:spPr>
            <a:xfrm>
              <a:off x="19843822" y="8133039"/>
              <a:ext cx="5405933" cy="102996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431807" lvl="1" indent="-215904">
                <a:lnSpc>
                  <a:spcPts val="3180"/>
                </a:lnSpc>
                <a:buFont typeface="Arial"/>
                <a:buChar char="•"/>
              </a:pPr>
              <a:r>
                <a:rPr lang="en-US" sz="2000" spc="10">
                  <a:solidFill>
                    <a:srgbClr val="000000"/>
                  </a:solidFill>
                  <a:cs typeface="CkDollarBold"/>
                </a:rPr>
                <a:t>ลดระยะเวลา</a:t>
              </a:r>
            </a:p>
            <a:p>
              <a:pPr marL="431807" lvl="1" indent="-215904">
                <a:lnSpc>
                  <a:spcPts val="3180"/>
                </a:lnSpc>
                <a:buFont typeface="Arial"/>
                <a:buChar char="•"/>
              </a:pPr>
              <a:r>
                <a:rPr lang="en-US" sz="2000" spc="10">
                  <a:solidFill>
                    <a:srgbClr val="000000"/>
                  </a:solidFill>
                  <a:latin typeface="CkDollarBold"/>
                  <a:cs typeface="CkDollarBold"/>
                </a:rPr>
                <a:t>​ลดค่าใช้จ่ายการดำเนินคดีในชั้นศาล</a:t>
              </a:r>
            </a:p>
          </p:txBody>
        </p:sp>
        <p:sp>
          <p:nvSpPr>
            <p:cNvPr id="97" name="TextBox 97"/>
            <p:cNvSpPr txBox="1"/>
            <p:nvPr/>
          </p:nvSpPr>
          <p:spPr>
            <a:xfrm>
              <a:off x="17915413" y="9553351"/>
              <a:ext cx="1628779" cy="55371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360"/>
                </a:lnSpc>
              </a:pPr>
              <a:r>
                <a:rPr lang="en-US" sz="2400" spc="12">
                  <a:solidFill>
                    <a:srgbClr val="ED254E"/>
                  </a:solidFill>
                  <a:cs typeface="CkDollarPremium2"/>
                </a:rPr>
                <a:t>เป็นธรรม</a:t>
              </a:r>
            </a:p>
          </p:txBody>
        </p:sp>
        <p:sp>
          <p:nvSpPr>
            <p:cNvPr id="98" name="TextBox 98"/>
            <p:cNvSpPr txBox="1"/>
            <p:nvPr/>
          </p:nvSpPr>
          <p:spPr>
            <a:xfrm>
              <a:off x="19843822" y="9610246"/>
              <a:ext cx="5405933" cy="102996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431807" lvl="1" indent="-215904">
                <a:lnSpc>
                  <a:spcPts val="3180"/>
                </a:lnSpc>
                <a:buFont typeface="Arial"/>
                <a:buChar char="•"/>
              </a:pPr>
              <a:r>
                <a:rPr lang="en-US" sz="2000" spc="10">
                  <a:solidFill>
                    <a:srgbClr val="000000"/>
                  </a:solidFill>
                  <a:cs typeface="CkDollarBold"/>
                </a:rPr>
                <a:t>มีคนกลางช่วยเหลือเจรจา และอยู่ในการดูแลของศาลตลอดกระบวนการ</a:t>
              </a:r>
            </a:p>
          </p:txBody>
        </p:sp>
        <p:sp>
          <p:nvSpPr>
            <p:cNvPr id="99" name="TextBox 99"/>
            <p:cNvSpPr txBox="1"/>
            <p:nvPr/>
          </p:nvSpPr>
          <p:spPr>
            <a:xfrm>
              <a:off x="17946454" y="11076284"/>
              <a:ext cx="1897368" cy="55371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360"/>
                </a:lnSpc>
              </a:pPr>
              <a:r>
                <a:rPr lang="en-US" sz="2400" spc="12">
                  <a:solidFill>
                    <a:srgbClr val="ED254E"/>
                  </a:solidFill>
                  <a:cs typeface="CkDollarPremium2"/>
                </a:rPr>
                <a:t>มีผลบังคับ</a:t>
              </a:r>
            </a:p>
          </p:txBody>
        </p:sp>
        <p:sp>
          <p:nvSpPr>
            <p:cNvPr id="100" name="TextBox 100"/>
            <p:cNvSpPr txBox="1"/>
            <p:nvPr/>
          </p:nvSpPr>
          <p:spPr>
            <a:xfrm>
              <a:off x="19843822" y="11091064"/>
              <a:ext cx="5694398" cy="156336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431807" lvl="1" indent="-215904">
                <a:lnSpc>
                  <a:spcPts val="3180"/>
                </a:lnSpc>
                <a:buFont typeface="Arial"/>
                <a:buChar char="•"/>
              </a:pPr>
              <a:r>
                <a:rPr lang="en-US" sz="2000" spc="10">
                  <a:solidFill>
                    <a:srgbClr val="000000"/>
                  </a:solidFill>
                  <a:cs typeface="CkDollarBold"/>
                </a:rPr>
                <a:t>สามารถขอให้ศาลพิพากษาตามยอมได้</a:t>
              </a:r>
            </a:p>
            <a:p>
              <a:pPr marL="431807" lvl="1" indent="-215904">
                <a:lnSpc>
                  <a:spcPts val="3180"/>
                </a:lnSpc>
                <a:buFont typeface="Arial"/>
                <a:buChar char="•"/>
              </a:pPr>
              <a:r>
                <a:rPr lang="en-US" sz="2000" spc="10">
                  <a:solidFill>
                    <a:srgbClr val="000000"/>
                  </a:solidFill>
                  <a:latin typeface="CkDollarBold"/>
                  <a:cs typeface="CkDollarBold"/>
                </a:rPr>
                <a:t>​มีผลบังคับ ณ วันไกล่เกลี่ย</a:t>
              </a:r>
            </a:p>
            <a:p>
              <a:pPr marL="431807" lvl="1" indent="-215904">
                <a:lnSpc>
                  <a:spcPts val="3180"/>
                </a:lnSpc>
                <a:buFont typeface="Arial"/>
                <a:buChar char="•"/>
              </a:pPr>
              <a:r>
                <a:rPr lang="en-US" sz="2000" spc="10">
                  <a:solidFill>
                    <a:srgbClr val="000000"/>
                  </a:solidFill>
                  <a:latin typeface="CkDollarBold"/>
                  <a:cs typeface="CkDollarBold"/>
                </a:rPr>
                <a:t>​ลูกหนี้มีความตระหนักในการชำระเงินคืน</a:t>
              </a:r>
            </a:p>
          </p:txBody>
        </p:sp>
        <p:sp>
          <p:nvSpPr>
            <p:cNvPr id="101" name="TextBox 101"/>
            <p:cNvSpPr txBox="1"/>
            <p:nvPr/>
          </p:nvSpPr>
          <p:spPr>
            <a:xfrm>
              <a:off x="1990252" y="11584870"/>
              <a:ext cx="14512276" cy="155998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199"/>
                </a:lnSpc>
              </a:pPr>
              <a:r>
                <a:rPr lang="en-US" sz="1999" spc="19">
                  <a:solidFill>
                    <a:srgbClr val="000000"/>
                  </a:solidFill>
                  <a:latin typeface="CkDollarBold"/>
                  <a:cs typeface="CkDollarBold"/>
                </a:rPr>
                <a:t>1. ไม่มีสัญญาเงินกู้​                               แนวทางแก้ไข : ทำหนังสือรับสภาพหนี้</a:t>
              </a:r>
            </a:p>
            <a:p>
              <a:pPr>
                <a:lnSpc>
                  <a:spcPts val="3199"/>
                </a:lnSpc>
              </a:pPr>
              <a:r>
                <a:rPr lang="en-US" sz="1999" spc="19">
                  <a:solidFill>
                    <a:srgbClr val="000000"/>
                  </a:solidFill>
                  <a:latin typeface="CkDollarBold"/>
                  <a:cs typeface="CkDollarBold"/>
                </a:rPr>
                <a:t>2. ลูกหนี้ไม่สามารถเดินทางมาไกล่เกลี่ยได้​     แนวทางแก้ไข : มอบอำนาจให้ผู้อื่นทำการแทน</a:t>
              </a:r>
            </a:p>
            <a:p>
              <a:pPr>
                <a:lnSpc>
                  <a:spcPts val="3199"/>
                </a:lnSpc>
              </a:pPr>
              <a:r>
                <a:rPr lang="en-US" sz="1999" spc="19">
                  <a:solidFill>
                    <a:srgbClr val="000000"/>
                  </a:solidFill>
                  <a:latin typeface="CkDollarBold"/>
                  <a:cs typeface="CkDollarBold"/>
                </a:rPr>
                <a:t>3. ติดต่อลูกหนี้ไม่ได้​                             แนวทางแก้ไข : สมาชิกในกลุ่มยินดีรับผิดชอบรับสภาพหนี้ที่เหลือ</a:t>
              </a:r>
            </a:p>
          </p:txBody>
        </p:sp>
        <p:sp>
          <p:nvSpPr>
            <p:cNvPr id="102" name="TextBox 102"/>
            <p:cNvSpPr txBox="1"/>
            <p:nvPr/>
          </p:nvSpPr>
          <p:spPr>
            <a:xfrm>
              <a:off x="3962436" y="9886035"/>
              <a:ext cx="12540103" cy="83142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559"/>
                </a:lnSpc>
              </a:pPr>
              <a:r>
                <a:rPr lang="en-US" sz="1599" spc="15">
                  <a:solidFill>
                    <a:srgbClr val="000000"/>
                  </a:solidFill>
                  <a:latin typeface="CkDollarBold"/>
                  <a:cs typeface="CkDollarBold"/>
                </a:rPr>
                <a:t>1. ลูกหนี้ที่สิ้นสุดสัญญาและยังมีหนี้ค้างชำระ     2. ลูกหนี้กองทุนเดิม (ปี 2556 – 2559)</a:t>
              </a:r>
            </a:p>
            <a:p>
              <a:pPr>
                <a:lnSpc>
                  <a:spcPts val="2559"/>
                </a:lnSpc>
              </a:pPr>
              <a:r>
                <a:rPr lang="en-US" sz="1599" spc="15">
                  <a:solidFill>
                    <a:srgbClr val="000000"/>
                  </a:solidFill>
                  <a:latin typeface="CkDollarBold"/>
                  <a:cs typeface="CkDollarBold"/>
                </a:rPr>
                <a:t>3. ลูกหนี้ใกล้หมดอายุความ                      4. ลูกหนี้ที่เข้าร่วมมาตรการต่าง ๆ แต่ยังผิดนัดชำระ เพิกเฉย</a:t>
              </a:r>
            </a:p>
          </p:txBody>
        </p:sp>
        <p:sp>
          <p:nvSpPr>
            <p:cNvPr id="103" name="TextBox 103"/>
            <p:cNvSpPr txBox="1"/>
            <p:nvPr/>
          </p:nvSpPr>
          <p:spPr>
            <a:xfrm>
              <a:off x="1990252" y="9888919"/>
              <a:ext cx="2133060" cy="36173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239"/>
                </a:lnSpc>
              </a:pPr>
              <a:r>
                <a:rPr lang="en-US" sz="1599" spc="7">
                  <a:solidFill>
                    <a:srgbClr val="E71D36"/>
                  </a:solidFill>
                  <a:latin typeface="CkDollarPremium2"/>
                  <a:cs typeface="CkDollarPremium2"/>
                </a:rPr>
                <a:t>**ประเภทลูกหนี้</a:t>
              </a:r>
            </a:p>
          </p:txBody>
        </p:sp>
        <p:sp>
          <p:nvSpPr>
            <p:cNvPr id="104" name="TextBox 104"/>
            <p:cNvSpPr txBox="1"/>
            <p:nvPr/>
          </p:nvSpPr>
          <p:spPr>
            <a:xfrm>
              <a:off x="1990252" y="11043003"/>
              <a:ext cx="5766200" cy="45931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799"/>
                </a:lnSpc>
              </a:pPr>
              <a:r>
                <a:rPr lang="en-US" sz="1999" spc="9">
                  <a:solidFill>
                    <a:srgbClr val="E71D36"/>
                  </a:solidFill>
                  <a:latin typeface="CkDollarPremium2"/>
                  <a:cs typeface="CkDollarPremium2"/>
                </a:rPr>
                <a:t>ปัญหา/อุปสรรคและแนวทางแก้ไข</a:t>
              </a:r>
            </a:p>
          </p:txBody>
        </p:sp>
        <p:sp>
          <p:nvSpPr>
            <p:cNvPr id="105" name="TextBox 105"/>
            <p:cNvSpPr txBox="1"/>
            <p:nvPr/>
          </p:nvSpPr>
          <p:spPr>
            <a:xfrm>
              <a:off x="17551394" y="12854457"/>
              <a:ext cx="7891397" cy="54673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1680"/>
                </a:lnSpc>
              </a:pPr>
              <a:r>
                <a:rPr lang="en-US" sz="1200" spc="24">
                  <a:solidFill>
                    <a:srgbClr val="ED254E"/>
                  </a:solidFill>
                  <a:latin typeface="CkDollarRegular"/>
                  <a:cs typeface="CkDollarRegular"/>
                </a:rPr>
                <a:t>กลุ่มนโยบายและยุทธศาสตร์ : การจัดการความรู้</a:t>
              </a:r>
            </a:p>
            <a:p>
              <a:pPr algn="r">
                <a:lnSpc>
                  <a:spcPts val="1680"/>
                </a:lnSpc>
              </a:pPr>
              <a:r>
                <a:rPr lang="en-US" sz="1200" spc="24">
                  <a:solidFill>
                    <a:srgbClr val="ED254E"/>
                  </a:solidFill>
                  <a:latin typeface="CkDollarRegular"/>
                  <a:cs typeface="CkDollarRegular"/>
                </a:rPr>
                <a:t>(ถอดบทเรียนด้านการบริหารจัดการหนี้ : “การไกล่เกลี่ยก่อนฟ้อง” ของ สพจ.นครสวรรค์)</a:t>
              </a:r>
            </a:p>
          </p:txBody>
        </p:sp>
        <p:sp>
          <p:nvSpPr>
            <p:cNvPr id="106" name="TextBox 106"/>
            <p:cNvSpPr txBox="1"/>
            <p:nvPr/>
          </p:nvSpPr>
          <p:spPr>
            <a:xfrm>
              <a:off x="24642321" y="13484254"/>
              <a:ext cx="800469" cy="2137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399"/>
                </a:lnSpc>
                <a:spcBef>
                  <a:spcPct val="0"/>
                </a:spcBef>
              </a:pPr>
              <a:r>
                <a:rPr lang="en-US" sz="999">
                  <a:solidFill>
                    <a:srgbClr val="8D99A3"/>
                  </a:solidFill>
                  <a:latin typeface="Brittany"/>
                </a:rPr>
                <a:t>Rawinon.S</a:t>
              </a:r>
            </a:p>
          </p:txBody>
        </p:sp>
      </p:grpSp>
      <p:sp>
        <p:nvSpPr>
          <p:cNvPr id="107" name="TextBox 107"/>
          <p:cNvSpPr txBox="1"/>
          <p:nvPr/>
        </p:nvSpPr>
        <p:spPr>
          <a:xfrm>
            <a:off x="6237732" y="56345"/>
            <a:ext cx="5632165" cy="552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spc="15">
                <a:solidFill>
                  <a:srgbClr val="FFFFFF"/>
                </a:solidFill>
                <a:cs typeface="CkDollarPremium2"/>
              </a:rPr>
              <a:t>การดำเนินการระดับจังหวัด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3334789"/>
            <a:ext cx="16568177" cy="8233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750"/>
              </a:lnSpc>
            </a:pPr>
            <a:r>
              <a:rPr lang="en-US" sz="3600" dirty="0" err="1">
                <a:solidFill>
                  <a:srgbClr val="002060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ระเบียบวาระที่</a:t>
            </a:r>
            <a:r>
              <a:rPr lang="en-US" sz="3600" dirty="0">
                <a:solidFill>
                  <a:srgbClr val="002060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 2 </a:t>
            </a:r>
            <a:r>
              <a:rPr lang="en-US" sz="3600" dirty="0" err="1">
                <a:solidFill>
                  <a:srgbClr val="002060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เรื่อง</a:t>
            </a:r>
            <a:r>
              <a:rPr lang="en-US" sz="3600" dirty="0">
                <a:solidFill>
                  <a:srgbClr val="002060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รับรองรายงานการประชุม</a:t>
            </a:r>
            <a:endParaRPr lang="en-US" sz="3600" dirty="0">
              <a:solidFill>
                <a:srgbClr val="002060"/>
              </a:solidFill>
              <a:latin typeface="Chulabhorn Likit Text Light๙" panose="00000400000000000000" pitchFamily="2" charset="-34"/>
              <a:cs typeface="Chulabhorn Likit Text Light๙" panose="00000400000000000000" pitchFamily="2" charset="-34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5402010" y="4406383"/>
            <a:ext cx="12706671" cy="30777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59"/>
              </a:lnSpc>
            </a:pPr>
            <a:r>
              <a:rPr lang="en-US" sz="3600" dirty="0" err="1">
                <a:solidFill>
                  <a:srgbClr val="002060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ครั้งที่</a:t>
            </a:r>
            <a:r>
              <a:rPr lang="en-US" sz="3600" dirty="0">
                <a:solidFill>
                  <a:srgbClr val="002060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 2/2567 </a:t>
            </a:r>
            <a:r>
              <a:rPr lang="en-US" sz="3600" dirty="0" err="1">
                <a:solidFill>
                  <a:srgbClr val="002060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เมื่อวันที่</a:t>
            </a:r>
            <a:r>
              <a:rPr lang="en-US" sz="3600" dirty="0">
                <a:solidFill>
                  <a:srgbClr val="002060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 20 </a:t>
            </a:r>
            <a:r>
              <a:rPr lang="en-US" sz="3600" dirty="0" err="1">
                <a:solidFill>
                  <a:srgbClr val="002060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กุมภาพันธ์</a:t>
            </a:r>
            <a:r>
              <a:rPr lang="en-US" sz="3600" dirty="0">
                <a:solidFill>
                  <a:srgbClr val="002060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 2567</a:t>
            </a:r>
          </a:p>
          <a:p>
            <a:pPr>
              <a:lnSpc>
                <a:spcPts val="4759"/>
              </a:lnSpc>
            </a:pPr>
            <a:r>
              <a:rPr lang="en-US" sz="3600" dirty="0" err="1">
                <a:solidFill>
                  <a:srgbClr val="002060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เป็นการประชุมผ่านระบบวีดิทัศน์ทางไกล</a:t>
            </a:r>
            <a:r>
              <a:rPr lang="en-US" sz="3600" dirty="0">
                <a:solidFill>
                  <a:srgbClr val="002060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 (Video Conference)</a:t>
            </a:r>
          </a:p>
          <a:p>
            <a:pPr>
              <a:lnSpc>
                <a:spcPts val="4759"/>
              </a:lnSpc>
            </a:pPr>
            <a:r>
              <a:rPr lang="en-US" sz="3600" dirty="0" err="1">
                <a:solidFill>
                  <a:srgbClr val="002060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โดย</a:t>
            </a:r>
            <a:r>
              <a:rPr lang="en-US" sz="3600" dirty="0">
                <a:solidFill>
                  <a:srgbClr val="002060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สกส</a:t>
            </a:r>
            <a:r>
              <a:rPr lang="en-US" sz="3600" dirty="0">
                <a:solidFill>
                  <a:srgbClr val="002060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. </a:t>
            </a:r>
            <a:r>
              <a:rPr lang="en-US" sz="3600" dirty="0" err="1">
                <a:solidFill>
                  <a:srgbClr val="002060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ได้ส่งข้อมูลการประชุมในเว็บไซต์กองทุนพัฒนาบทบาทสตรี</a:t>
            </a:r>
            <a:r>
              <a:rPr lang="en-US" sz="3600" dirty="0">
                <a:solidFill>
                  <a:srgbClr val="002060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 </a:t>
            </a:r>
          </a:p>
          <a:p>
            <a:pPr>
              <a:lnSpc>
                <a:spcPts val="4759"/>
              </a:lnSpc>
            </a:pPr>
            <a:r>
              <a:rPr lang="en-US" sz="3600" dirty="0" err="1">
                <a:solidFill>
                  <a:srgbClr val="002060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เว็บไซต์</a:t>
            </a:r>
            <a:r>
              <a:rPr lang="en-US" sz="3600" dirty="0">
                <a:solidFill>
                  <a:srgbClr val="002060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 </a:t>
            </a:r>
            <a:r>
              <a:rPr lang="en-US" sz="3600" u="sng" dirty="0">
                <a:solidFill>
                  <a:srgbClr val="002060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  <a:hlinkClick r:id="rId2" tooltip="http://womenfund.in.th/"/>
              </a:rPr>
              <a:t>http://womenfund.in.th/</a:t>
            </a:r>
            <a:r>
              <a:rPr lang="en-US" sz="3600" dirty="0">
                <a:solidFill>
                  <a:srgbClr val="002060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แบนเนอร์</a:t>
            </a:r>
            <a:r>
              <a:rPr lang="en-US" sz="3600" dirty="0">
                <a:solidFill>
                  <a:srgbClr val="002060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 “</a:t>
            </a:r>
            <a:r>
              <a:rPr lang="en-US" sz="3600" dirty="0" err="1">
                <a:solidFill>
                  <a:srgbClr val="002060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การประชุมเร่งรัด</a:t>
            </a:r>
            <a:r>
              <a:rPr lang="en-US" sz="3600" dirty="0">
                <a:solidFill>
                  <a:srgbClr val="002060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กำกับ</a:t>
            </a:r>
            <a:r>
              <a:rPr lang="en-US" sz="3600" dirty="0">
                <a:solidFill>
                  <a:srgbClr val="002060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ติดตามฯ</a:t>
            </a:r>
            <a:r>
              <a:rPr lang="en-US" sz="3600" dirty="0">
                <a:solidFill>
                  <a:srgbClr val="002060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”</a:t>
            </a:r>
          </a:p>
        </p:txBody>
      </p:sp>
      <p:grpSp>
        <p:nvGrpSpPr>
          <p:cNvPr id="15" name="กลุ่ม 14">
            <a:extLst>
              <a:ext uri="{FF2B5EF4-FFF2-40B4-BE49-F238E27FC236}">
                <a16:creationId xmlns:a16="http://schemas.microsoft.com/office/drawing/2014/main" id="{69AF9DEB-DC5F-0555-F84A-33FEDFD7D4C6}"/>
              </a:ext>
            </a:extLst>
          </p:cNvPr>
          <p:cNvGrpSpPr/>
          <p:nvPr/>
        </p:nvGrpSpPr>
        <p:grpSpPr>
          <a:xfrm>
            <a:off x="-322135" y="5943268"/>
            <a:ext cx="20941658" cy="5143832"/>
            <a:chOff x="-322135" y="5943268"/>
            <a:chExt cx="20941658" cy="5143832"/>
          </a:xfrm>
        </p:grpSpPr>
        <p:sp>
          <p:nvSpPr>
            <p:cNvPr id="16" name="Freeform 2">
              <a:extLst>
                <a:ext uri="{FF2B5EF4-FFF2-40B4-BE49-F238E27FC236}">
                  <a16:creationId xmlns:a16="http://schemas.microsoft.com/office/drawing/2014/main" id="{1946DE17-5EF2-C097-557F-711D70D9FBE6}"/>
                </a:ext>
              </a:extLst>
            </p:cNvPr>
            <p:cNvSpPr/>
            <p:nvPr/>
          </p:nvSpPr>
          <p:spPr>
            <a:xfrm>
              <a:off x="-322135" y="9635249"/>
              <a:ext cx="19404854" cy="1451851"/>
            </a:xfrm>
            <a:custGeom>
              <a:avLst/>
              <a:gdLst/>
              <a:ahLst/>
              <a:cxnLst/>
              <a:rect l="l" t="t" r="r" b="b"/>
              <a:pathLst>
                <a:path w="19404854" h="9702427">
                  <a:moveTo>
                    <a:pt x="0" y="0"/>
                  </a:moveTo>
                  <a:lnTo>
                    <a:pt x="19404855" y="0"/>
                  </a:lnTo>
                  <a:lnTo>
                    <a:pt x="19404855" y="9702428"/>
                  </a:lnTo>
                  <a:lnTo>
                    <a:pt x="0" y="97024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>
                <a:fillRect b="-568280"/>
              </a:stretch>
            </a:blipFill>
          </p:spPr>
        </p:sp>
        <p:sp>
          <p:nvSpPr>
            <p:cNvPr id="17" name="Freeform 3">
              <a:extLst>
                <a:ext uri="{FF2B5EF4-FFF2-40B4-BE49-F238E27FC236}">
                  <a16:creationId xmlns:a16="http://schemas.microsoft.com/office/drawing/2014/main" id="{F6158662-0DC1-4EDF-E9B9-69AD8ECC31C1}"/>
                </a:ext>
              </a:extLst>
            </p:cNvPr>
            <p:cNvSpPr/>
            <p:nvPr/>
          </p:nvSpPr>
          <p:spPr>
            <a:xfrm rot="10800000" flipH="1">
              <a:off x="-126913" y="6672817"/>
              <a:ext cx="4261510" cy="4172163"/>
            </a:xfrm>
            <a:custGeom>
              <a:avLst/>
              <a:gdLst/>
              <a:ahLst/>
              <a:cxnLst/>
              <a:rect l="l" t="t" r="r" b="b"/>
              <a:pathLst>
                <a:path w="4261510" h="4172163">
                  <a:moveTo>
                    <a:pt x="4261510" y="0"/>
                  </a:moveTo>
                  <a:lnTo>
                    <a:pt x="0" y="0"/>
                  </a:lnTo>
                  <a:lnTo>
                    <a:pt x="0" y="4172163"/>
                  </a:lnTo>
                  <a:lnTo>
                    <a:pt x="4261510" y="4172163"/>
                  </a:lnTo>
                  <a:lnTo>
                    <a:pt x="4261510" y="0"/>
                  </a:lnTo>
                  <a:close/>
                </a:path>
              </a:pathLst>
            </a:custGeom>
            <a:blipFill>
              <a:blip r:embed="rId5">
                <a:alphaModFix amt="37000"/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8" name="Freeform 4">
              <a:extLst>
                <a:ext uri="{FF2B5EF4-FFF2-40B4-BE49-F238E27FC236}">
                  <a16:creationId xmlns:a16="http://schemas.microsoft.com/office/drawing/2014/main" id="{E6DEBE4E-28F3-8947-2A51-357868D40FC7}"/>
                </a:ext>
              </a:extLst>
            </p:cNvPr>
            <p:cNvSpPr/>
            <p:nvPr/>
          </p:nvSpPr>
          <p:spPr>
            <a:xfrm rot="10800000">
              <a:off x="16716853" y="5943268"/>
              <a:ext cx="3902670" cy="4366592"/>
            </a:xfrm>
            <a:custGeom>
              <a:avLst/>
              <a:gdLst/>
              <a:ahLst/>
              <a:cxnLst/>
              <a:rect l="l" t="t" r="r" b="b"/>
              <a:pathLst>
                <a:path w="4261510" h="4172163">
                  <a:moveTo>
                    <a:pt x="0" y="0"/>
                  </a:moveTo>
                  <a:lnTo>
                    <a:pt x="4261510" y="0"/>
                  </a:lnTo>
                  <a:lnTo>
                    <a:pt x="4261510" y="4172163"/>
                  </a:lnTo>
                  <a:lnTo>
                    <a:pt x="0" y="41721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alphaModFix amt="31999"/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9" name="Freeform 5">
              <a:extLst>
                <a:ext uri="{FF2B5EF4-FFF2-40B4-BE49-F238E27FC236}">
                  <a16:creationId xmlns:a16="http://schemas.microsoft.com/office/drawing/2014/main" id="{F1E424AD-537E-58A5-CEC2-F04CDE01003E}"/>
                </a:ext>
              </a:extLst>
            </p:cNvPr>
            <p:cNvSpPr/>
            <p:nvPr/>
          </p:nvSpPr>
          <p:spPr>
            <a:xfrm>
              <a:off x="17183859" y="9649284"/>
              <a:ext cx="352548" cy="352548"/>
            </a:xfrm>
            <a:custGeom>
              <a:avLst/>
              <a:gdLst/>
              <a:ahLst/>
              <a:cxnLst/>
              <a:rect l="l" t="t" r="r" b="b"/>
              <a:pathLst>
                <a:path w="352548" h="352548">
                  <a:moveTo>
                    <a:pt x="0" y="0"/>
                  </a:moveTo>
                  <a:lnTo>
                    <a:pt x="352547" y="0"/>
                  </a:lnTo>
                  <a:lnTo>
                    <a:pt x="352547" y="352548"/>
                  </a:lnTo>
                  <a:lnTo>
                    <a:pt x="0" y="35254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alphaModFix amt="47000"/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0" name="Freeform 6">
              <a:extLst>
                <a:ext uri="{FF2B5EF4-FFF2-40B4-BE49-F238E27FC236}">
                  <a16:creationId xmlns:a16="http://schemas.microsoft.com/office/drawing/2014/main" id="{AC340784-9E1E-1342-89DA-3D8EA44F167A}"/>
                </a:ext>
              </a:extLst>
            </p:cNvPr>
            <p:cNvSpPr/>
            <p:nvPr/>
          </p:nvSpPr>
          <p:spPr>
            <a:xfrm>
              <a:off x="16855283" y="9924104"/>
              <a:ext cx="270304" cy="270304"/>
            </a:xfrm>
            <a:custGeom>
              <a:avLst/>
              <a:gdLst/>
              <a:ahLst/>
              <a:cxnLst/>
              <a:rect l="l" t="t" r="r" b="b"/>
              <a:pathLst>
                <a:path w="270304" h="270304">
                  <a:moveTo>
                    <a:pt x="0" y="0"/>
                  </a:moveTo>
                  <a:lnTo>
                    <a:pt x="270304" y="0"/>
                  </a:lnTo>
                  <a:lnTo>
                    <a:pt x="270304" y="270304"/>
                  </a:lnTo>
                  <a:lnTo>
                    <a:pt x="0" y="2703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alphaModFix amt="55000"/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1" name="Freeform 7">
              <a:extLst>
                <a:ext uri="{FF2B5EF4-FFF2-40B4-BE49-F238E27FC236}">
                  <a16:creationId xmlns:a16="http://schemas.microsoft.com/office/drawing/2014/main" id="{0839BF92-EC1F-2536-CFEC-A6F7F1D8A1CE}"/>
                </a:ext>
              </a:extLst>
            </p:cNvPr>
            <p:cNvSpPr/>
            <p:nvPr/>
          </p:nvSpPr>
          <p:spPr>
            <a:xfrm>
              <a:off x="0" y="9641564"/>
              <a:ext cx="625082" cy="625082"/>
            </a:xfrm>
            <a:custGeom>
              <a:avLst/>
              <a:gdLst/>
              <a:ahLst/>
              <a:cxnLst/>
              <a:rect l="l" t="t" r="r" b="b"/>
              <a:pathLst>
                <a:path w="625082" h="625082">
                  <a:moveTo>
                    <a:pt x="0" y="0"/>
                  </a:moveTo>
                  <a:lnTo>
                    <a:pt x="625082" y="0"/>
                  </a:lnTo>
                  <a:lnTo>
                    <a:pt x="625082" y="625082"/>
                  </a:lnTo>
                  <a:lnTo>
                    <a:pt x="0" y="62508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2" name="Freeform 8">
              <a:extLst>
                <a:ext uri="{FF2B5EF4-FFF2-40B4-BE49-F238E27FC236}">
                  <a16:creationId xmlns:a16="http://schemas.microsoft.com/office/drawing/2014/main" id="{8338ABB7-A18C-F162-7031-9E72476F3E1F}"/>
                </a:ext>
              </a:extLst>
            </p:cNvPr>
            <p:cNvSpPr/>
            <p:nvPr/>
          </p:nvSpPr>
          <p:spPr>
            <a:xfrm>
              <a:off x="660458" y="9631111"/>
              <a:ext cx="294691" cy="294691"/>
            </a:xfrm>
            <a:custGeom>
              <a:avLst/>
              <a:gdLst/>
              <a:ahLst/>
              <a:cxnLst/>
              <a:rect l="l" t="t" r="r" b="b"/>
              <a:pathLst>
                <a:path w="294691" h="294691">
                  <a:moveTo>
                    <a:pt x="0" y="0"/>
                  </a:moveTo>
                  <a:lnTo>
                    <a:pt x="294691" y="0"/>
                  </a:lnTo>
                  <a:lnTo>
                    <a:pt x="294691" y="294691"/>
                  </a:lnTo>
                  <a:lnTo>
                    <a:pt x="0" y="2946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3" name="Freeform 9">
              <a:extLst>
                <a:ext uri="{FF2B5EF4-FFF2-40B4-BE49-F238E27FC236}">
                  <a16:creationId xmlns:a16="http://schemas.microsoft.com/office/drawing/2014/main" id="{AC73AFE8-B079-49E1-3815-C9000AD54616}"/>
                </a:ext>
              </a:extLst>
            </p:cNvPr>
            <p:cNvSpPr/>
            <p:nvPr/>
          </p:nvSpPr>
          <p:spPr>
            <a:xfrm rot="834738">
              <a:off x="4269232" y="9833364"/>
              <a:ext cx="298411" cy="298411"/>
            </a:xfrm>
            <a:custGeom>
              <a:avLst/>
              <a:gdLst/>
              <a:ahLst/>
              <a:cxnLst/>
              <a:rect l="l" t="t" r="r" b="b"/>
              <a:pathLst>
                <a:path w="298411" h="298411">
                  <a:moveTo>
                    <a:pt x="0" y="0"/>
                  </a:moveTo>
                  <a:lnTo>
                    <a:pt x="298410" y="0"/>
                  </a:lnTo>
                  <a:lnTo>
                    <a:pt x="298410" y="298410"/>
                  </a:lnTo>
                  <a:lnTo>
                    <a:pt x="0" y="2984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alphaModFix amt="56000"/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4" name="TextBox 10">
              <a:extLst>
                <a:ext uri="{FF2B5EF4-FFF2-40B4-BE49-F238E27FC236}">
                  <a16:creationId xmlns:a16="http://schemas.microsoft.com/office/drawing/2014/main" id="{4EB66A8E-C692-0F00-28A7-E43FB94489CB}"/>
                </a:ext>
              </a:extLst>
            </p:cNvPr>
            <p:cNvSpPr txBox="1"/>
            <p:nvPr/>
          </p:nvSpPr>
          <p:spPr>
            <a:xfrm>
              <a:off x="5418052" y="9897227"/>
              <a:ext cx="13784348" cy="4289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679"/>
                </a:lnSpc>
              </a:pPr>
              <a:r>
                <a:rPr lang="en-US" sz="1600" dirty="0" err="1">
                  <a:solidFill>
                    <a:srgbClr val="EA9F1B"/>
                  </a:solidFill>
                  <a:latin typeface="Chulabhorn Likit Text Light" panose="00000400000000000000" pitchFamily="2" charset="-34"/>
                  <a:cs typeface="Chulabhorn Likit Text Light" panose="00000400000000000000" pitchFamily="2" charset="-34"/>
                </a:rPr>
                <a:t>เศรษฐกิจฐานรากมั่นคง</a:t>
              </a:r>
              <a:r>
                <a:rPr lang="en-US" sz="1600" dirty="0">
                  <a:solidFill>
                    <a:srgbClr val="EA9F1B"/>
                  </a:solidFill>
                  <a:latin typeface="Chulabhorn Likit Text Light" panose="00000400000000000000" pitchFamily="2" charset="-34"/>
                  <a:cs typeface="Chulabhorn Likit Text Light" panose="00000400000000000000" pitchFamily="2" charset="-34"/>
                </a:rPr>
                <a:t> </a:t>
              </a:r>
              <a:r>
                <a:rPr lang="en-US" sz="1600" dirty="0" err="1">
                  <a:solidFill>
                    <a:srgbClr val="EA9F1B"/>
                  </a:solidFill>
                  <a:latin typeface="Chulabhorn Likit Text Light" panose="00000400000000000000" pitchFamily="2" charset="-34"/>
                  <a:cs typeface="Chulabhorn Likit Text Light" panose="00000400000000000000" pitchFamily="2" charset="-34"/>
                </a:rPr>
                <a:t>ชุมชนเข้มแข็งอย่างยั่งยืน</a:t>
              </a:r>
              <a:r>
                <a:rPr lang="en-US" sz="1600" dirty="0">
                  <a:solidFill>
                    <a:srgbClr val="EA9F1B"/>
                  </a:solidFill>
                  <a:latin typeface="Chulabhorn Likit Text Light" panose="00000400000000000000" pitchFamily="2" charset="-34"/>
                  <a:cs typeface="Chulabhorn Likit Text Light" panose="00000400000000000000" pitchFamily="2" charset="-34"/>
                </a:rPr>
                <a:t> </a:t>
              </a:r>
              <a:r>
                <a:rPr lang="en-US" sz="1600" dirty="0" err="1">
                  <a:solidFill>
                    <a:srgbClr val="EA9F1B"/>
                  </a:solidFill>
                  <a:latin typeface="Chulabhorn Likit Text Light" panose="00000400000000000000" pitchFamily="2" charset="-34"/>
                  <a:cs typeface="Chulabhorn Likit Text Light" panose="00000400000000000000" pitchFamily="2" charset="-34"/>
                </a:rPr>
                <a:t>ด้วยหลักปรัชญาของเศรษฐกิจพอเพียง</a:t>
              </a:r>
              <a:r>
                <a:rPr lang="en-US" sz="1600" dirty="0">
                  <a:solidFill>
                    <a:srgbClr val="EA9F1B"/>
                  </a:solidFill>
                  <a:latin typeface="Chulabhorn Likit Text Light" panose="00000400000000000000" pitchFamily="2" charset="-34"/>
                  <a:cs typeface="Chulabhorn Likit Text Light" panose="00000400000000000000" pitchFamily="2" charset="-34"/>
                </a:rPr>
                <a:t> </a:t>
              </a:r>
            </a:p>
            <a:p>
              <a:pPr>
                <a:lnSpc>
                  <a:spcPts val="1679"/>
                </a:lnSpc>
              </a:pPr>
              <a:endParaRPr lang="en-US" sz="1400" spc="253" dirty="0">
                <a:solidFill>
                  <a:srgbClr val="EA9F1B"/>
                </a:solidFill>
                <a:cs typeface="Opun Mai Bold"/>
              </a:endParaRPr>
            </a:p>
          </p:txBody>
        </p:sp>
        <p:sp>
          <p:nvSpPr>
            <p:cNvPr id="25" name="Freeform 12">
              <a:extLst>
                <a:ext uri="{FF2B5EF4-FFF2-40B4-BE49-F238E27FC236}">
                  <a16:creationId xmlns:a16="http://schemas.microsoft.com/office/drawing/2014/main" id="{E3C1A1DB-2DB8-5DEE-45D4-6EBDF025B508}"/>
                </a:ext>
              </a:extLst>
            </p:cNvPr>
            <p:cNvSpPr/>
            <p:nvPr/>
          </p:nvSpPr>
          <p:spPr>
            <a:xfrm rot="2055878">
              <a:off x="9189152" y="9608252"/>
              <a:ext cx="231865" cy="231865"/>
            </a:xfrm>
            <a:custGeom>
              <a:avLst/>
              <a:gdLst/>
              <a:ahLst/>
              <a:cxnLst/>
              <a:rect l="l" t="t" r="r" b="b"/>
              <a:pathLst>
                <a:path w="231865" h="231865">
                  <a:moveTo>
                    <a:pt x="0" y="0"/>
                  </a:moveTo>
                  <a:lnTo>
                    <a:pt x="231865" y="0"/>
                  </a:lnTo>
                  <a:lnTo>
                    <a:pt x="231865" y="231865"/>
                  </a:lnTo>
                  <a:lnTo>
                    <a:pt x="0" y="2318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alphaModFix amt="56000"/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6" name="Freeform 13">
              <a:extLst>
                <a:ext uri="{FF2B5EF4-FFF2-40B4-BE49-F238E27FC236}">
                  <a16:creationId xmlns:a16="http://schemas.microsoft.com/office/drawing/2014/main" id="{A46D4498-8255-22B9-412A-4015CD26CC8F}"/>
                </a:ext>
              </a:extLst>
            </p:cNvPr>
            <p:cNvSpPr/>
            <p:nvPr/>
          </p:nvSpPr>
          <p:spPr>
            <a:xfrm rot="18447662">
              <a:off x="13217140" y="9859751"/>
              <a:ext cx="290824" cy="290824"/>
            </a:xfrm>
            <a:custGeom>
              <a:avLst/>
              <a:gdLst/>
              <a:ahLst/>
              <a:cxnLst/>
              <a:rect l="l" t="t" r="r" b="b"/>
              <a:pathLst>
                <a:path w="290824" h="290824">
                  <a:moveTo>
                    <a:pt x="0" y="0"/>
                  </a:moveTo>
                  <a:lnTo>
                    <a:pt x="290824" y="0"/>
                  </a:lnTo>
                  <a:lnTo>
                    <a:pt x="290824" y="290824"/>
                  </a:lnTo>
                  <a:lnTo>
                    <a:pt x="0" y="290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alphaModFix amt="56000"/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7" name="Freeform 14">
              <a:extLst>
                <a:ext uri="{FF2B5EF4-FFF2-40B4-BE49-F238E27FC236}">
                  <a16:creationId xmlns:a16="http://schemas.microsoft.com/office/drawing/2014/main" id="{6E500D5F-6B17-CD7A-7725-3C0A3F223766}"/>
                </a:ext>
              </a:extLst>
            </p:cNvPr>
            <p:cNvSpPr/>
            <p:nvPr/>
          </p:nvSpPr>
          <p:spPr>
            <a:xfrm>
              <a:off x="16577689" y="9762124"/>
              <a:ext cx="220444" cy="220444"/>
            </a:xfrm>
            <a:custGeom>
              <a:avLst/>
              <a:gdLst/>
              <a:ahLst/>
              <a:cxnLst/>
              <a:rect l="l" t="t" r="r" b="b"/>
              <a:pathLst>
                <a:path w="220444" h="220444">
                  <a:moveTo>
                    <a:pt x="0" y="0"/>
                  </a:moveTo>
                  <a:lnTo>
                    <a:pt x="220444" y="0"/>
                  </a:lnTo>
                  <a:lnTo>
                    <a:pt x="220444" y="220445"/>
                  </a:lnTo>
                  <a:lnTo>
                    <a:pt x="0" y="2204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alphaModFix amt="65000"/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8" name="Freeform 15">
              <a:extLst>
                <a:ext uri="{FF2B5EF4-FFF2-40B4-BE49-F238E27FC236}">
                  <a16:creationId xmlns:a16="http://schemas.microsoft.com/office/drawing/2014/main" id="{8C1C69A1-0B2D-6BEF-3ED3-314A40B61444}"/>
                </a:ext>
              </a:extLst>
            </p:cNvPr>
            <p:cNvSpPr/>
            <p:nvPr/>
          </p:nvSpPr>
          <p:spPr>
            <a:xfrm>
              <a:off x="836293" y="9842337"/>
              <a:ext cx="384815" cy="384815"/>
            </a:xfrm>
            <a:custGeom>
              <a:avLst/>
              <a:gdLst/>
              <a:ahLst/>
              <a:cxnLst/>
              <a:rect l="l" t="t" r="r" b="b"/>
              <a:pathLst>
                <a:path w="384815" h="384815">
                  <a:moveTo>
                    <a:pt x="0" y="0"/>
                  </a:moveTo>
                  <a:lnTo>
                    <a:pt x="384814" y="0"/>
                  </a:lnTo>
                  <a:lnTo>
                    <a:pt x="384814" y="384814"/>
                  </a:lnTo>
                  <a:lnTo>
                    <a:pt x="0" y="3848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9" name="Freeform 16">
              <a:extLst>
                <a:ext uri="{FF2B5EF4-FFF2-40B4-BE49-F238E27FC236}">
                  <a16:creationId xmlns:a16="http://schemas.microsoft.com/office/drawing/2014/main" id="{B48A4EC6-AF48-2530-5ED4-3F582AF757A8}"/>
                </a:ext>
              </a:extLst>
            </p:cNvPr>
            <p:cNvSpPr/>
            <p:nvPr/>
          </p:nvSpPr>
          <p:spPr>
            <a:xfrm>
              <a:off x="1292338" y="9656538"/>
              <a:ext cx="225180" cy="225180"/>
            </a:xfrm>
            <a:custGeom>
              <a:avLst/>
              <a:gdLst/>
              <a:ahLst/>
              <a:cxnLst/>
              <a:rect l="l" t="t" r="r" b="b"/>
              <a:pathLst>
                <a:path w="225180" h="225180">
                  <a:moveTo>
                    <a:pt x="0" y="0"/>
                  </a:moveTo>
                  <a:lnTo>
                    <a:pt x="225180" y="0"/>
                  </a:lnTo>
                  <a:lnTo>
                    <a:pt x="225180" y="225180"/>
                  </a:lnTo>
                  <a:lnTo>
                    <a:pt x="0" y="2251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0" name="Freeform 13">
              <a:extLst>
                <a:ext uri="{FF2B5EF4-FFF2-40B4-BE49-F238E27FC236}">
                  <a16:creationId xmlns:a16="http://schemas.microsoft.com/office/drawing/2014/main" id="{6DEB2993-553B-3EE2-8F46-8E7AAACA3866}"/>
                </a:ext>
              </a:extLst>
            </p:cNvPr>
            <p:cNvSpPr/>
            <p:nvPr/>
          </p:nvSpPr>
          <p:spPr>
            <a:xfrm rot="18447662">
              <a:off x="14453176" y="10443033"/>
              <a:ext cx="268702" cy="262072"/>
            </a:xfrm>
            <a:custGeom>
              <a:avLst/>
              <a:gdLst/>
              <a:ahLst/>
              <a:cxnLst/>
              <a:rect l="l" t="t" r="r" b="b"/>
              <a:pathLst>
                <a:path w="290824" h="290824">
                  <a:moveTo>
                    <a:pt x="0" y="0"/>
                  </a:moveTo>
                  <a:lnTo>
                    <a:pt x="290824" y="0"/>
                  </a:lnTo>
                  <a:lnTo>
                    <a:pt x="290824" y="290824"/>
                  </a:lnTo>
                  <a:lnTo>
                    <a:pt x="0" y="290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alphaModFix amt="56000"/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1" name="Freeform 13">
              <a:extLst>
                <a:ext uri="{FF2B5EF4-FFF2-40B4-BE49-F238E27FC236}">
                  <a16:creationId xmlns:a16="http://schemas.microsoft.com/office/drawing/2014/main" id="{36091E62-EB72-A058-DFC9-69F4C8CDDF6D}"/>
                </a:ext>
              </a:extLst>
            </p:cNvPr>
            <p:cNvSpPr/>
            <p:nvPr/>
          </p:nvSpPr>
          <p:spPr>
            <a:xfrm rot="18447662">
              <a:off x="15430156" y="9952535"/>
              <a:ext cx="268702" cy="262072"/>
            </a:xfrm>
            <a:custGeom>
              <a:avLst/>
              <a:gdLst/>
              <a:ahLst/>
              <a:cxnLst/>
              <a:rect l="l" t="t" r="r" b="b"/>
              <a:pathLst>
                <a:path w="290824" h="290824">
                  <a:moveTo>
                    <a:pt x="0" y="0"/>
                  </a:moveTo>
                  <a:lnTo>
                    <a:pt x="290824" y="0"/>
                  </a:lnTo>
                  <a:lnTo>
                    <a:pt x="290824" y="290824"/>
                  </a:lnTo>
                  <a:lnTo>
                    <a:pt x="0" y="290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alphaModFix amt="56000"/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32" name="Group 8">
            <a:extLst>
              <a:ext uri="{FF2B5EF4-FFF2-40B4-BE49-F238E27FC236}">
                <a16:creationId xmlns:a16="http://schemas.microsoft.com/office/drawing/2014/main" id="{91272269-CD2A-2AEC-60AB-3C434BFBB58E}"/>
              </a:ext>
            </a:extLst>
          </p:cNvPr>
          <p:cNvGrpSpPr/>
          <p:nvPr/>
        </p:nvGrpSpPr>
        <p:grpSpPr>
          <a:xfrm>
            <a:off x="223352" y="0"/>
            <a:ext cx="5399517" cy="1254770"/>
            <a:chOff x="0" y="0"/>
            <a:chExt cx="7199356" cy="1673027"/>
          </a:xfrm>
        </p:grpSpPr>
        <p:sp>
          <p:nvSpPr>
            <p:cNvPr id="33" name="Freeform 9">
              <a:extLst>
                <a:ext uri="{FF2B5EF4-FFF2-40B4-BE49-F238E27FC236}">
                  <a16:creationId xmlns:a16="http://schemas.microsoft.com/office/drawing/2014/main" id="{24FA485A-53DD-E687-83D0-B6AB33920795}"/>
                </a:ext>
              </a:extLst>
            </p:cNvPr>
            <p:cNvSpPr/>
            <p:nvPr/>
          </p:nvSpPr>
          <p:spPr>
            <a:xfrm>
              <a:off x="0" y="345364"/>
              <a:ext cx="982299" cy="982299"/>
            </a:xfrm>
            <a:custGeom>
              <a:avLst/>
              <a:gdLst/>
              <a:ahLst/>
              <a:cxnLst/>
              <a:rect l="l" t="t" r="r" b="b"/>
              <a:pathLst>
                <a:path w="982299" h="982299">
                  <a:moveTo>
                    <a:pt x="0" y="0"/>
                  </a:moveTo>
                  <a:lnTo>
                    <a:pt x="982299" y="0"/>
                  </a:lnTo>
                  <a:lnTo>
                    <a:pt x="982299" y="982299"/>
                  </a:lnTo>
                  <a:lnTo>
                    <a:pt x="0" y="9822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</p:sp>
        <p:sp>
          <p:nvSpPr>
            <p:cNvPr id="34" name="Freeform 10">
              <a:extLst>
                <a:ext uri="{FF2B5EF4-FFF2-40B4-BE49-F238E27FC236}">
                  <a16:creationId xmlns:a16="http://schemas.microsoft.com/office/drawing/2014/main" id="{58575172-B3C4-2322-F086-964B8694C970}"/>
                </a:ext>
              </a:extLst>
            </p:cNvPr>
            <p:cNvSpPr/>
            <p:nvPr/>
          </p:nvSpPr>
          <p:spPr>
            <a:xfrm>
              <a:off x="1160488" y="345364"/>
              <a:ext cx="982299" cy="982299"/>
            </a:xfrm>
            <a:custGeom>
              <a:avLst/>
              <a:gdLst/>
              <a:ahLst/>
              <a:cxnLst/>
              <a:rect l="l" t="t" r="r" b="b"/>
              <a:pathLst>
                <a:path w="982299" h="982299">
                  <a:moveTo>
                    <a:pt x="0" y="0"/>
                  </a:moveTo>
                  <a:lnTo>
                    <a:pt x="982298" y="0"/>
                  </a:lnTo>
                  <a:lnTo>
                    <a:pt x="982298" y="982299"/>
                  </a:lnTo>
                  <a:lnTo>
                    <a:pt x="0" y="9822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</p:sp>
        <p:sp>
          <p:nvSpPr>
            <p:cNvPr id="35" name="Freeform 11">
              <a:extLst>
                <a:ext uri="{FF2B5EF4-FFF2-40B4-BE49-F238E27FC236}">
                  <a16:creationId xmlns:a16="http://schemas.microsoft.com/office/drawing/2014/main" id="{85254BF0-1AA0-480F-4A32-103658B5CF44}"/>
                </a:ext>
              </a:extLst>
            </p:cNvPr>
            <p:cNvSpPr/>
            <p:nvPr/>
          </p:nvSpPr>
          <p:spPr>
            <a:xfrm>
              <a:off x="3373560" y="345364"/>
              <a:ext cx="982299" cy="982299"/>
            </a:xfrm>
            <a:custGeom>
              <a:avLst/>
              <a:gdLst/>
              <a:ahLst/>
              <a:cxnLst/>
              <a:rect l="l" t="t" r="r" b="b"/>
              <a:pathLst>
                <a:path w="982299" h="982299">
                  <a:moveTo>
                    <a:pt x="0" y="0"/>
                  </a:moveTo>
                  <a:lnTo>
                    <a:pt x="982298" y="0"/>
                  </a:lnTo>
                  <a:lnTo>
                    <a:pt x="982298" y="982299"/>
                  </a:lnTo>
                  <a:lnTo>
                    <a:pt x="0" y="9822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</p:sp>
        <p:sp>
          <p:nvSpPr>
            <p:cNvPr id="36" name="Freeform 12">
              <a:extLst>
                <a:ext uri="{FF2B5EF4-FFF2-40B4-BE49-F238E27FC236}">
                  <a16:creationId xmlns:a16="http://schemas.microsoft.com/office/drawing/2014/main" id="{574D1AB7-CA51-97DF-79C3-94E45C3E8D00}"/>
                </a:ext>
              </a:extLst>
            </p:cNvPr>
            <p:cNvSpPr/>
            <p:nvPr/>
          </p:nvSpPr>
          <p:spPr>
            <a:xfrm>
              <a:off x="2324694" y="345364"/>
              <a:ext cx="866959" cy="982299"/>
            </a:xfrm>
            <a:custGeom>
              <a:avLst/>
              <a:gdLst/>
              <a:ahLst/>
              <a:cxnLst/>
              <a:rect l="l" t="t" r="r" b="b"/>
              <a:pathLst>
                <a:path w="866959" h="982299">
                  <a:moveTo>
                    <a:pt x="0" y="0"/>
                  </a:moveTo>
                  <a:lnTo>
                    <a:pt x="866959" y="0"/>
                  </a:lnTo>
                  <a:lnTo>
                    <a:pt x="866959" y="982299"/>
                  </a:lnTo>
                  <a:lnTo>
                    <a:pt x="0" y="9822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 l="-24839" r="-27501"/>
              </a:stretch>
            </a:blipFill>
          </p:spPr>
        </p:sp>
        <p:sp>
          <p:nvSpPr>
            <p:cNvPr id="37" name="Freeform 13">
              <a:extLst>
                <a:ext uri="{FF2B5EF4-FFF2-40B4-BE49-F238E27FC236}">
                  <a16:creationId xmlns:a16="http://schemas.microsoft.com/office/drawing/2014/main" id="{4F54F45A-325A-0403-1B99-A6B359E015A5}"/>
                </a:ext>
              </a:extLst>
            </p:cNvPr>
            <p:cNvSpPr/>
            <p:nvPr/>
          </p:nvSpPr>
          <p:spPr>
            <a:xfrm>
              <a:off x="4537766" y="0"/>
              <a:ext cx="2661590" cy="1673027"/>
            </a:xfrm>
            <a:custGeom>
              <a:avLst/>
              <a:gdLst/>
              <a:ahLst/>
              <a:cxnLst/>
              <a:rect l="l" t="t" r="r" b="b"/>
              <a:pathLst>
                <a:path w="2661590" h="1673027">
                  <a:moveTo>
                    <a:pt x="0" y="0"/>
                  </a:moveTo>
                  <a:lnTo>
                    <a:pt x="2661590" y="0"/>
                  </a:lnTo>
                  <a:lnTo>
                    <a:pt x="2661590" y="1673027"/>
                  </a:lnTo>
                  <a:lnTo>
                    <a:pt x="0" y="16730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/>
              <a:stretch>
                <a:fillRect l="-5873" r="-5873"/>
              </a:stretch>
            </a:blipFill>
          </p:spPr>
        </p:sp>
      </p:grp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 descr="\\DROBO-FS\QuickDrops\JB\PPTX NG\Droplets\LightingOverlay.png"/>
          <p:cNvSpPr/>
          <p:nvPr/>
        </p:nvSpPr>
        <p:spPr>
          <a:xfrm>
            <a:off x="0" y="-19050"/>
            <a:ext cx="18288004" cy="10287002"/>
          </a:xfrm>
          <a:custGeom>
            <a:avLst/>
            <a:gdLst/>
            <a:ahLst/>
            <a:cxnLst/>
            <a:rect l="l" t="t" r="r" b="b"/>
            <a:pathLst>
              <a:path w="18288004" h="10287002">
                <a:moveTo>
                  <a:pt x="0" y="0"/>
                </a:moveTo>
                <a:lnTo>
                  <a:pt x="18288004" y="0"/>
                </a:lnTo>
                <a:lnTo>
                  <a:pt x="18288004" y="10287002"/>
                </a:lnTo>
                <a:lnTo>
                  <a:pt x="0" y="1028700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383594">
            <a:off x="9156996" y="606684"/>
            <a:ext cx="2267075" cy="2486978"/>
          </a:xfrm>
          <a:custGeom>
            <a:avLst/>
            <a:gdLst/>
            <a:ahLst/>
            <a:cxnLst/>
            <a:rect l="l" t="t" r="r" b="b"/>
            <a:pathLst>
              <a:path w="2267075" h="2486978">
                <a:moveTo>
                  <a:pt x="0" y="0"/>
                </a:moveTo>
                <a:lnTo>
                  <a:pt x="2267074" y="0"/>
                </a:lnTo>
                <a:lnTo>
                  <a:pt x="2267074" y="2486978"/>
                </a:lnTo>
                <a:lnTo>
                  <a:pt x="0" y="248697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14" b="-14"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5056" y="3232095"/>
            <a:ext cx="18288000" cy="3094410"/>
            <a:chOff x="0" y="0"/>
            <a:chExt cx="24384000" cy="412588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4384000" cy="4125849"/>
            </a:xfrm>
            <a:custGeom>
              <a:avLst/>
              <a:gdLst/>
              <a:ahLst/>
              <a:cxnLst/>
              <a:rect l="l" t="t" r="r" b="b"/>
              <a:pathLst>
                <a:path w="24384000" h="4125849">
                  <a:moveTo>
                    <a:pt x="0" y="0"/>
                  </a:moveTo>
                  <a:lnTo>
                    <a:pt x="24384000" y="0"/>
                  </a:lnTo>
                  <a:lnTo>
                    <a:pt x="24384000" y="4125849"/>
                  </a:lnTo>
                  <a:lnTo>
                    <a:pt x="0" y="4125849"/>
                  </a:lnTo>
                  <a:close/>
                </a:path>
              </a:pathLst>
            </a:custGeom>
            <a:gradFill rotWithShape="1">
              <a:gsLst>
                <a:gs pos="0">
                  <a:srgbClr val="8E7300">
                    <a:alpha val="100000"/>
                  </a:srgbClr>
                </a:gs>
                <a:gs pos="24000">
                  <a:srgbClr val="BC9800">
                    <a:alpha val="100000"/>
                  </a:srgbClr>
                </a:gs>
                <a:gs pos="51000">
                  <a:srgbClr val="BC9800">
                    <a:alpha val="100000"/>
                  </a:srgbClr>
                </a:gs>
                <a:gs pos="76000">
                  <a:srgbClr val="FFFFFF">
                    <a:alpha val="100000"/>
                  </a:srgbClr>
                </a:gs>
                <a:gs pos="100000">
                  <a:srgbClr val="9A7D00">
                    <a:alpha val="100000"/>
                  </a:srgbClr>
                </a:gs>
              </a:gsLst>
              <a:lin ang="0"/>
            </a:gradFill>
          </p:spPr>
        </p:sp>
      </p:grpSp>
      <p:grpSp>
        <p:nvGrpSpPr>
          <p:cNvPr id="7" name="Group 7"/>
          <p:cNvGrpSpPr/>
          <p:nvPr/>
        </p:nvGrpSpPr>
        <p:grpSpPr>
          <a:xfrm>
            <a:off x="5056" y="3530736"/>
            <a:ext cx="18275314" cy="2348067"/>
            <a:chOff x="0" y="0"/>
            <a:chExt cx="24367085" cy="313075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4367110" cy="3130804"/>
            </a:xfrm>
            <a:custGeom>
              <a:avLst/>
              <a:gdLst/>
              <a:ahLst/>
              <a:cxnLst/>
              <a:rect l="l" t="t" r="r" b="b"/>
              <a:pathLst>
                <a:path w="24367110" h="3130804">
                  <a:moveTo>
                    <a:pt x="0" y="0"/>
                  </a:moveTo>
                  <a:lnTo>
                    <a:pt x="24367110" y="0"/>
                  </a:lnTo>
                  <a:lnTo>
                    <a:pt x="24367110" y="3130804"/>
                  </a:lnTo>
                  <a:lnTo>
                    <a:pt x="0" y="3130804"/>
                  </a:lnTo>
                  <a:close/>
                </a:path>
              </a:pathLst>
            </a:custGeom>
            <a:solidFill>
              <a:srgbClr val="002060"/>
            </a:solidFill>
          </p:spPr>
        </p:sp>
      </p:grpSp>
      <p:sp>
        <p:nvSpPr>
          <p:cNvPr id="9" name="TextBox 9"/>
          <p:cNvSpPr txBox="1"/>
          <p:nvPr/>
        </p:nvSpPr>
        <p:spPr>
          <a:xfrm>
            <a:off x="567646" y="4045622"/>
            <a:ext cx="17152708" cy="8906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488"/>
              </a:lnSpc>
            </a:pPr>
            <a:r>
              <a:rPr lang="en-US" sz="4400" dirty="0">
                <a:solidFill>
                  <a:srgbClr val="FFFFFF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4.3 </a:t>
            </a:r>
            <a:r>
              <a:rPr lang="en-US" sz="4400" dirty="0" err="1">
                <a:solidFill>
                  <a:srgbClr val="FFFFFF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การหารือข้อกฎหมายงานกองทุนพัฒนาบทบาทสตรี</a:t>
            </a:r>
            <a:endParaRPr lang="en-US" sz="4400" dirty="0">
              <a:solidFill>
                <a:srgbClr val="FFFFFF"/>
              </a:solidFill>
              <a:latin typeface="Chulabhorn Likit Text Light๙" panose="00000400000000000000" pitchFamily="2" charset="-34"/>
              <a:cs typeface="Chulabhorn Likit Text Light๙" panose="00000400000000000000" pitchFamily="2" charset="-34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7158889" y="1014495"/>
            <a:ext cx="1921587" cy="1921587"/>
          </a:xfrm>
          <a:custGeom>
            <a:avLst/>
            <a:gdLst/>
            <a:ahLst/>
            <a:cxnLst/>
            <a:rect l="l" t="t" r="r" b="b"/>
            <a:pathLst>
              <a:path w="1921587" h="1921587">
                <a:moveTo>
                  <a:pt x="0" y="0"/>
                </a:moveTo>
                <a:lnTo>
                  <a:pt x="1921587" y="0"/>
                </a:lnTo>
                <a:lnTo>
                  <a:pt x="1921587" y="1921587"/>
                </a:lnTo>
                <a:lnTo>
                  <a:pt x="0" y="192158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grpSp>
        <p:nvGrpSpPr>
          <p:cNvPr id="18" name="กลุ่ม 17">
            <a:extLst>
              <a:ext uri="{FF2B5EF4-FFF2-40B4-BE49-F238E27FC236}">
                <a16:creationId xmlns:a16="http://schemas.microsoft.com/office/drawing/2014/main" id="{1375651F-7811-4AB4-E5DE-7AB8AAB6FD03}"/>
              </a:ext>
            </a:extLst>
          </p:cNvPr>
          <p:cNvGrpSpPr/>
          <p:nvPr/>
        </p:nvGrpSpPr>
        <p:grpSpPr>
          <a:xfrm>
            <a:off x="-322135" y="5943268"/>
            <a:ext cx="20941658" cy="5143832"/>
            <a:chOff x="-322135" y="5943268"/>
            <a:chExt cx="20941658" cy="5143832"/>
          </a:xfrm>
        </p:grpSpPr>
        <p:sp>
          <p:nvSpPr>
            <p:cNvPr id="19" name="Freeform 2">
              <a:extLst>
                <a:ext uri="{FF2B5EF4-FFF2-40B4-BE49-F238E27FC236}">
                  <a16:creationId xmlns:a16="http://schemas.microsoft.com/office/drawing/2014/main" id="{013DB50E-8C87-DFCA-3FC0-93112B26FAF8}"/>
                </a:ext>
              </a:extLst>
            </p:cNvPr>
            <p:cNvSpPr/>
            <p:nvPr/>
          </p:nvSpPr>
          <p:spPr>
            <a:xfrm>
              <a:off x="-322135" y="9635249"/>
              <a:ext cx="19404854" cy="1451851"/>
            </a:xfrm>
            <a:custGeom>
              <a:avLst/>
              <a:gdLst/>
              <a:ahLst/>
              <a:cxnLst/>
              <a:rect l="l" t="t" r="r" b="b"/>
              <a:pathLst>
                <a:path w="19404854" h="9702427">
                  <a:moveTo>
                    <a:pt x="0" y="0"/>
                  </a:moveTo>
                  <a:lnTo>
                    <a:pt x="19404855" y="0"/>
                  </a:lnTo>
                  <a:lnTo>
                    <a:pt x="19404855" y="9702428"/>
                  </a:lnTo>
                  <a:lnTo>
                    <a:pt x="0" y="97024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rcRect/>
              <a:stretch>
                <a:fillRect b="-568280"/>
              </a:stretch>
            </a:blipFill>
          </p:spPr>
        </p:sp>
        <p:sp>
          <p:nvSpPr>
            <p:cNvPr id="20" name="Freeform 3">
              <a:extLst>
                <a:ext uri="{FF2B5EF4-FFF2-40B4-BE49-F238E27FC236}">
                  <a16:creationId xmlns:a16="http://schemas.microsoft.com/office/drawing/2014/main" id="{98EF19AB-E8C4-7EF6-D670-921F41DD5C07}"/>
                </a:ext>
              </a:extLst>
            </p:cNvPr>
            <p:cNvSpPr/>
            <p:nvPr/>
          </p:nvSpPr>
          <p:spPr>
            <a:xfrm rot="10800000" flipH="1">
              <a:off x="-126913" y="6672817"/>
              <a:ext cx="4261510" cy="4172163"/>
            </a:xfrm>
            <a:custGeom>
              <a:avLst/>
              <a:gdLst/>
              <a:ahLst/>
              <a:cxnLst/>
              <a:rect l="l" t="t" r="r" b="b"/>
              <a:pathLst>
                <a:path w="4261510" h="4172163">
                  <a:moveTo>
                    <a:pt x="4261510" y="0"/>
                  </a:moveTo>
                  <a:lnTo>
                    <a:pt x="0" y="0"/>
                  </a:lnTo>
                  <a:lnTo>
                    <a:pt x="0" y="4172163"/>
                  </a:lnTo>
                  <a:lnTo>
                    <a:pt x="4261510" y="4172163"/>
                  </a:lnTo>
                  <a:lnTo>
                    <a:pt x="4261510" y="0"/>
                  </a:lnTo>
                  <a:close/>
                </a:path>
              </a:pathLst>
            </a:custGeom>
            <a:blipFill>
              <a:blip r:embed="rId10">
                <a:alphaModFix amt="37000"/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1" name="Freeform 4">
              <a:extLst>
                <a:ext uri="{FF2B5EF4-FFF2-40B4-BE49-F238E27FC236}">
                  <a16:creationId xmlns:a16="http://schemas.microsoft.com/office/drawing/2014/main" id="{F37D53AA-6B18-A697-103C-479AAF2BE2E0}"/>
                </a:ext>
              </a:extLst>
            </p:cNvPr>
            <p:cNvSpPr/>
            <p:nvPr/>
          </p:nvSpPr>
          <p:spPr>
            <a:xfrm rot="10800000">
              <a:off x="16716853" y="5943268"/>
              <a:ext cx="3902670" cy="4366592"/>
            </a:xfrm>
            <a:custGeom>
              <a:avLst/>
              <a:gdLst/>
              <a:ahLst/>
              <a:cxnLst/>
              <a:rect l="l" t="t" r="r" b="b"/>
              <a:pathLst>
                <a:path w="4261510" h="4172163">
                  <a:moveTo>
                    <a:pt x="0" y="0"/>
                  </a:moveTo>
                  <a:lnTo>
                    <a:pt x="4261510" y="0"/>
                  </a:lnTo>
                  <a:lnTo>
                    <a:pt x="4261510" y="4172163"/>
                  </a:lnTo>
                  <a:lnTo>
                    <a:pt x="0" y="41721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alphaModFix amt="31999"/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2" name="Freeform 5">
              <a:extLst>
                <a:ext uri="{FF2B5EF4-FFF2-40B4-BE49-F238E27FC236}">
                  <a16:creationId xmlns:a16="http://schemas.microsoft.com/office/drawing/2014/main" id="{08EB151F-C39C-9865-ABD7-096027E2F288}"/>
                </a:ext>
              </a:extLst>
            </p:cNvPr>
            <p:cNvSpPr/>
            <p:nvPr/>
          </p:nvSpPr>
          <p:spPr>
            <a:xfrm>
              <a:off x="17183859" y="9649284"/>
              <a:ext cx="352548" cy="352548"/>
            </a:xfrm>
            <a:custGeom>
              <a:avLst/>
              <a:gdLst/>
              <a:ahLst/>
              <a:cxnLst/>
              <a:rect l="l" t="t" r="r" b="b"/>
              <a:pathLst>
                <a:path w="352548" h="352548">
                  <a:moveTo>
                    <a:pt x="0" y="0"/>
                  </a:moveTo>
                  <a:lnTo>
                    <a:pt x="352547" y="0"/>
                  </a:lnTo>
                  <a:lnTo>
                    <a:pt x="352547" y="352548"/>
                  </a:lnTo>
                  <a:lnTo>
                    <a:pt x="0" y="35254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alphaModFix amt="47000"/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3" name="Freeform 6">
              <a:extLst>
                <a:ext uri="{FF2B5EF4-FFF2-40B4-BE49-F238E27FC236}">
                  <a16:creationId xmlns:a16="http://schemas.microsoft.com/office/drawing/2014/main" id="{161FE88B-0F36-D09C-C525-876279823853}"/>
                </a:ext>
              </a:extLst>
            </p:cNvPr>
            <p:cNvSpPr/>
            <p:nvPr/>
          </p:nvSpPr>
          <p:spPr>
            <a:xfrm>
              <a:off x="16855283" y="9924104"/>
              <a:ext cx="270304" cy="270304"/>
            </a:xfrm>
            <a:custGeom>
              <a:avLst/>
              <a:gdLst/>
              <a:ahLst/>
              <a:cxnLst/>
              <a:rect l="l" t="t" r="r" b="b"/>
              <a:pathLst>
                <a:path w="270304" h="270304">
                  <a:moveTo>
                    <a:pt x="0" y="0"/>
                  </a:moveTo>
                  <a:lnTo>
                    <a:pt x="270304" y="0"/>
                  </a:lnTo>
                  <a:lnTo>
                    <a:pt x="270304" y="270304"/>
                  </a:lnTo>
                  <a:lnTo>
                    <a:pt x="0" y="2703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alphaModFix amt="55000"/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4" name="Freeform 7">
              <a:extLst>
                <a:ext uri="{FF2B5EF4-FFF2-40B4-BE49-F238E27FC236}">
                  <a16:creationId xmlns:a16="http://schemas.microsoft.com/office/drawing/2014/main" id="{78E65167-2421-61ED-C7F0-0BEE1DAB13F1}"/>
                </a:ext>
              </a:extLst>
            </p:cNvPr>
            <p:cNvSpPr/>
            <p:nvPr/>
          </p:nvSpPr>
          <p:spPr>
            <a:xfrm>
              <a:off x="0" y="9641564"/>
              <a:ext cx="625082" cy="625082"/>
            </a:xfrm>
            <a:custGeom>
              <a:avLst/>
              <a:gdLst/>
              <a:ahLst/>
              <a:cxnLst/>
              <a:rect l="l" t="t" r="r" b="b"/>
              <a:pathLst>
                <a:path w="625082" h="625082">
                  <a:moveTo>
                    <a:pt x="0" y="0"/>
                  </a:moveTo>
                  <a:lnTo>
                    <a:pt x="625082" y="0"/>
                  </a:lnTo>
                  <a:lnTo>
                    <a:pt x="625082" y="625082"/>
                  </a:lnTo>
                  <a:lnTo>
                    <a:pt x="0" y="62508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5" name="Freeform 8">
              <a:extLst>
                <a:ext uri="{FF2B5EF4-FFF2-40B4-BE49-F238E27FC236}">
                  <a16:creationId xmlns:a16="http://schemas.microsoft.com/office/drawing/2014/main" id="{01AB1200-365F-1D6D-1B22-419C23B265D6}"/>
                </a:ext>
              </a:extLst>
            </p:cNvPr>
            <p:cNvSpPr/>
            <p:nvPr/>
          </p:nvSpPr>
          <p:spPr>
            <a:xfrm>
              <a:off x="660458" y="9631111"/>
              <a:ext cx="294691" cy="294691"/>
            </a:xfrm>
            <a:custGeom>
              <a:avLst/>
              <a:gdLst/>
              <a:ahLst/>
              <a:cxnLst/>
              <a:rect l="l" t="t" r="r" b="b"/>
              <a:pathLst>
                <a:path w="294691" h="294691">
                  <a:moveTo>
                    <a:pt x="0" y="0"/>
                  </a:moveTo>
                  <a:lnTo>
                    <a:pt x="294691" y="0"/>
                  </a:lnTo>
                  <a:lnTo>
                    <a:pt x="294691" y="294691"/>
                  </a:lnTo>
                  <a:lnTo>
                    <a:pt x="0" y="2946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6" name="Freeform 9">
              <a:extLst>
                <a:ext uri="{FF2B5EF4-FFF2-40B4-BE49-F238E27FC236}">
                  <a16:creationId xmlns:a16="http://schemas.microsoft.com/office/drawing/2014/main" id="{F88DB2DA-C7C3-4A78-0583-6C68DD351D48}"/>
                </a:ext>
              </a:extLst>
            </p:cNvPr>
            <p:cNvSpPr/>
            <p:nvPr/>
          </p:nvSpPr>
          <p:spPr>
            <a:xfrm rot="834738">
              <a:off x="4269232" y="9833364"/>
              <a:ext cx="298411" cy="298411"/>
            </a:xfrm>
            <a:custGeom>
              <a:avLst/>
              <a:gdLst/>
              <a:ahLst/>
              <a:cxnLst/>
              <a:rect l="l" t="t" r="r" b="b"/>
              <a:pathLst>
                <a:path w="298411" h="298411">
                  <a:moveTo>
                    <a:pt x="0" y="0"/>
                  </a:moveTo>
                  <a:lnTo>
                    <a:pt x="298410" y="0"/>
                  </a:lnTo>
                  <a:lnTo>
                    <a:pt x="298410" y="298410"/>
                  </a:lnTo>
                  <a:lnTo>
                    <a:pt x="0" y="2984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alphaModFix amt="56000"/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7" name="TextBox 10">
              <a:extLst>
                <a:ext uri="{FF2B5EF4-FFF2-40B4-BE49-F238E27FC236}">
                  <a16:creationId xmlns:a16="http://schemas.microsoft.com/office/drawing/2014/main" id="{3FA3CC35-EC99-1755-87AA-63234A8D999D}"/>
                </a:ext>
              </a:extLst>
            </p:cNvPr>
            <p:cNvSpPr txBox="1"/>
            <p:nvPr/>
          </p:nvSpPr>
          <p:spPr>
            <a:xfrm>
              <a:off x="5418052" y="9897227"/>
              <a:ext cx="13784348" cy="4289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679"/>
                </a:lnSpc>
              </a:pPr>
              <a:r>
                <a:rPr lang="en-US" sz="1600" dirty="0" err="1">
                  <a:solidFill>
                    <a:srgbClr val="EA9F1B"/>
                  </a:solidFill>
                  <a:latin typeface="Chulabhorn Likit Text Light" panose="00000400000000000000" pitchFamily="2" charset="-34"/>
                  <a:cs typeface="Chulabhorn Likit Text Light" panose="00000400000000000000" pitchFamily="2" charset="-34"/>
                </a:rPr>
                <a:t>เศรษฐกิจฐานรากมั่นคง</a:t>
              </a:r>
              <a:r>
                <a:rPr lang="en-US" sz="1600" dirty="0">
                  <a:solidFill>
                    <a:srgbClr val="EA9F1B"/>
                  </a:solidFill>
                  <a:latin typeface="Chulabhorn Likit Text Light" panose="00000400000000000000" pitchFamily="2" charset="-34"/>
                  <a:cs typeface="Chulabhorn Likit Text Light" panose="00000400000000000000" pitchFamily="2" charset="-34"/>
                </a:rPr>
                <a:t> </a:t>
              </a:r>
              <a:r>
                <a:rPr lang="en-US" sz="1600" dirty="0" err="1">
                  <a:solidFill>
                    <a:srgbClr val="EA9F1B"/>
                  </a:solidFill>
                  <a:latin typeface="Chulabhorn Likit Text Light" panose="00000400000000000000" pitchFamily="2" charset="-34"/>
                  <a:cs typeface="Chulabhorn Likit Text Light" panose="00000400000000000000" pitchFamily="2" charset="-34"/>
                </a:rPr>
                <a:t>ชุมชนเข้มแข็งอย่างยั่งยืน</a:t>
              </a:r>
              <a:r>
                <a:rPr lang="en-US" sz="1600" dirty="0">
                  <a:solidFill>
                    <a:srgbClr val="EA9F1B"/>
                  </a:solidFill>
                  <a:latin typeface="Chulabhorn Likit Text Light" panose="00000400000000000000" pitchFamily="2" charset="-34"/>
                  <a:cs typeface="Chulabhorn Likit Text Light" panose="00000400000000000000" pitchFamily="2" charset="-34"/>
                </a:rPr>
                <a:t> </a:t>
              </a:r>
              <a:r>
                <a:rPr lang="en-US" sz="1600" dirty="0" err="1">
                  <a:solidFill>
                    <a:srgbClr val="EA9F1B"/>
                  </a:solidFill>
                  <a:latin typeface="Chulabhorn Likit Text Light" panose="00000400000000000000" pitchFamily="2" charset="-34"/>
                  <a:cs typeface="Chulabhorn Likit Text Light" panose="00000400000000000000" pitchFamily="2" charset="-34"/>
                </a:rPr>
                <a:t>ด้วยหลักปรัชญาของเศรษฐกิจพอเพียง</a:t>
              </a:r>
              <a:r>
                <a:rPr lang="en-US" sz="1600" dirty="0">
                  <a:solidFill>
                    <a:srgbClr val="EA9F1B"/>
                  </a:solidFill>
                  <a:latin typeface="Chulabhorn Likit Text Light" panose="00000400000000000000" pitchFamily="2" charset="-34"/>
                  <a:cs typeface="Chulabhorn Likit Text Light" panose="00000400000000000000" pitchFamily="2" charset="-34"/>
                </a:rPr>
                <a:t> </a:t>
              </a:r>
            </a:p>
            <a:p>
              <a:pPr>
                <a:lnSpc>
                  <a:spcPts val="1679"/>
                </a:lnSpc>
              </a:pPr>
              <a:endParaRPr lang="en-US" sz="1400" spc="253" dirty="0">
                <a:solidFill>
                  <a:srgbClr val="EA9F1B"/>
                </a:solidFill>
                <a:cs typeface="Opun Mai Bold"/>
              </a:endParaRPr>
            </a:p>
          </p:txBody>
        </p:sp>
        <p:sp>
          <p:nvSpPr>
            <p:cNvPr id="28" name="Freeform 12">
              <a:extLst>
                <a:ext uri="{FF2B5EF4-FFF2-40B4-BE49-F238E27FC236}">
                  <a16:creationId xmlns:a16="http://schemas.microsoft.com/office/drawing/2014/main" id="{DF7288F3-19AC-217B-8ACA-AD84FA32DBB1}"/>
                </a:ext>
              </a:extLst>
            </p:cNvPr>
            <p:cNvSpPr/>
            <p:nvPr/>
          </p:nvSpPr>
          <p:spPr>
            <a:xfrm rot="2055878">
              <a:off x="9189152" y="9608252"/>
              <a:ext cx="231865" cy="231865"/>
            </a:xfrm>
            <a:custGeom>
              <a:avLst/>
              <a:gdLst/>
              <a:ahLst/>
              <a:cxnLst/>
              <a:rect l="l" t="t" r="r" b="b"/>
              <a:pathLst>
                <a:path w="231865" h="231865">
                  <a:moveTo>
                    <a:pt x="0" y="0"/>
                  </a:moveTo>
                  <a:lnTo>
                    <a:pt x="231865" y="0"/>
                  </a:lnTo>
                  <a:lnTo>
                    <a:pt x="231865" y="231865"/>
                  </a:lnTo>
                  <a:lnTo>
                    <a:pt x="0" y="2318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alphaModFix amt="56000"/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9" name="Freeform 13">
              <a:extLst>
                <a:ext uri="{FF2B5EF4-FFF2-40B4-BE49-F238E27FC236}">
                  <a16:creationId xmlns:a16="http://schemas.microsoft.com/office/drawing/2014/main" id="{BA5F3893-F467-3A55-313F-D904DD29BF74}"/>
                </a:ext>
              </a:extLst>
            </p:cNvPr>
            <p:cNvSpPr/>
            <p:nvPr/>
          </p:nvSpPr>
          <p:spPr>
            <a:xfrm rot="18447662">
              <a:off x="13217140" y="9859751"/>
              <a:ext cx="290824" cy="290824"/>
            </a:xfrm>
            <a:custGeom>
              <a:avLst/>
              <a:gdLst/>
              <a:ahLst/>
              <a:cxnLst/>
              <a:rect l="l" t="t" r="r" b="b"/>
              <a:pathLst>
                <a:path w="290824" h="290824">
                  <a:moveTo>
                    <a:pt x="0" y="0"/>
                  </a:moveTo>
                  <a:lnTo>
                    <a:pt x="290824" y="0"/>
                  </a:lnTo>
                  <a:lnTo>
                    <a:pt x="290824" y="290824"/>
                  </a:lnTo>
                  <a:lnTo>
                    <a:pt x="0" y="290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alphaModFix amt="56000"/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0" name="Freeform 14">
              <a:extLst>
                <a:ext uri="{FF2B5EF4-FFF2-40B4-BE49-F238E27FC236}">
                  <a16:creationId xmlns:a16="http://schemas.microsoft.com/office/drawing/2014/main" id="{C4E96C77-60BB-4EFC-2536-35F688E33FA2}"/>
                </a:ext>
              </a:extLst>
            </p:cNvPr>
            <p:cNvSpPr/>
            <p:nvPr/>
          </p:nvSpPr>
          <p:spPr>
            <a:xfrm>
              <a:off x="16577689" y="9762124"/>
              <a:ext cx="220444" cy="220444"/>
            </a:xfrm>
            <a:custGeom>
              <a:avLst/>
              <a:gdLst/>
              <a:ahLst/>
              <a:cxnLst/>
              <a:rect l="l" t="t" r="r" b="b"/>
              <a:pathLst>
                <a:path w="220444" h="220444">
                  <a:moveTo>
                    <a:pt x="0" y="0"/>
                  </a:moveTo>
                  <a:lnTo>
                    <a:pt x="220444" y="0"/>
                  </a:lnTo>
                  <a:lnTo>
                    <a:pt x="220444" y="220445"/>
                  </a:lnTo>
                  <a:lnTo>
                    <a:pt x="0" y="2204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alphaModFix amt="65000"/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1" name="Freeform 15">
              <a:extLst>
                <a:ext uri="{FF2B5EF4-FFF2-40B4-BE49-F238E27FC236}">
                  <a16:creationId xmlns:a16="http://schemas.microsoft.com/office/drawing/2014/main" id="{CAB4D1B7-991D-C8D0-B12D-FF88AEA75839}"/>
                </a:ext>
              </a:extLst>
            </p:cNvPr>
            <p:cNvSpPr/>
            <p:nvPr/>
          </p:nvSpPr>
          <p:spPr>
            <a:xfrm>
              <a:off x="836293" y="9842337"/>
              <a:ext cx="384815" cy="384815"/>
            </a:xfrm>
            <a:custGeom>
              <a:avLst/>
              <a:gdLst/>
              <a:ahLst/>
              <a:cxnLst/>
              <a:rect l="l" t="t" r="r" b="b"/>
              <a:pathLst>
                <a:path w="384815" h="384815">
                  <a:moveTo>
                    <a:pt x="0" y="0"/>
                  </a:moveTo>
                  <a:lnTo>
                    <a:pt x="384814" y="0"/>
                  </a:lnTo>
                  <a:lnTo>
                    <a:pt x="384814" y="384814"/>
                  </a:lnTo>
                  <a:lnTo>
                    <a:pt x="0" y="3848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2" name="Freeform 16">
              <a:extLst>
                <a:ext uri="{FF2B5EF4-FFF2-40B4-BE49-F238E27FC236}">
                  <a16:creationId xmlns:a16="http://schemas.microsoft.com/office/drawing/2014/main" id="{0760B7FB-A2F5-5340-D09B-110809DFC90C}"/>
                </a:ext>
              </a:extLst>
            </p:cNvPr>
            <p:cNvSpPr/>
            <p:nvPr/>
          </p:nvSpPr>
          <p:spPr>
            <a:xfrm>
              <a:off x="1292338" y="9656538"/>
              <a:ext cx="225180" cy="225180"/>
            </a:xfrm>
            <a:custGeom>
              <a:avLst/>
              <a:gdLst/>
              <a:ahLst/>
              <a:cxnLst/>
              <a:rect l="l" t="t" r="r" b="b"/>
              <a:pathLst>
                <a:path w="225180" h="225180">
                  <a:moveTo>
                    <a:pt x="0" y="0"/>
                  </a:moveTo>
                  <a:lnTo>
                    <a:pt x="225180" y="0"/>
                  </a:lnTo>
                  <a:lnTo>
                    <a:pt x="225180" y="225180"/>
                  </a:lnTo>
                  <a:lnTo>
                    <a:pt x="0" y="2251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3" name="Freeform 13">
              <a:extLst>
                <a:ext uri="{FF2B5EF4-FFF2-40B4-BE49-F238E27FC236}">
                  <a16:creationId xmlns:a16="http://schemas.microsoft.com/office/drawing/2014/main" id="{97D0D6A5-4FC8-355A-E724-B902F393E2B2}"/>
                </a:ext>
              </a:extLst>
            </p:cNvPr>
            <p:cNvSpPr/>
            <p:nvPr/>
          </p:nvSpPr>
          <p:spPr>
            <a:xfrm rot="18447662">
              <a:off x="14453176" y="10443033"/>
              <a:ext cx="268702" cy="262072"/>
            </a:xfrm>
            <a:custGeom>
              <a:avLst/>
              <a:gdLst/>
              <a:ahLst/>
              <a:cxnLst/>
              <a:rect l="l" t="t" r="r" b="b"/>
              <a:pathLst>
                <a:path w="290824" h="290824">
                  <a:moveTo>
                    <a:pt x="0" y="0"/>
                  </a:moveTo>
                  <a:lnTo>
                    <a:pt x="290824" y="0"/>
                  </a:lnTo>
                  <a:lnTo>
                    <a:pt x="290824" y="290824"/>
                  </a:lnTo>
                  <a:lnTo>
                    <a:pt x="0" y="290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alphaModFix amt="56000"/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4" name="Freeform 13">
              <a:extLst>
                <a:ext uri="{FF2B5EF4-FFF2-40B4-BE49-F238E27FC236}">
                  <a16:creationId xmlns:a16="http://schemas.microsoft.com/office/drawing/2014/main" id="{1A9A2688-3491-7016-621B-527AB5D15D44}"/>
                </a:ext>
              </a:extLst>
            </p:cNvPr>
            <p:cNvSpPr/>
            <p:nvPr/>
          </p:nvSpPr>
          <p:spPr>
            <a:xfrm rot="18447662">
              <a:off x="15430156" y="9952535"/>
              <a:ext cx="268702" cy="262072"/>
            </a:xfrm>
            <a:custGeom>
              <a:avLst/>
              <a:gdLst/>
              <a:ahLst/>
              <a:cxnLst/>
              <a:rect l="l" t="t" r="r" b="b"/>
              <a:pathLst>
                <a:path w="290824" h="290824">
                  <a:moveTo>
                    <a:pt x="0" y="0"/>
                  </a:moveTo>
                  <a:lnTo>
                    <a:pt x="290824" y="0"/>
                  </a:lnTo>
                  <a:lnTo>
                    <a:pt x="290824" y="290824"/>
                  </a:lnTo>
                  <a:lnTo>
                    <a:pt x="0" y="290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alphaModFix amt="56000"/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35" name="Group 8">
            <a:extLst>
              <a:ext uri="{FF2B5EF4-FFF2-40B4-BE49-F238E27FC236}">
                <a16:creationId xmlns:a16="http://schemas.microsoft.com/office/drawing/2014/main" id="{661D6A6D-2C1B-39F5-D09D-09A8AE547496}"/>
              </a:ext>
            </a:extLst>
          </p:cNvPr>
          <p:cNvGrpSpPr/>
          <p:nvPr/>
        </p:nvGrpSpPr>
        <p:grpSpPr>
          <a:xfrm>
            <a:off x="223352" y="0"/>
            <a:ext cx="5399517" cy="1254770"/>
            <a:chOff x="0" y="0"/>
            <a:chExt cx="7199356" cy="1673027"/>
          </a:xfrm>
        </p:grpSpPr>
        <p:sp>
          <p:nvSpPr>
            <p:cNvPr id="36" name="Freeform 9">
              <a:extLst>
                <a:ext uri="{FF2B5EF4-FFF2-40B4-BE49-F238E27FC236}">
                  <a16:creationId xmlns:a16="http://schemas.microsoft.com/office/drawing/2014/main" id="{C6053B73-04E1-294D-4D42-D2189E3A387E}"/>
                </a:ext>
              </a:extLst>
            </p:cNvPr>
            <p:cNvSpPr/>
            <p:nvPr/>
          </p:nvSpPr>
          <p:spPr>
            <a:xfrm>
              <a:off x="0" y="345364"/>
              <a:ext cx="982299" cy="982299"/>
            </a:xfrm>
            <a:custGeom>
              <a:avLst/>
              <a:gdLst/>
              <a:ahLst/>
              <a:cxnLst/>
              <a:rect l="l" t="t" r="r" b="b"/>
              <a:pathLst>
                <a:path w="982299" h="982299">
                  <a:moveTo>
                    <a:pt x="0" y="0"/>
                  </a:moveTo>
                  <a:lnTo>
                    <a:pt x="982299" y="0"/>
                  </a:lnTo>
                  <a:lnTo>
                    <a:pt x="982299" y="982299"/>
                  </a:lnTo>
                  <a:lnTo>
                    <a:pt x="0" y="9822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</p:sp>
        <p:sp>
          <p:nvSpPr>
            <p:cNvPr id="37" name="Freeform 10">
              <a:extLst>
                <a:ext uri="{FF2B5EF4-FFF2-40B4-BE49-F238E27FC236}">
                  <a16:creationId xmlns:a16="http://schemas.microsoft.com/office/drawing/2014/main" id="{4D06208E-9D9D-10E9-1EE7-CE4D69CD0F22}"/>
                </a:ext>
              </a:extLst>
            </p:cNvPr>
            <p:cNvSpPr/>
            <p:nvPr/>
          </p:nvSpPr>
          <p:spPr>
            <a:xfrm>
              <a:off x="1160488" y="345364"/>
              <a:ext cx="982299" cy="982299"/>
            </a:xfrm>
            <a:custGeom>
              <a:avLst/>
              <a:gdLst/>
              <a:ahLst/>
              <a:cxnLst/>
              <a:rect l="l" t="t" r="r" b="b"/>
              <a:pathLst>
                <a:path w="982299" h="982299">
                  <a:moveTo>
                    <a:pt x="0" y="0"/>
                  </a:moveTo>
                  <a:lnTo>
                    <a:pt x="982298" y="0"/>
                  </a:lnTo>
                  <a:lnTo>
                    <a:pt x="982298" y="982299"/>
                  </a:lnTo>
                  <a:lnTo>
                    <a:pt x="0" y="9822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</p:sp>
        <p:sp>
          <p:nvSpPr>
            <p:cNvPr id="38" name="Freeform 11">
              <a:extLst>
                <a:ext uri="{FF2B5EF4-FFF2-40B4-BE49-F238E27FC236}">
                  <a16:creationId xmlns:a16="http://schemas.microsoft.com/office/drawing/2014/main" id="{4821A5D2-13DA-9E86-8598-1DD917D9A9BF}"/>
                </a:ext>
              </a:extLst>
            </p:cNvPr>
            <p:cNvSpPr/>
            <p:nvPr/>
          </p:nvSpPr>
          <p:spPr>
            <a:xfrm>
              <a:off x="3373560" y="345364"/>
              <a:ext cx="982299" cy="982299"/>
            </a:xfrm>
            <a:custGeom>
              <a:avLst/>
              <a:gdLst/>
              <a:ahLst/>
              <a:cxnLst/>
              <a:rect l="l" t="t" r="r" b="b"/>
              <a:pathLst>
                <a:path w="982299" h="982299">
                  <a:moveTo>
                    <a:pt x="0" y="0"/>
                  </a:moveTo>
                  <a:lnTo>
                    <a:pt x="982298" y="0"/>
                  </a:lnTo>
                  <a:lnTo>
                    <a:pt x="982298" y="982299"/>
                  </a:lnTo>
                  <a:lnTo>
                    <a:pt x="0" y="9822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/>
              <a:stretch>
                <a:fillRect/>
              </a:stretch>
            </a:blipFill>
          </p:spPr>
        </p:sp>
        <p:sp>
          <p:nvSpPr>
            <p:cNvPr id="39" name="Freeform 12">
              <a:extLst>
                <a:ext uri="{FF2B5EF4-FFF2-40B4-BE49-F238E27FC236}">
                  <a16:creationId xmlns:a16="http://schemas.microsoft.com/office/drawing/2014/main" id="{A8F9509D-ECEF-A888-6468-069E27D2E149}"/>
                </a:ext>
              </a:extLst>
            </p:cNvPr>
            <p:cNvSpPr/>
            <p:nvPr/>
          </p:nvSpPr>
          <p:spPr>
            <a:xfrm>
              <a:off x="2324694" y="345364"/>
              <a:ext cx="866959" cy="982299"/>
            </a:xfrm>
            <a:custGeom>
              <a:avLst/>
              <a:gdLst/>
              <a:ahLst/>
              <a:cxnLst/>
              <a:rect l="l" t="t" r="r" b="b"/>
              <a:pathLst>
                <a:path w="866959" h="982299">
                  <a:moveTo>
                    <a:pt x="0" y="0"/>
                  </a:moveTo>
                  <a:lnTo>
                    <a:pt x="866959" y="0"/>
                  </a:lnTo>
                  <a:lnTo>
                    <a:pt x="866959" y="982299"/>
                  </a:lnTo>
                  <a:lnTo>
                    <a:pt x="0" y="9822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/>
              <a:stretch>
                <a:fillRect l="-24839" r="-27501"/>
              </a:stretch>
            </a:blipFill>
          </p:spPr>
        </p:sp>
        <p:sp>
          <p:nvSpPr>
            <p:cNvPr id="40" name="Freeform 13">
              <a:extLst>
                <a:ext uri="{FF2B5EF4-FFF2-40B4-BE49-F238E27FC236}">
                  <a16:creationId xmlns:a16="http://schemas.microsoft.com/office/drawing/2014/main" id="{E4B541E5-EF3E-D55E-64A9-ABB270349855}"/>
                </a:ext>
              </a:extLst>
            </p:cNvPr>
            <p:cNvSpPr/>
            <p:nvPr/>
          </p:nvSpPr>
          <p:spPr>
            <a:xfrm>
              <a:off x="4537766" y="0"/>
              <a:ext cx="2661590" cy="1673027"/>
            </a:xfrm>
            <a:custGeom>
              <a:avLst/>
              <a:gdLst/>
              <a:ahLst/>
              <a:cxnLst/>
              <a:rect l="l" t="t" r="r" b="b"/>
              <a:pathLst>
                <a:path w="2661590" h="1673027">
                  <a:moveTo>
                    <a:pt x="0" y="0"/>
                  </a:moveTo>
                  <a:lnTo>
                    <a:pt x="2661590" y="0"/>
                  </a:lnTo>
                  <a:lnTo>
                    <a:pt x="2661590" y="1673027"/>
                  </a:lnTo>
                  <a:lnTo>
                    <a:pt x="0" y="16730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/>
              <a:stretch>
                <a:fillRect l="-5873" r="-5873"/>
              </a:stretch>
            </a:blipFill>
          </p:spPr>
        </p:sp>
      </p:grp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 descr="\\DROBO-FS\QuickDrops\JB\PPTX NG\Droplets\LightingOverlay.png"/>
          <p:cNvSpPr/>
          <p:nvPr/>
        </p:nvSpPr>
        <p:spPr>
          <a:xfrm>
            <a:off x="0" y="-19050"/>
            <a:ext cx="18288004" cy="10287002"/>
          </a:xfrm>
          <a:custGeom>
            <a:avLst/>
            <a:gdLst/>
            <a:ahLst/>
            <a:cxnLst/>
            <a:rect l="l" t="t" r="r" b="b"/>
            <a:pathLst>
              <a:path w="18288004" h="10287002">
                <a:moveTo>
                  <a:pt x="0" y="0"/>
                </a:moveTo>
                <a:lnTo>
                  <a:pt x="18288004" y="0"/>
                </a:lnTo>
                <a:lnTo>
                  <a:pt x="18288004" y="10287002"/>
                </a:lnTo>
                <a:lnTo>
                  <a:pt x="0" y="1028700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33" name="TextBox 33"/>
          <p:cNvSpPr txBox="1"/>
          <p:nvPr/>
        </p:nvSpPr>
        <p:spPr>
          <a:xfrm>
            <a:off x="2975112" y="1160484"/>
            <a:ext cx="16141650" cy="21531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59"/>
              </a:lnSpc>
            </a:pPr>
            <a:endParaRPr sz="2800" dirty="0">
              <a:latin typeface="Chulabhorn Likit Text Light๙" panose="00000400000000000000" pitchFamily="2" charset="-34"/>
              <a:cs typeface="Chulabhorn Likit Text Light๙" panose="00000400000000000000" pitchFamily="2" charset="-34"/>
            </a:endParaRPr>
          </a:p>
          <a:p>
            <a:pPr algn="l">
              <a:lnSpc>
                <a:spcPts val="5759"/>
              </a:lnSpc>
            </a:pPr>
            <a:r>
              <a:rPr lang="en-US" sz="2800" dirty="0" err="1">
                <a:solidFill>
                  <a:srgbClr val="000000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การหารือข้อกฎหมายงานกองทุนพัฒนาบทบาทสตรี</a:t>
            </a:r>
            <a:endParaRPr lang="en-US" sz="2800" dirty="0">
              <a:solidFill>
                <a:srgbClr val="000000"/>
              </a:solidFill>
              <a:latin typeface="Chulabhorn Likit Text Light๙" panose="00000400000000000000" pitchFamily="2" charset="-34"/>
              <a:cs typeface="Chulabhorn Likit Text Light๙" panose="00000400000000000000" pitchFamily="2" charset="-34"/>
            </a:endParaRPr>
          </a:p>
          <a:p>
            <a:pPr algn="l">
              <a:lnSpc>
                <a:spcPts val="5759"/>
              </a:lnSpc>
            </a:pPr>
            <a:endParaRPr lang="en-US" sz="2800" dirty="0">
              <a:solidFill>
                <a:srgbClr val="000000"/>
              </a:solidFill>
              <a:latin typeface="Chulabhorn Likit Text Light๙" panose="00000400000000000000" pitchFamily="2" charset="-34"/>
              <a:cs typeface="Chulabhorn Likit Text Light๙" panose="00000400000000000000" pitchFamily="2" charset="-34"/>
            </a:endParaRPr>
          </a:p>
        </p:txBody>
      </p:sp>
      <p:sp>
        <p:nvSpPr>
          <p:cNvPr id="34" name="TextBox 34"/>
          <p:cNvSpPr txBox="1"/>
          <p:nvPr/>
        </p:nvSpPr>
        <p:spPr>
          <a:xfrm>
            <a:off x="2975112" y="3088408"/>
            <a:ext cx="14469108" cy="12298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40"/>
              </a:lnSpc>
            </a:pPr>
            <a:r>
              <a:rPr lang="en-US" sz="2800">
                <a:solidFill>
                  <a:srgbClr val="000000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1. ให้ผู้ว่าราชการจังหวัด หรือ รองผู้ว่าราชการจังหวัด</a:t>
            </a:r>
          </a:p>
          <a:p>
            <a:pPr algn="l">
              <a:lnSpc>
                <a:spcPts val="5040"/>
              </a:lnSpc>
            </a:pPr>
            <a:r>
              <a:rPr lang="en-US" sz="2800">
                <a:solidFill>
                  <a:srgbClr val="000000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    ที่กำกับดูแล เป็นผู้ลงนามในหนังสือ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2901069" y="4616472"/>
            <a:ext cx="16141650" cy="12298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40"/>
              </a:lnSpc>
            </a:pPr>
            <a:r>
              <a:rPr lang="en-US" sz="2800">
                <a:solidFill>
                  <a:srgbClr val="000000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2. ระบุประเด็นที่ต้องการหารือให้ชัดเจน</a:t>
            </a:r>
          </a:p>
          <a:p>
            <a:pPr algn="l">
              <a:lnSpc>
                <a:spcPts val="5040"/>
              </a:lnSpc>
            </a:pPr>
            <a:endParaRPr lang="en-US" sz="2800">
              <a:solidFill>
                <a:srgbClr val="000000"/>
              </a:solidFill>
              <a:latin typeface="Chulabhorn Likit Text Light๙" panose="00000400000000000000" pitchFamily="2" charset="-34"/>
              <a:cs typeface="Chulabhorn Likit Text Light๙" panose="00000400000000000000" pitchFamily="2" charset="-34"/>
            </a:endParaRPr>
          </a:p>
        </p:txBody>
      </p:sp>
      <p:sp>
        <p:nvSpPr>
          <p:cNvPr id="36" name="TextBox 36"/>
          <p:cNvSpPr txBox="1"/>
          <p:nvPr/>
        </p:nvSpPr>
        <p:spPr>
          <a:xfrm>
            <a:off x="2901069" y="5705438"/>
            <a:ext cx="16141650" cy="12298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40"/>
              </a:lnSpc>
            </a:pPr>
            <a:r>
              <a:rPr lang="en-US" sz="2800">
                <a:solidFill>
                  <a:srgbClr val="000000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3. ระบุข้อเท็จจริงให้ครบถ้วน</a:t>
            </a:r>
          </a:p>
          <a:p>
            <a:pPr algn="l">
              <a:lnSpc>
                <a:spcPts val="5040"/>
              </a:lnSpc>
            </a:pPr>
            <a:endParaRPr lang="en-US" sz="2800">
              <a:solidFill>
                <a:srgbClr val="000000"/>
              </a:solidFill>
              <a:latin typeface="Chulabhorn Likit Text Light๙" panose="00000400000000000000" pitchFamily="2" charset="-34"/>
              <a:cs typeface="Chulabhorn Likit Text Light๙" panose="00000400000000000000" pitchFamily="2" charset="-34"/>
            </a:endParaRPr>
          </a:p>
        </p:txBody>
      </p:sp>
      <p:sp>
        <p:nvSpPr>
          <p:cNvPr id="37" name="TextBox 37"/>
          <p:cNvSpPr txBox="1"/>
          <p:nvPr/>
        </p:nvSpPr>
        <p:spPr>
          <a:xfrm>
            <a:off x="2680945" y="6648790"/>
            <a:ext cx="16141650" cy="1871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40"/>
              </a:lnSpc>
            </a:pPr>
            <a:r>
              <a:rPr lang="en-US" sz="2800">
                <a:solidFill>
                  <a:srgbClr val="000000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 4. เอกสารหลักฐานประกอบการหารือถ้ามีจำนวนมาก </a:t>
            </a:r>
          </a:p>
          <a:p>
            <a:pPr algn="l">
              <a:lnSpc>
                <a:spcPts val="5040"/>
              </a:lnSpc>
            </a:pPr>
            <a:r>
              <a:rPr lang="en-US" sz="2800">
                <a:solidFill>
                  <a:srgbClr val="000000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     ใช้วิธีสแกน แล้วส่งไฟล์เอกสารแทน</a:t>
            </a:r>
          </a:p>
          <a:p>
            <a:pPr algn="l">
              <a:lnSpc>
                <a:spcPts val="5040"/>
              </a:lnSpc>
            </a:pPr>
            <a:endParaRPr lang="en-US" sz="2800">
              <a:solidFill>
                <a:srgbClr val="000000"/>
              </a:solidFill>
              <a:latin typeface="Chulabhorn Likit Text Light๙" panose="00000400000000000000" pitchFamily="2" charset="-34"/>
              <a:cs typeface="Chulabhorn Likit Text Light๙" panose="00000400000000000000" pitchFamily="2" charset="-34"/>
            </a:endParaRPr>
          </a:p>
        </p:txBody>
      </p:sp>
      <p:grpSp>
        <p:nvGrpSpPr>
          <p:cNvPr id="38" name="Group 38"/>
          <p:cNvGrpSpPr/>
          <p:nvPr/>
        </p:nvGrpSpPr>
        <p:grpSpPr>
          <a:xfrm>
            <a:off x="1863193" y="1910192"/>
            <a:ext cx="1032400" cy="900975"/>
            <a:chOff x="0" y="0"/>
            <a:chExt cx="1376534" cy="1201300"/>
          </a:xfrm>
        </p:grpSpPr>
        <p:sp>
          <p:nvSpPr>
            <p:cNvPr id="39" name="Freeform 39"/>
            <p:cNvSpPr/>
            <p:nvPr/>
          </p:nvSpPr>
          <p:spPr>
            <a:xfrm>
              <a:off x="15875" y="15875"/>
              <a:ext cx="1344803" cy="1169543"/>
            </a:xfrm>
            <a:custGeom>
              <a:avLst/>
              <a:gdLst/>
              <a:ahLst/>
              <a:cxnLst/>
              <a:rect l="l" t="t" r="r" b="b"/>
              <a:pathLst>
                <a:path w="1344803" h="1169543">
                  <a:moveTo>
                    <a:pt x="0" y="446786"/>
                  </a:moveTo>
                  <a:lnTo>
                    <a:pt x="513715" y="446786"/>
                  </a:lnTo>
                  <a:lnTo>
                    <a:pt x="672338" y="0"/>
                  </a:lnTo>
                  <a:lnTo>
                    <a:pt x="831088" y="446786"/>
                  </a:lnTo>
                  <a:lnTo>
                    <a:pt x="1344803" y="446786"/>
                  </a:lnTo>
                  <a:lnTo>
                    <a:pt x="929259" y="722757"/>
                  </a:lnTo>
                  <a:lnTo>
                    <a:pt x="1088009" y="1169543"/>
                  </a:lnTo>
                  <a:lnTo>
                    <a:pt x="672338" y="893445"/>
                  </a:lnTo>
                  <a:lnTo>
                    <a:pt x="256794" y="1169543"/>
                  </a:lnTo>
                  <a:lnTo>
                    <a:pt x="415544" y="722757"/>
                  </a:lnTo>
                  <a:close/>
                </a:path>
              </a:pathLst>
            </a:custGeom>
            <a:solidFill>
              <a:srgbClr val="107EC6"/>
            </a:solidFill>
          </p:spPr>
        </p:sp>
        <p:sp>
          <p:nvSpPr>
            <p:cNvPr id="40" name="Freeform 40"/>
            <p:cNvSpPr/>
            <p:nvPr/>
          </p:nvSpPr>
          <p:spPr>
            <a:xfrm>
              <a:off x="-1270" y="0"/>
              <a:ext cx="1379347" cy="1202436"/>
            </a:xfrm>
            <a:custGeom>
              <a:avLst/>
              <a:gdLst/>
              <a:ahLst/>
              <a:cxnLst/>
              <a:rect l="l" t="t" r="r" b="b"/>
              <a:pathLst>
                <a:path w="1379347" h="1202436">
                  <a:moveTo>
                    <a:pt x="17145" y="446786"/>
                  </a:moveTo>
                  <a:lnTo>
                    <a:pt x="530860" y="446786"/>
                  </a:lnTo>
                  <a:lnTo>
                    <a:pt x="530860" y="462661"/>
                  </a:lnTo>
                  <a:lnTo>
                    <a:pt x="515874" y="457327"/>
                  </a:lnTo>
                  <a:lnTo>
                    <a:pt x="674624" y="10541"/>
                  </a:lnTo>
                  <a:cubicBezTo>
                    <a:pt x="676910" y="4191"/>
                    <a:pt x="682879" y="0"/>
                    <a:pt x="689610" y="0"/>
                  </a:cubicBezTo>
                  <a:cubicBezTo>
                    <a:pt x="696341" y="0"/>
                    <a:pt x="702310" y="4191"/>
                    <a:pt x="704596" y="10541"/>
                  </a:cubicBezTo>
                  <a:lnTo>
                    <a:pt x="863346" y="457327"/>
                  </a:lnTo>
                  <a:lnTo>
                    <a:pt x="848360" y="462661"/>
                  </a:lnTo>
                  <a:lnTo>
                    <a:pt x="848360" y="446786"/>
                  </a:lnTo>
                  <a:lnTo>
                    <a:pt x="1362075" y="446786"/>
                  </a:lnTo>
                  <a:cubicBezTo>
                    <a:pt x="1369060" y="446786"/>
                    <a:pt x="1375283" y="451358"/>
                    <a:pt x="1377315" y="458089"/>
                  </a:cubicBezTo>
                  <a:cubicBezTo>
                    <a:pt x="1379347" y="464820"/>
                    <a:pt x="1376680" y="472059"/>
                    <a:pt x="1370965" y="475869"/>
                  </a:cubicBezTo>
                  <a:lnTo>
                    <a:pt x="955167" y="751967"/>
                  </a:lnTo>
                  <a:lnTo>
                    <a:pt x="946404" y="738759"/>
                  </a:lnTo>
                  <a:lnTo>
                    <a:pt x="961390" y="733425"/>
                  </a:lnTo>
                  <a:lnTo>
                    <a:pt x="1120140" y="1180211"/>
                  </a:lnTo>
                  <a:cubicBezTo>
                    <a:pt x="1122426" y="1186688"/>
                    <a:pt x="1120394" y="1193800"/>
                    <a:pt x="1114933" y="1197991"/>
                  </a:cubicBezTo>
                  <a:cubicBezTo>
                    <a:pt x="1109472" y="1202182"/>
                    <a:pt x="1102106" y="1202436"/>
                    <a:pt x="1096391" y="1198753"/>
                  </a:cubicBezTo>
                  <a:lnTo>
                    <a:pt x="680720" y="922528"/>
                  </a:lnTo>
                  <a:lnTo>
                    <a:pt x="689483" y="909320"/>
                  </a:lnTo>
                  <a:lnTo>
                    <a:pt x="698246" y="922528"/>
                  </a:lnTo>
                  <a:lnTo>
                    <a:pt x="282702" y="1198626"/>
                  </a:lnTo>
                  <a:cubicBezTo>
                    <a:pt x="276987" y="1202436"/>
                    <a:pt x="269494" y="1202182"/>
                    <a:pt x="264160" y="1197864"/>
                  </a:cubicBezTo>
                  <a:cubicBezTo>
                    <a:pt x="258826" y="1193546"/>
                    <a:pt x="256667" y="1186434"/>
                    <a:pt x="258953" y="1180084"/>
                  </a:cubicBezTo>
                  <a:lnTo>
                    <a:pt x="417703" y="733298"/>
                  </a:lnTo>
                  <a:lnTo>
                    <a:pt x="432689" y="738632"/>
                  </a:lnTo>
                  <a:lnTo>
                    <a:pt x="423926" y="751840"/>
                  </a:lnTo>
                  <a:lnTo>
                    <a:pt x="8382" y="475869"/>
                  </a:lnTo>
                  <a:cubicBezTo>
                    <a:pt x="2540" y="471932"/>
                    <a:pt x="0" y="464820"/>
                    <a:pt x="2032" y="458089"/>
                  </a:cubicBezTo>
                  <a:cubicBezTo>
                    <a:pt x="4064" y="451358"/>
                    <a:pt x="10287" y="446786"/>
                    <a:pt x="17272" y="446786"/>
                  </a:cubicBezTo>
                  <a:moveTo>
                    <a:pt x="17272" y="478536"/>
                  </a:moveTo>
                  <a:lnTo>
                    <a:pt x="17272" y="462661"/>
                  </a:lnTo>
                  <a:lnTo>
                    <a:pt x="26035" y="449453"/>
                  </a:lnTo>
                  <a:lnTo>
                    <a:pt x="441452" y="725424"/>
                  </a:lnTo>
                  <a:cubicBezTo>
                    <a:pt x="447548" y="729488"/>
                    <a:pt x="450088" y="737108"/>
                    <a:pt x="447675" y="743966"/>
                  </a:cubicBezTo>
                  <a:lnTo>
                    <a:pt x="288925" y="1190752"/>
                  </a:lnTo>
                  <a:lnTo>
                    <a:pt x="273939" y="1185418"/>
                  </a:lnTo>
                  <a:lnTo>
                    <a:pt x="265176" y="1172210"/>
                  </a:lnTo>
                  <a:lnTo>
                    <a:pt x="680720" y="896112"/>
                  </a:lnTo>
                  <a:cubicBezTo>
                    <a:pt x="686054" y="892556"/>
                    <a:pt x="692912" y="892556"/>
                    <a:pt x="698246" y="896112"/>
                  </a:cubicBezTo>
                  <a:lnTo>
                    <a:pt x="1113917" y="1172210"/>
                  </a:lnTo>
                  <a:lnTo>
                    <a:pt x="1105154" y="1185418"/>
                  </a:lnTo>
                  <a:lnTo>
                    <a:pt x="1090168" y="1190752"/>
                  </a:lnTo>
                  <a:lnTo>
                    <a:pt x="931418" y="743966"/>
                  </a:lnTo>
                  <a:cubicBezTo>
                    <a:pt x="929005" y="737108"/>
                    <a:pt x="931545" y="729488"/>
                    <a:pt x="937641" y="725424"/>
                  </a:cubicBezTo>
                  <a:lnTo>
                    <a:pt x="1353185" y="449326"/>
                  </a:lnTo>
                  <a:lnTo>
                    <a:pt x="1361948" y="462534"/>
                  </a:lnTo>
                  <a:lnTo>
                    <a:pt x="1361948" y="478409"/>
                  </a:lnTo>
                  <a:lnTo>
                    <a:pt x="848233" y="478409"/>
                  </a:lnTo>
                  <a:cubicBezTo>
                    <a:pt x="841502" y="478409"/>
                    <a:pt x="835533" y="474218"/>
                    <a:pt x="833247" y="467868"/>
                  </a:cubicBezTo>
                  <a:lnTo>
                    <a:pt x="674624" y="21209"/>
                  </a:lnTo>
                  <a:lnTo>
                    <a:pt x="689610" y="15875"/>
                  </a:lnTo>
                  <a:lnTo>
                    <a:pt x="704596" y="21209"/>
                  </a:lnTo>
                  <a:lnTo>
                    <a:pt x="545846" y="467995"/>
                  </a:lnTo>
                  <a:cubicBezTo>
                    <a:pt x="543560" y="474345"/>
                    <a:pt x="537591" y="478536"/>
                    <a:pt x="530860" y="478536"/>
                  </a:cubicBezTo>
                  <a:lnTo>
                    <a:pt x="17145" y="478536"/>
                  </a:lnTo>
                  <a:close/>
                </a:path>
              </a:pathLst>
            </a:custGeom>
            <a:solidFill>
              <a:srgbClr val="0E4264"/>
            </a:solidFill>
          </p:spPr>
        </p:sp>
      </p:grpSp>
      <p:grpSp>
        <p:nvGrpSpPr>
          <p:cNvPr id="41" name="กลุ่ม 40">
            <a:extLst>
              <a:ext uri="{FF2B5EF4-FFF2-40B4-BE49-F238E27FC236}">
                <a16:creationId xmlns:a16="http://schemas.microsoft.com/office/drawing/2014/main" id="{1C931B3C-F50D-C4D8-9885-37042D7C4D56}"/>
              </a:ext>
            </a:extLst>
          </p:cNvPr>
          <p:cNvGrpSpPr/>
          <p:nvPr/>
        </p:nvGrpSpPr>
        <p:grpSpPr>
          <a:xfrm>
            <a:off x="-322135" y="5943268"/>
            <a:ext cx="20941658" cy="5143832"/>
            <a:chOff x="-322135" y="5943268"/>
            <a:chExt cx="20941658" cy="5143832"/>
          </a:xfrm>
        </p:grpSpPr>
        <p:sp>
          <p:nvSpPr>
            <p:cNvPr id="42" name="Freeform 2">
              <a:extLst>
                <a:ext uri="{FF2B5EF4-FFF2-40B4-BE49-F238E27FC236}">
                  <a16:creationId xmlns:a16="http://schemas.microsoft.com/office/drawing/2014/main" id="{76F1663F-11DB-468B-0C7E-10EBA7118704}"/>
                </a:ext>
              </a:extLst>
            </p:cNvPr>
            <p:cNvSpPr/>
            <p:nvPr/>
          </p:nvSpPr>
          <p:spPr>
            <a:xfrm>
              <a:off x="-322135" y="9635249"/>
              <a:ext cx="19404854" cy="1451851"/>
            </a:xfrm>
            <a:custGeom>
              <a:avLst/>
              <a:gdLst/>
              <a:ahLst/>
              <a:cxnLst/>
              <a:rect l="l" t="t" r="r" b="b"/>
              <a:pathLst>
                <a:path w="19404854" h="9702427">
                  <a:moveTo>
                    <a:pt x="0" y="0"/>
                  </a:moveTo>
                  <a:lnTo>
                    <a:pt x="19404855" y="0"/>
                  </a:lnTo>
                  <a:lnTo>
                    <a:pt x="19404855" y="9702428"/>
                  </a:lnTo>
                  <a:lnTo>
                    <a:pt x="0" y="97024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/>
              <a:stretch>
                <a:fillRect b="-568280"/>
              </a:stretch>
            </a:blipFill>
          </p:spPr>
        </p:sp>
        <p:sp>
          <p:nvSpPr>
            <p:cNvPr id="43" name="Freeform 3">
              <a:extLst>
                <a:ext uri="{FF2B5EF4-FFF2-40B4-BE49-F238E27FC236}">
                  <a16:creationId xmlns:a16="http://schemas.microsoft.com/office/drawing/2014/main" id="{9CA10FF5-BECF-C5BD-6AAA-82015934CCCB}"/>
                </a:ext>
              </a:extLst>
            </p:cNvPr>
            <p:cNvSpPr/>
            <p:nvPr/>
          </p:nvSpPr>
          <p:spPr>
            <a:xfrm rot="10800000" flipH="1">
              <a:off x="-126913" y="6672817"/>
              <a:ext cx="4261510" cy="4172163"/>
            </a:xfrm>
            <a:custGeom>
              <a:avLst/>
              <a:gdLst/>
              <a:ahLst/>
              <a:cxnLst/>
              <a:rect l="l" t="t" r="r" b="b"/>
              <a:pathLst>
                <a:path w="4261510" h="4172163">
                  <a:moveTo>
                    <a:pt x="4261510" y="0"/>
                  </a:moveTo>
                  <a:lnTo>
                    <a:pt x="0" y="0"/>
                  </a:lnTo>
                  <a:lnTo>
                    <a:pt x="0" y="4172163"/>
                  </a:lnTo>
                  <a:lnTo>
                    <a:pt x="4261510" y="4172163"/>
                  </a:lnTo>
                  <a:lnTo>
                    <a:pt x="4261510" y="0"/>
                  </a:lnTo>
                  <a:close/>
                </a:path>
              </a:pathLst>
            </a:custGeom>
            <a:blipFill>
              <a:blip r:embed="rId8">
                <a:alphaModFix amt="37000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4" name="Freeform 4">
              <a:extLst>
                <a:ext uri="{FF2B5EF4-FFF2-40B4-BE49-F238E27FC236}">
                  <a16:creationId xmlns:a16="http://schemas.microsoft.com/office/drawing/2014/main" id="{DAA191CB-29AC-159C-D813-29FF3FECDE8E}"/>
                </a:ext>
              </a:extLst>
            </p:cNvPr>
            <p:cNvSpPr/>
            <p:nvPr/>
          </p:nvSpPr>
          <p:spPr>
            <a:xfrm rot="10800000">
              <a:off x="16716853" y="5943268"/>
              <a:ext cx="3902670" cy="4366592"/>
            </a:xfrm>
            <a:custGeom>
              <a:avLst/>
              <a:gdLst/>
              <a:ahLst/>
              <a:cxnLst/>
              <a:rect l="l" t="t" r="r" b="b"/>
              <a:pathLst>
                <a:path w="4261510" h="4172163">
                  <a:moveTo>
                    <a:pt x="0" y="0"/>
                  </a:moveTo>
                  <a:lnTo>
                    <a:pt x="4261510" y="0"/>
                  </a:lnTo>
                  <a:lnTo>
                    <a:pt x="4261510" y="4172163"/>
                  </a:lnTo>
                  <a:lnTo>
                    <a:pt x="0" y="41721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alphaModFix amt="31999"/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5" name="Freeform 5">
              <a:extLst>
                <a:ext uri="{FF2B5EF4-FFF2-40B4-BE49-F238E27FC236}">
                  <a16:creationId xmlns:a16="http://schemas.microsoft.com/office/drawing/2014/main" id="{C442C9AE-C424-4C85-DA7D-1C9BCA4CE47C}"/>
                </a:ext>
              </a:extLst>
            </p:cNvPr>
            <p:cNvSpPr/>
            <p:nvPr/>
          </p:nvSpPr>
          <p:spPr>
            <a:xfrm>
              <a:off x="17183859" y="9649284"/>
              <a:ext cx="352548" cy="352548"/>
            </a:xfrm>
            <a:custGeom>
              <a:avLst/>
              <a:gdLst/>
              <a:ahLst/>
              <a:cxnLst/>
              <a:rect l="l" t="t" r="r" b="b"/>
              <a:pathLst>
                <a:path w="352548" h="352548">
                  <a:moveTo>
                    <a:pt x="0" y="0"/>
                  </a:moveTo>
                  <a:lnTo>
                    <a:pt x="352547" y="0"/>
                  </a:lnTo>
                  <a:lnTo>
                    <a:pt x="352547" y="352548"/>
                  </a:lnTo>
                  <a:lnTo>
                    <a:pt x="0" y="35254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alphaModFix amt="47000"/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6" name="Freeform 6">
              <a:extLst>
                <a:ext uri="{FF2B5EF4-FFF2-40B4-BE49-F238E27FC236}">
                  <a16:creationId xmlns:a16="http://schemas.microsoft.com/office/drawing/2014/main" id="{66F8E228-2BAF-B27A-9231-BFC7F52F7710}"/>
                </a:ext>
              </a:extLst>
            </p:cNvPr>
            <p:cNvSpPr/>
            <p:nvPr/>
          </p:nvSpPr>
          <p:spPr>
            <a:xfrm>
              <a:off x="16855283" y="9924104"/>
              <a:ext cx="270304" cy="270304"/>
            </a:xfrm>
            <a:custGeom>
              <a:avLst/>
              <a:gdLst/>
              <a:ahLst/>
              <a:cxnLst/>
              <a:rect l="l" t="t" r="r" b="b"/>
              <a:pathLst>
                <a:path w="270304" h="270304">
                  <a:moveTo>
                    <a:pt x="0" y="0"/>
                  </a:moveTo>
                  <a:lnTo>
                    <a:pt x="270304" y="0"/>
                  </a:lnTo>
                  <a:lnTo>
                    <a:pt x="270304" y="270304"/>
                  </a:lnTo>
                  <a:lnTo>
                    <a:pt x="0" y="2703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alphaModFix amt="55000"/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7" name="Freeform 7">
              <a:extLst>
                <a:ext uri="{FF2B5EF4-FFF2-40B4-BE49-F238E27FC236}">
                  <a16:creationId xmlns:a16="http://schemas.microsoft.com/office/drawing/2014/main" id="{A1A6574E-78EE-7309-0333-86A77617D15A}"/>
                </a:ext>
              </a:extLst>
            </p:cNvPr>
            <p:cNvSpPr/>
            <p:nvPr/>
          </p:nvSpPr>
          <p:spPr>
            <a:xfrm>
              <a:off x="0" y="9641564"/>
              <a:ext cx="625082" cy="625082"/>
            </a:xfrm>
            <a:custGeom>
              <a:avLst/>
              <a:gdLst/>
              <a:ahLst/>
              <a:cxnLst/>
              <a:rect l="l" t="t" r="r" b="b"/>
              <a:pathLst>
                <a:path w="625082" h="625082">
                  <a:moveTo>
                    <a:pt x="0" y="0"/>
                  </a:moveTo>
                  <a:lnTo>
                    <a:pt x="625082" y="0"/>
                  </a:lnTo>
                  <a:lnTo>
                    <a:pt x="625082" y="625082"/>
                  </a:lnTo>
                  <a:lnTo>
                    <a:pt x="0" y="62508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8" name="Freeform 8">
              <a:extLst>
                <a:ext uri="{FF2B5EF4-FFF2-40B4-BE49-F238E27FC236}">
                  <a16:creationId xmlns:a16="http://schemas.microsoft.com/office/drawing/2014/main" id="{D9477D6A-2A42-CFF1-9C55-C2B518B9FC5C}"/>
                </a:ext>
              </a:extLst>
            </p:cNvPr>
            <p:cNvSpPr/>
            <p:nvPr/>
          </p:nvSpPr>
          <p:spPr>
            <a:xfrm>
              <a:off x="660458" y="9631111"/>
              <a:ext cx="294691" cy="294691"/>
            </a:xfrm>
            <a:custGeom>
              <a:avLst/>
              <a:gdLst/>
              <a:ahLst/>
              <a:cxnLst/>
              <a:rect l="l" t="t" r="r" b="b"/>
              <a:pathLst>
                <a:path w="294691" h="294691">
                  <a:moveTo>
                    <a:pt x="0" y="0"/>
                  </a:moveTo>
                  <a:lnTo>
                    <a:pt x="294691" y="0"/>
                  </a:lnTo>
                  <a:lnTo>
                    <a:pt x="294691" y="294691"/>
                  </a:lnTo>
                  <a:lnTo>
                    <a:pt x="0" y="2946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9" name="Freeform 9">
              <a:extLst>
                <a:ext uri="{FF2B5EF4-FFF2-40B4-BE49-F238E27FC236}">
                  <a16:creationId xmlns:a16="http://schemas.microsoft.com/office/drawing/2014/main" id="{8B56455C-DD35-7BE8-352A-FB821890B693}"/>
                </a:ext>
              </a:extLst>
            </p:cNvPr>
            <p:cNvSpPr/>
            <p:nvPr/>
          </p:nvSpPr>
          <p:spPr>
            <a:xfrm rot="834738">
              <a:off x="4269232" y="9833364"/>
              <a:ext cx="298411" cy="298411"/>
            </a:xfrm>
            <a:custGeom>
              <a:avLst/>
              <a:gdLst/>
              <a:ahLst/>
              <a:cxnLst/>
              <a:rect l="l" t="t" r="r" b="b"/>
              <a:pathLst>
                <a:path w="298411" h="298411">
                  <a:moveTo>
                    <a:pt x="0" y="0"/>
                  </a:moveTo>
                  <a:lnTo>
                    <a:pt x="298410" y="0"/>
                  </a:lnTo>
                  <a:lnTo>
                    <a:pt x="298410" y="298410"/>
                  </a:lnTo>
                  <a:lnTo>
                    <a:pt x="0" y="2984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alphaModFix amt="56000"/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0" name="TextBox 10">
              <a:extLst>
                <a:ext uri="{FF2B5EF4-FFF2-40B4-BE49-F238E27FC236}">
                  <a16:creationId xmlns:a16="http://schemas.microsoft.com/office/drawing/2014/main" id="{9FB661B6-9B03-3D6E-F205-A4793C979CD4}"/>
                </a:ext>
              </a:extLst>
            </p:cNvPr>
            <p:cNvSpPr txBox="1"/>
            <p:nvPr/>
          </p:nvSpPr>
          <p:spPr>
            <a:xfrm>
              <a:off x="5418052" y="9897227"/>
              <a:ext cx="13784348" cy="4289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679"/>
                </a:lnSpc>
              </a:pPr>
              <a:r>
                <a:rPr lang="en-US" sz="1600" dirty="0" err="1">
                  <a:solidFill>
                    <a:srgbClr val="EA9F1B"/>
                  </a:solidFill>
                  <a:latin typeface="Chulabhorn Likit Text Light" panose="00000400000000000000" pitchFamily="2" charset="-34"/>
                  <a:cs typeface="Chulabhorn Likit Text Light" panose="00000400000000000000" pitchFamily="2" charset="-34"/>
                </a:rPr>
                <a:t>เศรษฐกิจฐานรากมั่นคง</a:t>
              </a:r>
              <a:r>
                <a:rPr lang="en-US" sz="1600" dirty="0">
                  <a:solidFill>
                    <a:srgbClr val="EA9F1B"/>
                  </a:solidFill>
                  <a:latin typeface="Chulabhorn Likit Text Light" panose="00000400000000000000" pitchFamily="2" charset="-34"/>
                  <a:cs typeface="Chulabhorn Likit Text Light" panose="00000400000000000000" pitchFamily="2" charset="-34"/>
                </a:rPr>
                <a:t> </a:t>
              </a:r>
              <a:r>
                <a:rPr lang="en-US" sz="1600" dirty="0" err="1">
                  <a:solidFill>
                    <a:srgbClr val="EA9F1B"/>
                  </a:solidFill>
                  <a:latin typeface="Chulabhorn Likit Text Light" panose="00000400000000000000" pitchFamily="2" charset="-34"/>
                  <a:cs typeface="Chulabhorn Likit Text Light" panose="00000400000000000000" pitchFamily="2" charset="-34"/>
                </a:rPr>
                <a:t>ชุมชนเข้มแข็งอย่างยั่งยืน</a:t>
              </a:r>
              <a:r>
                <a:rPr lang="en-US" sz="1600" dirty="0">
                  <a:solidFill>
                    <a:srgbClr val="EA9F1B"/>
                  </a:solidFill>
                  <a:latin typeface="Chulabhorn Likit Text Light" panose="00000400000000000000" pitchFamily="2" charset="-34"/>
                  <a:cs typeface="Chulabhorn Likit Text Light" panose="00000400000000000000" pitchFamily="2" charset="-34"/>
                </a:rPr>
                <a:t> </a:t>
              </a:r>
              <a:r>
                <a:rPr lang="en-US" sz="1600" dirty="0" err="1">
                  <a:solidFill>
                    <a:srgbClr val="EA9F1B"/>
                  </a:solidFill>
                  <a:latin typeface="Chulabhorn Likit Text Light" panose="00000400000000000000" pitchFamily="2" charset="-34"/>
                  <a:cs typeface="Chulabhorn Likit Text Light" panose="00000400000000000000" pitchFamily="2" charset="-34"/>
                </a:rPr>
                <a:t>ด้วยหลักปรัชญาของเศรษฐกิจพอเพียง</a:t>
              </a:r>
              <a:r>
                <a:rPr lang="en-US" sz="1600" dirty="0">
                  <a:solidFill>
                    <a:srgbClr val="EA9F1B"/>
                  </a:solidFill>
                  <a:latin typeface="Chulabhorn Likit Text Light" panose="00000400000000000000" pitchFamily="2" charset="-34"/>
                  <a:cs typeface="Chulabhorn Likit Text Light" panose="00000400000000000000" pitchFamily="2" charset="-34"/>
                </a:rPr>
                <a:t> </a:t>
              </a:r>
            </a:p>
            <a:p>
              <a:pPr>
                <a:lnSpc>
                  <a:spcPts val="1679"/>
                </a:lnSpc>
              </a:pPr>
              <a:endParaRPr lang="en-US" sz="1400" spc="253" dirty="0">
                <a:solidFill>
                  <a:srgbClr val="EA9F1B"/>
                </a:solidFill>
                <a:cs typeface="Opun Mai Bold"/>
              </a:endParaRPr>
            </a:p>
          </p:txBody>
        </p:sp>
        <p:sp>
          <p:nvSpPr>
            <p:cNvPr id="51" name="Freeform 12">
              <a:extLst>
                <a:ext uri="{FF2B5EF4-FFF2-40B4-BE49-F238E27FC236}">
                  <a16:creationId xmlns:a16="http://schemas.microsoft.com/office/drawing/2014/main" id="{E51EFA5F-A6FB-C989-76DD-C30E246F14A3}"/>
                </a:ext>
              </a:extLst>
            </p:cNvPr>
            <p:cNvSpPr/>
            <p:nvPr/>
          </p:nvSpPr>
          <p:spPr>
            <a:xfrm rot="2055878">
              <a:off x="9189152" y="9608252"/>
              <a:ext cx="231865" cy="231865"/>
            </a:xfrm>
            <a:custGeom>
              <a:avLst/>
              <a:gdLst/>
              <a:ahLst/>
              <a:cxnLst/>
              <a:rect l="l" t="t" r="r" b="b"/>
              <a:pathLst>
                <a:path w="231865" h="231865">
                  <a:moveTo>
                    <a:pt x="0" y="0"/>
                  </a:moveTo>
                  <a:lnTo>
                    <a:pt x="231865" y="0"/>
                  </a:lnTo>
                  <a:lnTo>
                    <a:pt x="231865" y="231865"/>
                  </a:lnTo>
                  <a:lnTo>
                    <a:pt x="0" y="2318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alphaModFix amt="56000"/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2" name="Freeform 13">
              <a:extLst>
                <a:ext uri="{FF2B5EF4-FFF2-40B4-BE49-F238E27FC236}">
                  <a16:creationId xmlns:a16="http://schemas.microsoft.com/office/drawing/2014/main" id="{F9019FFE-4264-E4A4-F056-150C7D80E629}"/>
                </a:ext>
              </a:extLst>
            </p:cNvPr>
            <p:cNvSpPr/>
            <p:nvPr/>
          </p:nvSpPr>
          <p:spPr>
            <a:xfrm rot="18447662">
              <a:off x="13217140" y="9859751"/>
              <a:ext cx="290824" cy="290824"/>
            </a:xfrm>
            <a:custGeom>
              <a:avLst/>
              <a:gdLst/>
              <a:ahLst/>
              <a:cxnLst/>
              <a:rect l="l" t="t" r="r" b="b"/>
              <a:pathLst>
                <a:path w="290824" h="290824">
                  <a:moveTo>
                    <a:pt x="0" y="0"/>
                  </a:moveTo>
                  <a:lnTo>
                    <a:pt x="290824" y="0"/>
                  </a:lnTo>
                  <a:lnTo>
                    <a:pt x="290824" y="290824"/>
                  </a:lnTo>
                  <a:lnTo>
                    <a:pt x="0" y="290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alphaModFix amt="56000"/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3" name="Freeform 14">
              <a:extLst>
                <a:ext uri="{FF2B5EF4-FFF2-40B4-BE49-F238E27FC236}">
                  <a16:creationId xmlns:a16="http://schemas.microsoft.com/office/drawing/2014/main" id="{7739DB0A-2A78-03D4-9403-410077C48B68}"/>
                </a:ext>
              </a:extLst>
            </p:cNvPr>
            <p:cNvSpPr/>
            <p:nvPr/>
          </p:nvSpPr>
          <p:spPr>
            <a:xfrm>
              <a:off x="16577689" y="9762124"/>
              <a:ext cx="220444" cy="220444"/>
            </a:xfrm>
            <a:custGeom>
              <a:avLst/>
              <a:gdLst/>
              <a:ahLst/>
              <a:cxnLst/>
              <a:rect l="l" t="t" r="r" b="b"/>
              <a:pathLst>
                <a:path w="220444" h="220444">
                  <a:moveTo>
                    <a:pt x="0" y="0"/>
                  </a:moveTo>
                  <a:lnTo>
                    <a:pt x="220444" y="0"/>
                  </a:lnTo>
                  <a:lnTo>
                    <a:pt x="220444" y="220445"/>
                  </a:lnTo>
                  <a:lnTo>
                    <a:pt x="0" y="2204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alphaModFix amt="65000"/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4" name="Freeform 15">
              <a:extLst>
                <a:ext uri="{FF2B5EF4-FFF2-40B4-BE49-F238E27FC236}">
                  <a16:creationId xmlns:a16="http://schemas.microsoft.com/office/drawing/2014/main" id="{03FCBE1F-F0B6-7EF8-D0FE-5753F00BF157}"/>
                </a:ext>
              </a:extLst>
            </p:cNvPr>
            <p:cNvSpPr/>
            <p:nvPr/>
          </p:nvSpPr>
          <p:spPr>
            <a:xfrm>
              <a:off x="836293" y="9842337"/>
              <a:ext cx="384815" cy="384815"/>
            </a:xfrm>
            <a:custGeom>
              <a:avLst/>
              <a:gdLst/>
              <a:ahLst/>
              <a:cxnLst/>
              <a:rect l="l" t="t" r="r" b="b"/>
              <a:pathLst>
                <a:path w="384815" h="384815">
                  <a:moveTo>
                    <a:pt x="0" y="0"/>
                  </a:moveTo>
                  <a:lnTo>
                    <a:pt x="384814" y="0"/>
                  </a:lnTo>
                  <a:lnTo>
                    <a:pt x="384814" y="384814"/>
                  </a:lnTo>
                  <a:lnTo>
                    <a:pt x="0" y="3848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5" name="Freeform 16">
              <a:extLst>
                <a:ext uri="{FF2B5EF4-FFF2-40B4-BE49-F238E27FC236}">
                  <a16:creationId xmlns:a16="http://schemas.microsoft.com/office/drawing/2014/main" id="{AFC8B50C-E465-1018-6746-6FFEDC60BD16}"/>
                </a:ext>
              </a:extLst>
            </p:cNvPr>
            <p:cNvSpPr/>
            <p:nvPr/>
          </p:nvSpPr>
          <p:spPr>
            <a:xfrm>
              <a:off x="1292338" y="9656538"/>
              <a:ext cx="225180" cy="225180"/>
            </a:xfrm>
            <a:custGeom>
              <a:avLst/>
              <a:gdLst/>
              <a:ahLst/>
              <a:cxnLst/>
              <a:rect l="l" t="t" r="r" b="b"/>
              <a:pathLst>
                <a:path w="225180" h="225180">
                  <a:moveTo>
                    <a:pt x="0" y="0"/>
                  </a:moveTo>
                  <a:lnTo>
                    <a:pt x="225180" y="0"/>
                  </a:lnTo>
                  <a:lnTo>
                    <a:pt x="225180" y="225180"/>
                  </a:lnTo>
                  <a:lnTo>
                    <a:pt x="0" y="2251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6" name="Freeform 13">
              <a:extLst>
                <a:ext uri="{FF2B5EF4-FFF2-40B4-BE49-F238E27FC236}">
                  <a16:creationId xmlns:a16="http://schemas.microsoft.com/office/drawing/2014/main" id="{BFA8ED7C-D142-04FD-87F5-BD05ABC26ACE}"/>
                </a:ext>
              </a:extLst>
            </p:cNvPr>
            <p:cNvSpPr/>
            <p:nvPr/>
          </p:nvSpPr>
          <p:spPr>
            <a:xfrm rot="18447662">
              <a:off x="14453176" y="10443033"/>
              <a:ext cx="268702" cy="262072"/>
            </a:xfrm>
            <a:custGeom>
              <a:avLst/>
              <a:gdLst/>
              <a:ahLst/>
              <a:cxnLst/>
              <a:rect l="l" t="t" r="r" b="b"/>
              <a:pathLst>
                <a:path w="290824" h="290824">
                  <a:moveTo>
                    <a:pt x="0" y="0"/>
                  </a:moveTo>
                  <a:lnTo>
                    <a:pt x="290824" y="0"/>
                  </a:lnTo>
                  <a:lnTo>
                    <a:pt x="290824" y="290824"/>
                  </a:lnTo>
                  <a:lnTo>
                    <a:pt x="0" y="290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alphaModFix amt="56000"/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7" name="Freeform 13">
              <a:extLst>
                <a:ext uri="{FF2B5EF4-FFF2-40B4-BE49-F238E27FC236}">
                  <a16:creationId xmlns:a16="http://schemas.microsoft.com/office/drawing/2014/main" id="{C13E0B19-7797-F533-26AE-B64D6ACB52F8}"/>
                </a:ext>
              </a:extLst>
            </p:cNvPr>
            <p:cNvSpPr/>
            <p:nvPr/>
          </p:nvSpPr>
          <p:spPr>
            <a:xfrm rot="18447662">
              <a:off x="15430156" y="9952535"/>
              <a:ext cx="268702" cy="262072"/>
            </a:xfrm>
            <a:custGeom>
              <a:avLst/>
              <a:gdLst/>
              <a:ahLst/>
              <a:cxnLst/>
              <a:rect l="l" t="t" r="r" b="b"/>
              <a:pathLst>
                <a:path w="290824" h="290824">
                  <a:moveTo>
                    <a:pt x="0" y="0"/>
                  </a:moveTo>
                  <a:lnTo>
                    <a:pt x="290824" y="0"/>
                  </a:lnTo>
                  <a:lnTo>
                    <a:pt x="290824" y="290824"/>
                  </a:lnTo>
                  <a:lnTo>
                    <a:pt x="0" y="290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alphaModFix amt="56000"/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58" name="Group 8">
            <a:extLst>
              <a:ext uri="{FF2B5EF4-FFF2-40B4-BE49-F238E27FC236}">
                <a16:creationId xmlns:a16="http://schemas.microsoft.com/office/drawing/2014/main" id="{75587500-A75D-686A-2258-2E8A06E3B10F}"/>
              </a:ext>
            </a:extLst>
          </p:cNvPr>
          <p:cNvGrpSpPr/>
          <p:nvPr/>
        </p:nvGrpSpPr>
        <p:grpSpPr>
          <a:xfrm>
            <a:off x="223352" y="0"/>
            <a:ext cx="5399517" cy="1254770"/>
            <a:chOff x="0" y="0"/>
            <a:chExt cx="7199356" cy="1673027"/>
          </a:xfrm>
        </p:grpSpPr>
        <p:sp>
          <p:nvSpPr>
            <p:cNvPr id="59" name="Freeform 9">
              <a:extLst>
                <a:ext uri="{FF2B5EF4-FFF2-40B4-BE49-F238E27FC236}">
                  <a16:creationId xmlns:a16="http://schemas.microsoft.com/office/drawing/2014/main" id="{34B59E9E-8992-AB4A-F90C-E40134901F8D}"/>
                </a:ext>
              </a:extLst>
            </p:cNvPr>
            <p:cNvSpPr/>
            <p:nvPr/>
          </p:nvSpPr>
          <p:spPr>
            <a:xfrm>
              <a:off x="0" y="345364"/>
              <a:ext cx="982299" cy="982299"/>
            </a:xfrm>
            <a:custGeom>
              <a:avLst/>
              <a:gdLst/>
              <a:ahLst/>
              <a:cxnLst/>
              <a:rect l="l" t="t" r="r" b="b"/>
              <a:pathLst>
                <a:path w="982299" h="982299">
                  <a:moveTo>
                    <a:pt x="0" y="0"/>
                  </a:moveTo>
                  <a:lnTo>
                    <a:pt x="982299" y="0"/>
                  </a:lnTo>
                  <a:lnTo>
                    <a:pt x="982299" y="982299"/>
                  </a:lnTo>
                  <a:lnTo>
                    <a:pt x="0" y="9822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/>
              </a:stretch>
            </a:blipFill>
          </p:spPr>
        </p:sp>
        <p:sp>
          <p:nvSpPr>
            <p:cNvPr id="60" name="Freeform 10">
              <a:extLst>
                <a:ext uri="{FF2B5EF4-FFF2-40B4-BE49-F238E27FC236}">
                  <a16:creationId xmlns:a16="http://schemas.microsoft.com/office/drawing/2014/main" id="{A2D44607-C71A-60EC-31CE-63934D91D8F1}"/>
                </a:ext>
              </a:extLst>
            </p:cNvPr>
            <p:cNvSpPr/>
            <p:nvPr/>
          </p:nvSpPr>
          <p:spPr>
            <a:xfrm>
              <a:off x="1160488" y="345364"/>
              <a:ext cx="982299" cy="982299"/>
            </a:xfrm>
            <a:custGeom>
              <a:avLst/>
              <a:gdLst/>
              <a:ahLst/>
              <a:cxnLst/>
              <a:rect l="l" t="t" r="r" b="b"/>
              <a:pathLst>
                <a:path w="982299" h="982299">
                  <a:moveTo>
                    <a:pt x="0" y="0"/>
                  </a:moveTo>
                  <a:lnTo>
                    <a:pt x="982298" y="0"/>
                  </a:lnTo>
                  <a:lnTo>
                    <a:pt x="982298" y="982299"/>
                  </a:lnTo>
                  <a:lnTo>
                    <a:pt x="0" y="9822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/>
              <a:stretch>
                <a:fillRect/>
              </a:stretch>
            </a:blipFill>
          </p:spPr>
        </p:sp>
        <p:sp>
          <p:nvSpPr>
            <p:cNvPr id="61" name="Freeform 11">
              <a:extLst>
                <a:ext uri="{FF2B5EF4-FFF2-40B4-BE49-F238E27FC236}">
                  <a16:creationId xmlns:a16="http://schemas.microsoft.com/office/drawing/2014/main" id="{17BF3568-38F6-A39A-2294-533E6A78658A}"/>
                </a:ext>
              </a:extLst>
            </p:cNvPr>
            <p:cNvSpPr/>
            <p:nvPr/>
          </p:nvSpPr>
          <p:spPr>
            <a:xfrm>
              <a:off x="3373560" y="345364"/>
              <a:ext cx="982299" cy="982299"/>
            </a:xfrm>
            <a:custGeom>
              <a:avLst/>
              <a:gdLst/>
              <a:ahLst/>
              <a:cxnLst/>
              <a:rect l="l" t="t" r="r" b="b"/>
              <a:pathLst>
                <a:path w="982299" h="982299">
                  <a:moveTo>
                    <a:pt x="0" y="0"/>
                  </a:moveTo>
                  <a:lnTo>
                    <a:pt x="982298" y="0"/>
                  </a:lnTo>
                  <a:lnTo>
                    <a:pt x="982298" y="982299"/>
                  </a:lnTo>
                  <a:lnTo>
                    <a:pt x="0" y="9822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</p:sp>
        <p:sp>
          <p:nvSpPr>
            <p:cNvPr id="62" name="Freeform 12">
              <a:extLst>
                <a:ext uri="{FF2B5EF4-FFF2-40B4-BE49-F238E27FC236}">
                  <a16:creationId xmlns:a16="http://schemas.microsoft.com/office/drawing/2014/main" id="{81CA2014-A202-2B4D-B927-62C2B2E88C8E}"/>
                </a:ext>
              </a:extLst>
            </p:cNvPr>
            <p:cNvSpPr/>
            <p:nvPr/>
          </p:nvSpPr>
          <p:spPr>
            <a:xfrm>
              <a:off x="2324694" y="345364"/>
              <a:ext cx="866959" cy="982299"/>
            </a:xfrm>
            <a:custGeom>
              <a:avLst/>
              <a:gdLst/>
              <a:ahLst/>
              <a:cxnLst/>
              <a:rect l="l" t="t" r="r" b="b"/>
              <a:pathLst>
                <a:path w="866959" h="982299">
                  <a:moveTo>
                    <a:pt x="0" y="0"/>
                  </a:moveTo>
                  <a:lnTo>
                    <a:pt x="866959" y="0"/>
                  </a:lnTo>
                  <a:lnTo>
                    <a:pt x="866959" y="982299"/>
                  </a:lnTo>
                  <a:lnTo>
                    <a:pt x="0" y="9822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 l="-24839" r="-27501"/>
              </a:stretch>
            </a:blipFill>
          </p:spPr>
        </p:sp>
        <p:sp>
          <p:nvSpPr>
            <p:cNvPr id="63" name="Freeform 13">
              <a:extLst>
                <a:ext uri="{FF2B5EF4-FFF2-40B4-BE49-F238E27FC236}">
                  <a16:creationId xmlns:a16="http://schemas.microsoft.com/office/drawing/2014/main" id="{33A88EE5-D5D8-30F0-9415-3BF1A33A12C3}"/>
                </a:ext>
              </a:extLst>
            </p:cNvPr>
            <p:cNvSpPr/>
            <p:nvPr/>
          </p:nvSpPr>
          <p:spPr>
            <a:xfrm>
              <a:off x="4537766" y="0"/>
              <a:ext cx="2661590" cy="1673027"/>
            </a:xfrm>
            <a:custGeom>
              <a:avLst/>
              <a:gdLst/>
              <a:ahLst/>
              <a:cxnLst/>
              <a:rect l="l" t="t" r="r" b="b"/>
              <a:pathLst>
                <a:path w="2661590" h="1673027">
                  <a:moveTo>
                    <a:pt x="0" y="0"/>
                  </a:moveTo>
                  <a:lnTo>
                    <a:pt x="2661590" y="0"/>
                  </a:lnTo>
                  <a:lnTo>
                    <a:pt x="2661590" y="1673027"/>
                  </a:lnTo>
                  <a:lnTo>
                    <a:pt x="0" y="16730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/>
              <a:stretch>
                <a:fillRect l="-5873" r="-5873"/>
              </a:stretch>
            </a:blipFill>
          </p:spPr>
        </p:sp>
      </p:grp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 descr="\\DROBO-FS\QuickDrops\JB\PPTX NG\Droplets\LightingOverlay.png"/>
          <p:cNvSpPr/>
          <p:nvPr/>
        </p:nvSpPr>
        <p:spPr>
          <a:xfrm>
            <a:off x="0" y="41085"/>
            <a:ext cx="18288004" cy="10287002"/>
          </a:xfrm>
          <a:custGeom>
            <a:avLst/>
            <a:gdLst/>
            <a:ahLst/>
            <a:cxnLst/>
            <a:rect l="l" t="t" r="r" b="b"/>
            <a:pathLst>
              <a:path w="18288004" h="10287002">
                <a:moveTo>
                  <a:pt x="0" y="0"/>
                </a:moveTo>
                <a:lnTo>
                  <a:pt x="18288004" y="0"/>
                </a:lnTo>
                <a:lnTo>
                  <a:pt x="18288004" y="10287002"/>
                </a:lnTo>
                <a:lnTo>
                  <a:pt x="0" y="1028700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383594">
            <a:off x="9156996" y="606684"/>
            <a:ext cx="2267075" cy="2486978"/>
          </a:xfrm>
          <a:custGeom>
            <a:avLst/>
            <a:gdLst/>
            <a:ahLst/>
            <a:cxnLst/>
            <a:rect l="l" t="t" r="r" b="b"/>
            <a:pathLst>
              <a:path w="2267075" h="2486978">
                <a:moveTo>
                  <a:pt x="0" y="0"/>
                </a:moveTo>
                <a:lnTo>
                  <a:pt x="2267074" y="0"/>
                </a:lnTo>
                <a:lnTo>
                  <a:pt x="2267074" y="2486978"/>
                </a:lnTo>
                <a:lnTo>
                  <a:pt x="0" y="248697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14" b="-14"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5056" y="3232095"/>
            <a:ext cx="18288000" cy="3300460"/>
            <a:chOff x="0" y="0"/>
            <a:chExt cx="24384000" cy="412588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4384000" cy="4125849"/>
            </a:xfrm>
            <a:custGeom>
              <a:avLst/>
              <a:gdLst/>
              <a:ahLst/>
              <a:cxnLst/>
              <a:rect l="l" t="t" r="r" b="b"/>
              <a:pathLst>
                <a:path w="24384000" h="4125849">
                  <a:moveTo>
                    <a:pt x="0" y="0"/>
                  </a:moveTo>
                  <a:lnTo>
                    <a:pt x="24384000" y="0"/>
                  </a:lnTo>
                  <a:lnTo>
                    <a:pt x="24384000" y="4125849"/>
                  </a:lnTo>
                  <a:lnTo>
                    <a:pt x="0" y="4125849"/>
                  </a:lnTo>
                  <a:close/>
                </a:path>
              </a:pathLst>
            </a:custGeom>
            <a:gradFill rotWithShape="1">
              <a:gsLst>
                <a:gs pos="0">
                  <a:srgbClr val="8E7300">
                    <a:alpha val="100000"/>
                  </a:srgbClr>
                </a:gs>
                <a:gs pos="24000">
                  <a:srgbClr val="BC9800">
                    <a:alpha val="100000"/>
                  </a:srgbClr>
                </a:gs>
                <a:gs pos="51000">
                  <a:srgbClr val="BC9800">
                    <a:alpha val="100000"/>
                  </a:srgbClr>
                </a:gs>
                <a:gs pos="76000">
                  <a:srgbClr val="FFFFFF">
                    <a:alpha val="100000"/>
                  </a:srgbClr>
                </a:gs>
                <a:gs pos="100000">
                  <a:srgbClr val="9A7D00">
                    <a:alpha val="100000"/>
                  </a:srgbClr>
                </a:gs>
              </a:gsLst>
              <a:lin ang="0"/>
            </a:gradFill>
          </p:spPr>
        </p:sp>
      </p:grpSp>
      <p:grpSp>
        <p:nvGrpSpPr>
          <p:cNvPr id="7" name="Group 7"/>
          <p:cNvGrpSpPr/>
          <p:nvPr/>
        </p:nvGrpSpPr>
        <p:grpSpPr>
          <a:xfrm>
            <a:off x="5056" y="3530737"/>
            <a:ext cx="18275333" cy="2637440"/>
            <a:chOff x="0" y="1"/>
            <a:chExt cx="24367110" cy="2510419"/>
          </a:xfrm>
        </p:grpSpPr>
        <p:sp>
          <p:nvSpPr>
            <p:cNvPr id="8" name="Freeform 8"/>
            <p:cNvSpPr/>
            <p:nvPr/>
          </p:nvSpPr>
          <p:spPr>
            <a:xfrm>
              <a:off x="0" y="1"/>
              <a:ext cx="24367110" cy="2510419"/>
            </a:xfrm>
            <a:custGeom>
              <a:avLst/>
              <a:gdLst/>
              <a:ahLst/>
              <a:cxnLst/>
              <a:rect l="l" t="t" r="r" b="b"/>
              <a:pathLst>
                <a:path w="24367110" h="3130804">
                  <a:moveTo>
                    <a:pt x="0" y="0"/>
                  </a:moveTo>
                  <a:lnTo>
                    <a:pt x="24367110" y="0"/>
                  </a:lnTo>
                  <a:lnTo>
                    <a:pt x="24367110" y="3130804"/>
                  </a:lnTo>
                  <a:lnTo>
                    <a:pt x="0" y="3130804"/>
                  </a:lnTo>
                  <a:close/>
                </a:path>
              </a:pathLst>
            </a:custGeom>
            <a:solidFill>
              <a:srgbClr val="002060"/>
            </a:solidFill>
          </p:spPr>
        </p:sp>
      </p:grpSp>
      <p:sp>
        <p:nvSpPr>
          <p:cNvPr id="9" name="TextBox 9"/>
          <p:cNvSpPr txBox="1"/>
          <p:nvPr/>
        </p:nvSpPr>
        <p:spPr>
          <a:xfrm>
            <a:off x="22779" y="3973929"/>
            <a:ext cx="18275333" cy="19082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4400" dirty="0">
                <a:solidFill>
                  <a:srgbClr val="FFFFFF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4.</a:t>
            </a:r>
            <a:r>
              <a:rPr lang="th-TH" sz="4400" dirty="0">
                <a:solidFill>
                  <a:srgbClr val="FFFFFF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4 </a:t>
            </a:r>
            <a:r>
              <a:rPr lang="th-TH" sz="4000" spc="129" dirty="0">
                <a:solidFill>
                  <a:schemeClr val="bg1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แนวทางในการสรรหาและเลือกสรรพนักงานกองทุนพัฒนาบทบาทสตรี สังกัดสำนักงานเลขานุการคณะอนุกรรมการบริหารกองทุนพัฒนาบทบาทสตรีระดับจังหวัด </a:t>
            </a:r>
          </a:p>
          <a:p>
            <a:pPr algn="ctr"/>
            <a:r>
              <a:rPr lang="th-TH" sz="4000" spc="129" dirty="0">
                <a:solidFill>
                  <a:schemeClr val="bg1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     </a:t>
            </a:r>
            <a:endParaRPr lang="en-US" sz="4000" dirty="0">
              <a:solidFill>
                <a:schemeClr val="bg1"/>
              </a:solidFill>
              <a:latin typeface="Chulabhorn Likit Text Light๙" panose="00000400000000000000" pitchFamily="2" charset="-34"/>
              <a:cs typeface="Chulabhorn Likit Text Light๙" panose="00000400000000000000" pitchFamily="2" charset="-34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7158889" y="1014495"/>
            <a:ext cx="1921587" cy="1921587"/>
          </a:xfrm>
          <a:custGeom>
            <a:avLst/>
            <a:gdLst/>
            <a:ahLst/>
            <a:cxnLst/>
            <a:rect l="l" t="t" r="r" b="b"/>
            <a:pathLst>
              <a:path w="1921587" h="1921587">
                <a:moveTo>
                  <a:pt x="0" y="0"/>
                </a:moveTo>
                <a:lnTo>
                  <a:pt x="1921587" y="0"/>
                </a:lnTo>
                <a:lnTo>
                  <a:pt x="1921587" y="1921587"/>
                </a:lnTo>
                <a:lnTo>
                  <a:pt x="0" y="192158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grpSp>
        <p:nvGrpSpPr>
          <p:cNvPr id="18" name="กลุ่ม 17">
            <a:extLst>
              <a:ext uri="{FF2B5EF4-FFF2-40B4-BE49-F238E27FC236}">
                <a16:creationId xmlns:a16="http://schemas.microsoft.com/office/drawing/2014/main" id="{69558F36-3C1A-37E8-695D-7BE0C9DC63AB}"/>
              </a:ext>
            </a:extLst>
          </p:cNvPr>
          <p:cNvGrpSpPr/>
          <p:nvPr/>
        </p:nvGrpSpPr>
        <p:grpSpPr>
          <a:xfrm>
            <a:off x="-322135" y="5943268"/>
            <a:ext cx="20941658" cy="5143832"/>
            <a:chOff x="-322135" y="5943268"/>
            <a:chExt cx="20941658" cy="5143832"/>
          </a:xfrm>
        </p:grpSpPr>
        <p:sp>
          <p:nvSpPr>
            <p:cNvPr id="19" name="Freeform 2">
              <a:extLst>
                <a:ext uri="{FF2B5EF4-FFF2-40B4-BE49-F238E27FC236}">
                  <a16:creationId xmlns:a16="http://schemas.microsoft.com/office/drawing/2014/main" id="{92079A16-FEA7-166E-AE61-9070531C68DA}"/>
                </a:ext>
              </a:extLst>
            </p:cNvPr>
            <p:cNvSpPr/>
            <p:nvPr/>
          </p:nvSpPr>
          <p:spPr>
            <a:xfrm>
              <a:off x="-322135" y="9635249"/>
              <a:ext cx="19404854" cy="1451851"/>
            </a:xfrm>
            <a:custGeom>
              <a:avLst/>
              <a:gdLst/>
              <a:ahLst/>
              <a:cxnLst/>
              <a:rect l="l" t="t" r="r" b="b"/>
              <a:pathLst>
                <a:path w="19404854" h="9702427">
                  <a:moveTo>
                    <a:pt x="0" y="0"/>
                  </a:moveTo>
                  <a:lnTo>
                    <a:pt x="19404855" y="0"/>
                  </a:lnTo>
                  <a:lnTo>
                    <a:pt x="19404855" y="9702428"/>
                  </a:lnTo>
                  <a:lnTo>
                    <a:pt x="0" y="97024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rcRect/>
              <a:stretch>
                <a:fillRect b="-568280"/>
              </a:stretch>
            </a:blipFill>
          </p:spPr>
        </p:sp>
        <p:sp>
          <p:nvSpPr>
            <p:cNvPr id="20" name="Freeform 3">
              <a:extLst>
                <a:ext uri="{FF2B5EF4-FFF2-40B4-BE49-F238E27FC236}">
                  <a16:creationId xmlns:a16="http://schemas.microsoft.com/office/drawing/2014/main" id="{CED655D8-AD63-46D3-214B-97304C4C0714}"/>
                </a:ext>
              </a:extLst>
            </p:cNvPr>
            <p:cNvSpPr/>
            <p:nvPr/>
          </p:nvSpPr>
          <p:spPr>
            <a:xfrm rot="10800000" flipH="1">
              <a:off x="-126913" y="6672817"/>
              <a:ext cx="4261510" cy="4172163"/>
            </a:xfrm>
            <a:custGeom>
              <a:avLst/>
              <a:gdLst/>
              <a:ahLst/>
              <a:cxnLst/>
              <a:rect l="l" t="t" r="r" b="b"/>
              <a:pathLst>
                <a:path w="4261510" h="4172163">
                  <a:moveTo>
                    <a:pt x="4261510" y="0"/>
                  </a:moveTo>
                  <a:lnTo>
                    <a:pt x="0" y="0"/>
                  </a:lnTo>
                  <a:lnTo>
                    <a:pt x="0" y="4172163"/>
                  </a:lnTo>
                  <a:lnTo>
                    <a:pt x="4261510" y="4172163"/>
                  </a:lnTo>
                  <a:lnTo>
                    <a:pt x="4261510" y="0"/>
                  </a:lnTo>
                  <a:close/>
                </a:path>
              </a:pathLst>
            </a:custGeom>
            <a:blipFill>
              <a:blip r:embed="rId10">
                <a:alphaModFix amt="37000"/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1" name="Freeform 4">
              <a:extLst>
                <a:ext uri="{FF2B5EF4-FFF2-40B4-BE49-F238E27FC236}">
                  <a16:creationId xmlns:a16="http://schemas.microsoft.com/office/drawing/2014/main" id="{6E774324-BEA3-A13D-9A2A-0941FA03657E}"/>
                </a:ext>
              </a:extLst>
            </p:cNvPr>
            <p:cNvSpPr/>
            <p:nvPr/>
          </p:nvSpPr>
          <p:spPr>
            <a:xfrm rot="10800000">
              <a:off x="16716853" y="5943268"/>
              <a:ext cx="3902670" cy="4366592"/>
            </a:xfrm>
            <a:custGeom>
              <a:avLst/>
              <a:gdLst/>
              <a:ahLst/>
              <a:cxnLst/>
              <a:rect l="l" t="t" r="r" b="b"/>
              <a:pathLst>
                <a:path w="4261510" h="4172163">
                  <a:moveTo>
                    <a:pt x="0" y="0"/>
                  </a:moveTo>
                  <a:lnTo>
                    <a:pt x="4261510" y="0"/>
                  </a:lnTo>
                  <a:lnTo>
                    <a:pt x="4261510" y="4172163"/>
                  </a:lnTo>
                  <a:lnTo>
                    <a:pt x="0" y="41721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alphaModFix amt="31999"/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2" name="Freeform 5">
              <a:extLst>
                <a:ext uri="{FF2B5EF4-FFF2-40B4-BE49-F238E27FC236}">
                  <a16:creationId xmlns:a16="http://schemas.microsoft.com/office/drawing/2014/main" id="{69BB963A-53AC-E65A-180A-893F592B6941}"/>
                </a:ext>
              </a:extLst>
            </p:cNvPr>
            <p:cNvSpPr/>
            <p:nvPr/>
          </p:nvSpPr>
          <p:spPr>
            <a:xfrm>
              <a:off x="17183859" y="9649284"/>
              <a:ext cx="352548" cy="352548"/>
            </a:xfrm>
            <a:custGeom>
              <a:avLst/>
              <a:gdLst/>
              <a:ahLst/>
              <a:cxnLst/>
              <a:rect l="l" t="t" r="r" b="b"/>
              <a:pathLst>
                <a:path w="352548" h="352548">
                  <a:moveTo>
                    <a:pt x="0" y="0"/>
                  </a:moveTo>
                  <a:lnTo>
                    <a:pt x="352547" y="0"/>
                  </a:lnTo>
                  <a:lnTo>
                    <a:pt x="352547" y="352548"/>
                  </a:lnTo>
                  <a:lnTo>
                    <a:pt x="0" y="35254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alphaModFix amt="47000"/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3" name="Freeform 6">
              <a:extLst>
                <a:ext uri="{FF2B5EF4-FFF2-40B4-BE49-F238E27FC236}">
                  <a16:creationId xmlns:a16="http://schemas.microsoft.com/office/drawing/2014/main" id="{488DD9E7-033F-3BF7-3E30-705FB0D77AE3}"/>
                </a:ext>
              </a:extLst>
            </p:cNvPr>
            <p:cNvSpPr/>
            <p:nvPr/>
          </p:nvSpPr>
          <p:spPr>
            <a:xfrm>
              <a:off x="16855283" y="9924104"/>
              <a:ext cx="270304" cy="270304"/>
            </a:xfrm>
            <a:custGeom>
              <a:avLst/>
              <a:gdLst/>
              <a:ahLst/>
              <a:cxnLst/>
              <a:rect l="l" t="t" r="r" b="b"/>
              <a:pathLst>
                <a:path w="270304" h="270304">
                  <a:moveTo>
                    <a:pt x="0" y="0"/>
                  </a:moveTo>
                  <a:lnTo>
                    <a:pt x="270304" y="0"/>
                  </a:lnTo>
                  <a:lnTo>
                    <a:pt x="270304" y="270304"/>
                  </a:lnTo>
                  <a:lnTo>
                    <a:pt x="0" y="2703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alphaModFix amt="55000"/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4" name="Freeform 7">
              <a:extLst>
                <a:ext uri="{FF2B5EF4-FFF2-40B4-BE49-F238E27FC236}">
                  <a16:creationId xmlns:a16="http://schemas.microsoft.com/office/drawing/2014/main" id="{DF9EC95B-EBA0-EA4E-197B-1FCB02C5B0A9}"/>
                </a:ext>
              </a:extLst>
            </p:cNvPr>
            <p:cNvSpPr/>
            <p:nvPr/>
          </p:nvSpPr>
          <p:spPr>
            <a:xfrm>
              <a:off x="0" y="9641564"/>
              <a:ext cx="625082" cy="625082"/>
            </a:xfrm>
            <a:custGeom>
              <a:avLst/>
              <a:gdLst/>
              <a:ahLst/>
              <a:cxnLst/>
              <a:rect l="l" t="t" r="r" b="b"/>
              <a:pathLst>
                <a:path w="625082" h="625082">
                  <a:moveTo>
                    <a:pt x="0" y="0"/>
                  </a:moveTo>
                  <a:lnTo>
                    <a:pt x="625082" y="0"/>
                  </a:lnTo>
                  <a:lnTo>
                    <a:pt x="625082" y="625082"/>
                  </a:lnTo>
                  <a:lnTo>
                    <a:pt x="0" y="62508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5" name="Freeform 8">
              <a:extLst>
                <a:ext uri="{FF2B5EF4-FFF2-40B4-BE49-F238E27FC236}">
                  <a16:creationId xmlns:a16="http://schemas.microsoft.com/office/drawing/2014/main" id="{046FB852-5877-3600-018C-9BB9C3D35402}"/>
                </a:ext>
              </a:extLst>
            </p:cNvPr>
            <p:cNvSpPr/>
            <p:nvPr/>
          </p:nvSpPr>
          <p:spPr>
            <a:xfrm>
              <a:off x="660458" y="9631111"/>
              <a:ext cx="294691" cy="294691"/>
            </a:xfrm>
            <a:custGeom>
              <a:avLst/>
              <a:gdLst/>
              <a:ahLst/>
              <a:cxnLst/>
              <a:rect l="l" t="t" r="r" b="b"/>
              <a:pathLst>
                <a:path w="294691" h="294691">
                  <a:moveTo>
                    <a:pt x="0" y="0"/>
                  </a:moveTo>
                  <a:lnTo>
                    <a:pt x="294691" y="0"/>
                  </a:lnTo>
                  <a:lnTo>
                    <a:pt x="294691" y="294691"/>
                  </a:lnTo>
                  <a:lnTo>
                    <a:pt x="0" y="2946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6" name="Freeform 9">
              <a:extLst>
                <a:ext uri="{FF2B5EF4-FFF2-40B4-BE49-F238E27FC236}">
                  <a16:creationId xmlns:a16="http://schemas.microsoft.com/office/drawing/2014/main" id="{6D7A95A6-DA6D-EF87-AE27-5A50514CC2D7}"/>
                </a:ext>
              </a:extLst>
            </p:cNvPr>
            <p:cNvSpPr/>
            <p:nvPr/>
          </p:nvSpPr>
          <p:spPr>
            <a:xfrm rot="834738">
              <a:off x="4269232" y="9833364"/>
              <a:ext cx="298411" cy="298411"/>
            </a:xfrm>
            <a:custGeom>
              <a:avLst/>
              <a:gdLst/>
              <a:ahLst/>
              <a:cxnLst/>
              <a:rect l="l" t="t" r="r" b="b"/>
              <a:pathLst>
                <a:path w="298411" h="298411">
                  <a:moveTo>
                    <a:pt x="0" y="0"/>
                  </a:moveTo>
                  <a:lnTo>
                    <a:pt x="298410" y="0"/>
                  </a:lnTo>
                  <a:lnTo>
                    <a:pt x="298410" y="298410"/>
                  </a:lnTo>
                  <a:lnTo>
                    <a:pt x="0" y="2984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alphaModFix amt="56000"/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7" name="TextBox 10">
              <a:extLst>
                <a:ext uri="{FF2B5EF4-FFF2-40B4-BE49-F238E27FC236}">
                  <a16:creationId xmlns:a16="http://schemas.microsoft.com/office/drawing/2014/main" id="{83DC08A3-3B8C-6C58-C7B7-A1967D0B7AD8}"/>
                </a:ext>
              </a:extLst>
            </p:cNvPr>
            <p:cNvSpPr txBox="1"/>
            <p:nvPr/>
          </p:nvSpPr>
          <p:spPr>
            <a:xfrm>
              <a:off x="5418052" y="9897227"/>
              <a:ext cx="13784348" cy="4289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679"/>
                </a:lnSpc>
              </a:pPr>
              <a:r>
                <a:rPr lang="en-US" sz="1600" dirty="0" err="1">
                  <a:solidFill>
                    <a:srgbClr val="EA9F1B"/>
                  </a:solidFill>
                  <a:latin typeface="Chulabhorn Likit Text Light" panose="00000400000000000000" pitchFamily="2" charset="-34"/>
                  <a:cs typeface="Chulabhorn Likit Text Light" panose="00000400000000000000" pitchFamily="2" charset="-34"/>
                </a:rPr>
                <a:t>เศรษฐกิจฐานรากมั่นคง</a:t>
              </a:r>
              <a:r>
                <a:rPr lang="en-US" sz="1600" dirty="0">
                  <a:solidFill>
                    <a:srgbClr val="EA9F1B"/>
                  </a:solidFill>
                  <a:latin typeface="Chulabhorn Likit Text Light" panose="00000400000000000000" pitchFamily="2" charset="-34"/>
                  <a:cs typeface="Chulabhorn Likit Text Light" panose="00000400000000000000" pitchFamily="2" charset="-34"/>
                </a:rPr>
                <a:t> </a:t>
              </a:r>
              <a:r>
                <a:rPr lang="en-US" sz="1600" dirty="0" err="1">
                  <a:solidFill>
                    <a:srgbClr val="EA9F1B"/>
                  </a:solidFill>
                  <a:latin typeface="Chulabhorn Likit Text Light" panose="00000400000000000000" pitchFamily="2" charset="-34"/>
                  <a:cs typeface="Chulabhorn Likit Text Light" panose="00000400000000000000" pitchFamily="2" charset="-34"/>
                </a:rPr>
                <a:t>ชุมชนเข้มแข็งอย่างยั่งยืน</a:t>
              </a:r>
              <a:r>
                <a:rPr lang="en-US" sz="1600" dirty="0">
                  <a:solidFill>
                    <a:srgbClr val="EA9F1B"/>
                  </a:solidFill>
                  <a:latin typeface="Chulabhorn Likit Text Light" panose="00000400000000000000" pitchFamily="2" charset="-34"/>
                  <a:cs typeface="Chulabhorn Likit Text Light" panose="00000400000000000000" pitchFamily="2" charset="-34"/>
                </a:rPr>
                <a:t> </a:t>
              </a:r>
              <a:r>
                <a:rPr lang="en-US" sz="1600" dirty="0" err="1">
                  <a:solidFill>
                    <a:srgbClr val="EA9F1B"/>
                  </a:solidFill>
                  <a:latin typeface="Chulabhorn Likit Text Light" panose="00000400000000000000" pitchFamily="2" charset="-34"/>
                  <a:cs typeface="Chulabhorn Likit Text Light" panose="00000400000000000000" pitchFamily="2" charset="-34"/>
                </a:rPr>
                <a:t>ด้วยหลักปรัชญาของเศรษฐกิจพอเพียง</a:t>
              </a:r>
              <a:r>
                <a:rPr lang="en-US" sz="1600" dirty="0">
                  <a:solidFill>
                    <a:srgbClr val="EA9F1B"/>
                  </a:solidFill>
                  <a:latin typeface="Chulabhorn Likit Text Light" panose="00000400000000000000" pitchFamily="2" charset="-34"/>
                  <a:cs typeface="Chulabhorn Likit Text Light" panose="00000400000000000000" pitchFamily="2" charset="-34"/>
                </a:rPr>
                <a:t> </a:t>
              </a:r>
            </a:p>
            <a:p>
              <a:pPr>
                <a:lnSpc>
                  <a:spcPts val="1679"/>
                </a:lnSpc>
              </a:pPr>
              <a:endParaRPr lang="en-US" sz="1400" spc="253" dirty="0">
                <a:solidFill>
                  <a:srgbClr val="EA9F1B"/>
                </a:solidFill>
                <a:cs typeface="Opun Mai Bold"/>
              </a:endParaRPr>
            </a:p>
          </p:txBody>
        </p:sp>
        <p:sp>
          <p:nvSpPr>
            <p:cNvPr id="28" name="Freeform 12">
              <a:extLst>
                <a:ext uri="{FF2B5EF4-FFF2-40B4-BE49-F238E27FC236}">
                  <a16:creationId xmlns:a16="http://schemas.microsoft.com/office/drawing/2014/main" id="{2D5CA30A-56AC-C725-1BA4-FF4AD458FA45}"/>
                </a:ext>
              </a:extLst>
            </p:cNvPr>
            <p:cNvSpPr/>
            <p:nvPr/>
          </p:nvSpPr>
          <p:spPr>
            <a:xfrm rot="2055878">
              <a:off x="9189152" y="9608252"/>
              <a:ext cx="231865" cy="231865"/>
            </a:xfrm>
            <a:custGeom>
              <a:avLst/>
              <a:gdLst/>
              <a:ahLst/>
              <a:cxnLst/>
              <a:rect l="l" t="t" r="r" b="b"/>
              <a:pathLst>
                <a:path w="231865" h="231865">
                  <a:moveTo>
                    <a:pt x="0" y="0"/>
                  </a:moveTo>
                  <a:lnTo>
                    <a:pt x="231865" y="0"/>
                  </a:lnTo>
                  <a:lnTo>
                    <a:pt x="231865" y="231865"/>
                  </a:lnTo>
                  <a:lnTo>
                    <a:pt x="0" y="2318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alphaModFix amt="56000"/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9" name="Freeform 13">
              <a:extLst>
                <a:ext uri="{FF2B5EF4-FFF2-40B4-BE49-F238E27FC236}">
                  <a16:creationId xmlns:a16="http://schemas.microsoft.com/office/drawing/2014/main" id="{E6C28825-B04A-D6A8-A89D-327D265ED0DF}"/>
                </a:ext>
              </a:extLst>
            </p:cNvPr>
            <p:cNvSpPr/>
            <p:nvPr/>
          </p:nvSpPr>
          <p:spPr>
            <a:xfrm rot="18447662">
              <a:off x="13217140" y="9859751"/>
              <a:ext cx="290824" cy="290824"/>
            </a:xfrm>
            <a:custGeom>
              <a:avLst/>
              <a:gdLst/>
              <a:ahLst/>
              <a:cxnLst/>
              <a:rect l="l" t="t" r="r" b="b"/>
              <a:pathLst>
                <a:path w="290824" h="290824">
                  <a:moveTo>
                    <a:pt x="0" y="0"/>
                  </a:moveTo>
                  <a:lnTo>
                    <a:pt x="290824" y="0"/>
                  </a:lnTo>
                  <a:lnTo>
                    <a:pt x="290824" y="290824"/>
                  </a:lnTo>
                  <a:lnTo>
                    <a:pt x="0" y="290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alphaModFix amt="56000"/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0" name="Freeform 14">
              <a:extLst>
                <a:ext uri="{FF2B5EF4-FFF2-40B4-BE49-F238E27FC236}">
                  <a16:creationId xmlns:a16="http://schemas.microsoft.com/office/drawing/2014/main" id="{FDAB296D-2F45-501B-3349-FCDF0BA017AC}"/>
                </a:ext>
              </a:extLst>
            </p:cNvPr>
            <p:cNvSpPr/>
            <p:nvPr/>
          </p:nvSpPr>
          <p:spPr>
            <a:xfrm>
              <a:off x="16577689" y="9762124"/>
              <a:ext cx="220444" cy="220444"/>
            </a:xfrm>
            <a:custGeom>
              <a:avLst/>
              <a:gdLst/>
              <a:ahLst/>
              <a:cxnLst/>
              <a:rect l="l" t="t" r="r" b="b"/>
              <a:pathLst>
                <a:path w="220444" h="220444">
                  <a:moveTo>
                    <a:pt x="0" y="0"/>
                  </a:moveTo>
                  <a:lnTo>
                    <a:pt x="220444" y="0"/>
                  </a:lnTo>
                  <a:lnTo>
                    <a:pt x="220444" y="220445"/>
                  </a:lnTo>
                  <a:lnTo>
                    <a:pt x="0" y="2204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alphaModFix amt="65000"/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1" name="Freeform 15">
              <a:extLst>
                <a:ext uri="{FF2B5EF4-FFF2-40B4-BE49-F238E27FC236}">
                  <a16:creationId xmlns:a16="http://schemas.microsoft.com/office/drawing/2014/main" id="{E3434214-B677-B536-70C9-A6068B6C97D8}"/>
                </a:ext>
              </a:extLst>
            </p:cNvPr>
            <p:cNvSpPr/>
            <p:nvPr/>
          </p:nvSpPr>
          <p:spPr>
            <a:xfrm>
              <a:off x="836293" y="9842337"/>
              <a:ext cx="384815" cy="384815"/>
            </a:xfrm>
            <a:custGeom>
              <a:avLst/>
              <a:gdLst/>
              <a:ahLst/>
              <a:cxnLst/>
              <a:rect l="l" t="t" r="r" b="b"/>
              <a:pathLst>
                <a:path w="384815" h="384815">
                  <a:moveTo>
                    <a:pt x="0" y="0"/>
                  </a:moveTo>
                  <a:lnTo>
                    <a:pt x="384814" y="0"/>
                  </a:lnTo>
                  <a:lnTo>
                    <a:pt x="384814" y="384814"/>
                  </a:lnTo>
                  <a:lnTo>
                    <a:pt x="0" y="3848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2" name="Freeform 16">
              <a:extLst>
                <a:ext uri="{FF2B5EF4-FFF2-40B4-BE49-F238E27FC236}">
                  <a16:creationId xmlns:a16="http://schemas.microsoft.com/office/drawing/2014/main" id="{B062E43D-BDDC-8153-B779-0D3432DCDA8E}"/>
                </a:ext>
              </a:extLst>
            </p:cNvPr>
            <p:cNvSpPr/>
            <p:nvPr/>
          </p:nvSpPr>
          <p:spPr>
            <a:xfrm>
              <a:off x="1292338" y="9656538"/>
              <a:ext cx="225180" cy="225180"/>
            </a:xfrm>
            <a:custGeom>
              <a:avLst/>
              <a:gdLst/>
              <a:ahLst/>
              <a:cxnLst/>
              <a:rect l="l" t="t" r="r" b="b"/>
              <a:pathLst>
                <a:path w="225180" h="225180">
                  <a:moveTo>
                    <a:pt x="0" y="0"/>
                  </a:moveTo>
                  <a:lnTo>
                    <a:pt x="225180" y="0"/>
                  </a:lnTo>
                  <a:lnTo>
                    <a:pt x="225180" y="225180"/>
                  </a:lnTo>
                  <a:lnTo>
                    <a:pt x="0" y="2251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3" name="Freeform 13">
              <a:extLst>
                <a:ext uri="{FF2B5EF4-FFF2-40B4-BE49-F238E27FC236}">
                  <a16:creationId xmlns:a16="http://schemas.microsoft.com/office/drawing/2014/main" id="{E725F452-94E5-E79A-63AC-E0930F08A841}"/>
                </a:ext>
              </a:extLst>
            </p:cNvPr>
            <p:cNvSpPr/>
            <p:nvPr/>
          </p:nvSpPr>
          <p:spPr>
            <a:xfrm rot="18447662">
              <a:off x="14453176" y="10443033"/>
              <a:ext cx="268702" cy="262072"/>
            </a:xfrm>
            <a:custGeom>
              <a:avLst/>
              <a:gdLst/>
              <a:ahLst/>
              <a:cxnLst/>
              <a:rect l="l" t="t" r="r" b="b"/>
              <a:pathLst>
                <a:path w="290824" h="290824">
                  <a:moveTo>
                    <a:pt x="0" y="0"/>
                  </a:moveTo>
                  <a:lnTo>
                    <a:pt x="290824" y="0"/>
                  </a:lnTo>
                  <a:lnTo>
                    <a:pt x="290824" y="290824"/>
                  </a:lnTo>
                  <a:lnTo>
                    <a:pt x="0" y="290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alphaModFix amt="56000"/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4" name="Freeform 13">
              <a:extLst>
                <a:ext uri="{FF2B5EF4-FFF2-40B4-BE49-F238E27FC236}">
                  <a16:creationId xmlns:a16="http://schemas.microsoft.com/office/drawing/2014/main" id="{1CAA2442-346B-0478-A55B-109D7BE4E1B0}"/>
                </a:ext>
              </a:extLst>
            </p:cNvPr>
            <p:cNvSpPr/>
            <p:nvPr/>
          </p:nvSpPr>
          <p:spPr>
            <a:xfrm rot="18447662">
              <a:off x="15430156" y="9952535"/>
              <a:ext cx="268702" cy="262072"/>
            </a:xfrm>
            <a:custGeom>
              <a:avLst/>
              <a:gdLst/>
              <a:ahLst/>
              <a:cxnLst/>
              <a:rect l="l" t="t" r="r" b="b"/>
              <a:pathLst>
                <a:path w="290824" h="290824">
                  <a:moveTo>
                    <a:pt x="0" y="0"/>
                  </a:moveTo>
                  <a:lnTo>
                    <a:pt x="290824" y="0"/>
                  </a:lnTo>
                  <a:lnTo>
                    <a:pt x="290824" y="290824"/>
                  </a:lnTo>
                  <a:lnTo>
                    <a:pt x="0" y="290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alphaModFix amt="56000"/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35" name="Group 8">
            <a:extLst>
              <a:ext uri="{FF2B5EF4-FFF2-40B4-BE49-F238E27FC236}">
                <a16:creationId xmlns:a16="http://schemas.microsoft.com/office/drawing/2014/main" id="{71476797-B2C0-F0B1-92F1-7C292AF0EED2}"/>
              </a:ext>
            </a:extLst>
          </p:cNvPr>
          <p:cNvGrpSpPr/>
          <p:nvPr/>
        </p:nvGrpSpPr>
        <p:grpSpPr>
          <a:xfrm>
            <a:off x="223352" y="0"/>
            <a:ext cx="5399517" cy="1254770"/>
            <a:chOff x="0" y="0"/>
            <a:chExt cx="7199356" cy="1673027"/>
          </a:xfrm>
        </p:grpSpPr>
        <p:sp>
          <p:nvSpPr>
            <p:cNvPr id="36" name="Freeform 9">
              <a:extLst>
                <a:ext uri="{FF2B5EF4-FFF2-40B4-BE49-F238E27FC236}">
                  <a16:creationId xmlns:a16="http://schemas.microsoft.com/office/drawing/2014/main" id="{423B4296-E6DF-FD6E-1813-6DFBFE5690C5}"/>
                </a:ext>
              </a:extLst>
            </p:cNvPr>
            <p:cNvSpPr/>
            <p:nvPr/>
          </p:nvSpPr>
          <p:spPr>
            <a:xfrm>
              <a:off x="0" y="345364"/>
              <a:ext cx="982299" cy="982299"/>
            </a:xfrm>
            <a:custGeom>
              <a:avLst/>
              <a:gdLst/>
              <a:ahLst/>
              <a:cxnLst/>
              <a:rect l="l" t="t" r="r" b="b"/>
              <a:pathLst>
                <a:path w="982299" h="982299">
                  <a:moveTo>
                    <a:pt x="0" y="0"/>
                  </a:moveTo>
                  <a:lnTo>
                    <a:pt x="982299" y="0"/>
                  </a:lnTo>
                  <a:lnTo>
                    <a:pt x="982299" y="982299"/>
                  </a:lnTo>
                  <a:lnTo>
                    <a:pt x="0" y="9822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</p:sp>
        <p:sp>
          <p:nvSpPr>
            <p:cNvPr id="37" name="Freeform 10">
              <a:extLst>
                <a:ext uri="{FF2B5EF4-FFF2-40B4-BE49-F238E27FC236}">
                  <a16:creationId xmlns:a16="http://schemas.microsoft.com/office/drawing/2014/main" id="{6ED6C056-D163-2799-8CDD-C6CBE8274292}"/>
                </a:ext>
              </a:extLst>
            </p:cNvPr>
            <p:cNvSpPr/>
            <p:nvPr/>
          </p:nvSpPr>
          <p:spPr>
            <a:xfrm>
              <a:off x="1160488" y="345364"/>
              <a:ext cx="982299" cy="982299"/>
            </a:xfrm>
            <a:custGeom>
              <a:avLst/>
              <a:gdLst/>
              <a:ahLst/>
              <a:cxnLst/>
              <a:rect l="l" t="t" r="r" b="b"/>
              <a:pathLst>
                <a:path w="982299" h="982299">
                  <a:moveTo>
                    <a:pt x="0" y="0"/>
                  </a:moveTo>
                  <a:lnTo>
                    <a:pt x="982298" y="0"/>
                  </a:lnTo>
                  <a:lnTo>
                    <a:pt x="982298" y="982299"/>
                  </a:lnTo>
                  <a:lnTo>
                    <a:pt x="0" y="9822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</p:sp>
        <p:sp>
          <p:nvSpPr>
            <p:cNvPr id="38" name="Freeform 11">
              <a:extLst>
                <a:ext uri="{FF2B5EF4-FFF2-40B4-BE49-F238E27FC236}">
                  <a16:creationId xmlns:a16="http://schemas.microsoft.com/office/drawing/2014/main" id="{02D2AFE0-6001-DD9F-51E5-53A4060313E5}"/>
                </a:ext>
              </a:extLst>
            </p:cNvPr>
            <p:cNvSpPr/>
            <p:nvPr/>
          </p:nvSpPr>
          <p:spPr>
            <a:xfrm>
              <a:off x="3373560" y="345364"/>
              <a:ext cx="982299" cy="982299"/>
            </a:xfrm>
            <a:custGeom>
              <a:avLst/>
              <a:gdLst/>
              <a:ahLst/>
              <a:cxnLst/>
              <a:rect l="l" t="t" r="r" b="b"/>
              <a:pathLst>
                <a:path w="982299" h="982299">
                  <a:moveTo>
                    <a:pt x="0" y="0"/>
                  </a:moveTo>
                  <a:lnTo>
                    <a:pt x="982298" y="0"/>
                  </a:lnTo>
                  <a:lnTo>
                    <a:pt x="982298" y="982299"/>
                  </a:lnTo>
                  <a:lnTo>
                    <a:pt x="0" y="9822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/>
              <a:stretch>
                <a:fillRect/>
              </a:stretch>
            </a:blipFill>
          </p:spPr>
        </p:sp>
        <p:sp>
          <p:nvSpPr>
            <p:cNvPr id="39" name="Freeform 12">
              <a:extLst>
                <a:ext uri="{FF2B5EF4-FFF2-40B4-BE49-F238E27FC236}">
                  <a16:creationId xmlns:a16="http://schemas.microsoft.com/office/drawing/2014/main" id="{81302A72-F001-DABA-E801-1CB6B9C2298B}"/>
                </a:ext>
              </a:extLst>
            </p:cNvPr>
            <p:cNvSpPr/>
            <p:nvPr/>
          </p:nvSpPr>
          <p:spPr>
            <a:xfrm>
              <a:off x="2324694" y="345364"/>
              <a:ext cx="866959" cy="982299"/>
            </a:xfrm>
            <a:custGeom>
              <a:avLst/>
              <a:gdLst/>
              <a:ahLst/>
              <a:cxnLst/>
              <a:rect l="l" t="t" r="r" b="b"/>
              <a:pathLst>
                <a:path w="866959" h="982299">
                  <a:moveTo>
                    <a:pt x="0" y="0"/>
                  </a:moveTo>
                  <a:lnTo>
                    <a:pt x="866959" y="0"/>
                  </a:lnTo>
                  <a:lnTo>
                    <a:pt x="866959" y="982299"/>
                  </a:lnTo>
                  <a:lnTo>
                    <a:pt x="0" y="9822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/>
              <a:stretch>
                <a:fillRect l="-24839" r="-27501"/>
              </a:stretch>
            </a:blipFill>
          </p:spPr>
        </p:sp>
        <p:sp>
          <p:nvSpPr>
            <p:cNvPr id="40" name="Freeform 13">
              <a:extLst>
                <a:ext uri="{FF2B5EF4-FFF2-40B4-BE49-F238E27FC236}">
                  <a16:creationId xmlns:a16="http://schemas.microsoft.com/office/drawing/2014/main" id="{BE6297E8-D6B9-A3D3-D16E-A96CE916AEB9}"/>
                </a:ext>
              </a:extLst>
            </p:cNvPr>
            <p:cNvSpPr/>
            <p:nvPr/>
          </p:nvSpPr>
          <p:spPr>
            <a:xfrm>
              <a:off x="4537766" y="0"/>
              <a:ext cx="2661590" cy="1673027"/>
            </a:xfrm>
            <a:custGeom>
              <a:avLst/>
              <a:gdLst/>
              <a:ahLst/>
              <a:cxnLst/>
              <a:rect l="l" t="t" r="r" b="b"/>
              <a:pathLst>
                <a:path w="2661590" h="1673027">
                  <a:moveTo>
                    <a:pt x="0" y="0"/>
                  </a:moveTo>
                  <a:lnTo>
                    <a:pt x="2661590" y="0"/>
                  </a:lnTo>
                  <a:lnTo>
                    <a:pt x="2661590" y="1673027"/>
                  </a:lnTo>
                  <a:lnTo>
                    <a:pt x="0" y="16730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/>
              <a:stretch>
                <a:fillRect l="-5873" r="-5873"/>
              </a:stretch>
            </a:blipFill>
          </p:spPr>
        </p:sp>
      </p:grpSp>
    </p:spTree>
    <p:extLst>
      <p:ext uri="{BB962C8B-B14F-4D97-AF65-F5344CB8AC3E}">
        <p14:creationId xmlns:p14="http://schemas.microsoft.com/office/powerpoint/2010/main" val="206264870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2259107" y="2920461"/>
            <a:ext cx="13716000" cy="4423464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th-TH" b="1" dirty="0"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แนวทางในการสรรหาและเลือกสรร </a:t>
            </a:r>
            <a:br>
              <a:rPr lang="th-TH" b="1" dirty="0"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</a:br>
            <a:r>
              <a:rPr lang="th-TH" b="1" dirty="0"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พนักงานกองทุนพัฒนาบทบาทสตรี สังกัดสำนักงานเลขานุการคณะอนุกรรมการบริหารกองทุนพัฒนาบทบาทสตรี</a:t>
            </a:r>
            <a:br>
              <a:rPr lang="th-TH" b="1" dirty="0"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</a:br>
            <a:r>
              <a:rPr lang="th-TH" b="1" dirty="0"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ระดับจังหวัด</a:t>
            </a:r>
            <a:br>
              <a:rPr lang="en-US" sz="3200" dirty="0"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</a:br>
            <a:endParaRPr lang="th-TH" sz="3200" dirty="0">
              <a:latin typeface="Chulabhorn Likit Text Light๙" panose="00000400000000000000" pitchFamily="2" charset="-34"/>
              <a:cs typeface="Chulabhorn Likit Text Light๙" panose="00000400000000000000" pitchFamily="2" charset="-34"/>
            </a:endParaRPr>
          </a:p>
        </p:txBody>
      </p:sp>
      <p:grpSp>
        <p:nvGrpSpPr>
          <p:cNvPr id="51" name="กลุ่ม 50">
            <a:extLst>
              <a:ext uri="{FF2B5EF4-FFF2-40B4-BE49-F238E27FC236}">
                <a16:creationId xmlns:a16="http://schemas.microsoft.com/office/drawing/2014/main" id="{1173CE5C-49CA-EC27-C9B5-DDEE9F849A46}"/>
              </a:ext>
            </a:extLst>
          </p:cNvPr>
          <p:cNvGrpSpPr/>
          <p:nvPr/>
        </p:nvGrpSpPr>
        <p:grpSpPr>
          <a:xfrm>
            <a:off x="-322135" y="5943268"/>
            <a:ext cx="20941658" cy="5143832"/>
            <a:chOff x="-322135" y="5943268"/>
            <a:chExt cx="20941658" cy="5143832"/>
          </a:xfrm>
        </p:grpSpPr>
        <p:sp>
          <p:nvSpPr>
            <p:cNvPr id="52" name="Freeform 2">
              <a:extLst>
                <a:ext uri="{FF2B5EF4-FFF2-40B4-BE49-F238E27FC236}">
                  <a16:creationId xmlns:a16="http://schemas.microsoft.com/office/drawing/2014/main" id="{4278853F-0CF4-C58D-9787-CB215DDD096D}"/>
                </a:ext>
              </a:extLst>
            </p:cNvPr>
            <p:cNvSpPr/>
            <p:nvPr/>
          </p:nvSpPr>
          <p:spPr>
            <a:xfrm>
              <a:off x="-322135" y="9635249"/>
              <a:ext cx="19404854" cy="1451851"/>
            </a:xfrm>
            <a:custGeom>
              <a:avLst/>
              <a:gdLst/>
              <a:ahLst/>
              <a:cxnLst/>
              <a:rect l="l" t="t" r="r" b="b"/>
              <a:pathLst>
                <a:path w="19404854" h="9702427">
                  <a:moveTo>
                    <a:pt x="0" y="0"/>
                  </a:moveTo>
                  <a:lnTo>
                    <a:pt x="19404855" y="0"/>
                  </a:lnTo>
                  <a:lnTo>
                    <a:pt x="19404855" y="9702428"/>
                  </a:lnTo>
                  <a:lnTo>
                    <a:pt x="0" y="97024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rcRect/>
              <a:stretch>
                <a:fillRect b="-568280"/>
              </a:stretch>
            </a:blipFill>
          </p:spPr>
        </p:sp>
        <p:sp>
          <p:nvSpPr>
            <p:cNvPr id="53" name="Freeform 3">
              <a:extLst>
                <a:ext uri="{FF2B5EF4-FFF2-40B4-BE49-F238E27FC236}">
                  <a16:creationId xmlns:a16="http://schemas.microsoft.com/office/drawing/2014/main" id="{9DED05C6-945D-7078-DD02-050524145E79}"/>
                </a:ext>
              </a:extLst>
            </p:cNvPr>
            <p:cNvSpPr/>
            <p:nvPr/>
          </p:nvSpPr>
          <p:spPr>
            <a:xfrm rot="10800000" flipH="1">
              <a:off x="-126913" y="6672817"/>
              <a:ext cx="4261510" cy="4172163"/>
            </a:xfrm>
            <a:custGeom>
              <a:avLst/>
              <a:gdLst/>
              <a:ahLst/>
              <a:cxnLst/>
              <a:rect l="l" t="t" r="r" b="b"/>
              <a:pathLst>
                <a:path w="4261510" h="4172163">
                  <a:moveTo>
                    <a:pt x="4261510" y="0"/>
                  </a:moveTo>
                  <a:lnTo>
                    <a:pt x="0" y="0"/>
                  </a:lnTo>
                  <a:lnTo>
                    <a:pt x="0" y="4172163"/>
                  </a:lnTo>
                  <a:lnTo>
                    <a:pt x="4261510" y="4172163"/>
                  </a:lnTo>
                  <a:lnTo>
                    <a:pt x="4261510" y="0"/>
                  </a:lnTo>
                  <a:close/>
                </a:path>
              </a:pathLst>
            </a:custGeom>
            <a:blipFill>
              <a:blip r:embed="rId4">
                <a:alphaModFix amt="37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4" name="Freeform 4">
              <a:extLst>
                <a:ext uri="{FF2B5EF4-FFF2-40B4-BE49-F238E27FC236}">
                  <a16:creationId xmlns:a16="http://schemas.microsoft.com/office/drawing/2014/main" id="{84FBB9EF-1015-846C-7D2B-9BE2C2F522DF}"/>
                </a:ext>
              </a:extLst>
            </p:cNvPr>
            <p:cNvSpPr/>
            <p:nvPr/>
          </p:nvSpPr>
          <p:spPr>
            <a:xfrm rot="10800000">
              <a:off x="16716853" y="5943268"/>
              <a:ext cx="3902670" cy="4366592"/>
            </a:xfrm>
            <a:custGeom>
              <a:avLst/>
              <a:gdLst/>
              <a:ahLst/>
              <a:cxnLst/>
              <a:rect l="l" t="t" r="r" b="b"/>
              <a:pathLst>
                <a:path w="4261510" h="4172163">
                  <a:moveTo>
                    <a:pt x="0" y="0"/>
                  </a:moveTo>
                  <a:lnTo>
                    <a:pt x="4261510" y="0"/>
                  </a:lnTo>
                  <a:lnTo>
                    <a:pt x="4261510" y="4172163"/>
                  </a:lnTo>
                  <a:lnTo>
                    <a:pt x="0" y="41721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31999"/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5" name="Freeform 5">
              <a:extLst>
                <a:ext uri="{FF2B5EF4-FFF2-40B4-BE49-F238E27FC236}">
                  <a16:creationId xmlns:a16="http://schemas.microsoft.com/office/drawing/2014/main" id="{274A7B1A-97BB-5A32-355D-C58893E71D18}"/>
                </a:ext>
              </a:extLst>
            </p:cNvPr>
            <p:cNvSpPr/>
            <p:nvPr/>
          </p:nvSpPr>
          <p:spPr>
            <a:xfrm>
              <a:off x="17183859" y="9649284"/>
              <a:ext cx="352548" cy="352548"/>
            </a:xfrm>
            <a:custGeom>
              <a:avLst/>
              <a:gdLst/>
              <a:ahLst/>
              <a:cxnLst/>
              <a:rect l="l" t="t" r="r" b="b"/>
              <a:pathLst>
                <a:path w="352548" h="352548">
                  <a:moveTo>
                    <a:pt x="0" y="0"/>
                  </a:moveTo>
                  <a:lnTo>
                    <a:pt x="352547" y="0"/>
                  </a:lnTo>
                  <a:lnTo>
                    <a:pt x="352547" y="352548"/>
                  </a:lnTo>
                  <a:lnTo>
                    <a:pt x="0" y="35254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47000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6" name="Freeform 6">
              <a:extLst>
                <a:ext uri="{FF2B5EF4-FFF2-40B4-BE49-F238E27FC236}">
                  <a16:creationId xmlns:a16="http://schemas.microsoft.com/office/drawing/2014/main" id="{2C201890-1D12-A4AE-D55A-6A867FC656A7}"/>
                </a:ext>
              </a:extLst>
            </p:cNvPr>
            <p:cNvSpPr/>
            <p:nvPr/>
          </p:nvSpPr>
          <p:spPr>
            <a:xfrm>
              <a:off x="16855283" y="9924104"/>
              <a:ext cx="270304" cy="270304"/>
            </a:xfrm>
            <a:custGeom>
              <a:avLst/>
              <a:gdLst/>
              <a:ahLst/>
              <a:cxnLst/>
              <a:rect l="l" t="t" r="r" b="b"/>
              <a:pathLst>
                <a:path w="270304" h="270304">
                  <a:moveTo>
                    <a:pt x="0" y="0"/>
                  </a:moveTo>
                  <a:lnTo>
                    <a:pt x="270304" y="0"/>
                  </a:lnTo>
                  <a:lnTo>
                    <a:pt x="270304" y="270304"/>
                  </a:lnTo>
                  <a:lnTo>
                    <a:pt x="0" y="2703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55000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7" name="Freeform 7">
              <a:extLst>
                <a:ext uri="{FF2B5EF4-FFF2-40B4-BE49-F238E27FC236}">
                  <a16:creationId xmlns:a16="http://schemas.microsoft.com/office/drawing/2014/main" id="{AD2DB3A7-A05D-8957-E30C-F45DB0CC5714}"/>
                </a:ext>
              </a:extLst>
            </p:cNvPr>
            <p:cNvSpPr/>
            <p:nvPr/>
          </p:nvSpPr>
          <p:spPr>
            <a:xfrm>
              <a:off x="0" y="9641564"/>
              <a:ext cx="625082" cy="625082"/>
            </a:xfrm>
            <a:custGeom>
              <a:avLst/>
              <a:gdLst/>
              <a:ahLst/>
              <a:cxnLst/>
              <a:rect l="l" t="t" r="r" b="b"/>
              <a:pathLst>
                <a:path w="625082" h="625082">
                  <a:moveTo>
                    <a:pt x="0" y="0"/>
                  </a:moveTo>
                  <a:lnTo>
                    <a:pt x="625082" y="0"/>
                  </a:lnTo>
                  <a:lnTo>
                    <a:pt x="625082" y="625082"/>
                  </a:lnTo>
                  <a:lnTo>
                    <a:pt x="0" y="62508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8" name="Freeform 8">
              <a:extLst>
                <a:ext uri="{FF2B5EF4-FFF2-40B4-BE49-F238E27FC236}">
                  <a16:creationId xmlns:a16="http://schemas.microsoft.com/office/drawing/2014/main" id="{47ECF59D-5556-6109-B3F6-430164030082}"/>
                </a:ext>
              </a:extLst>
            </p:cNvPr>
            <p:cNvSpPr/>
            <p:nvPr/>
          </p:nvSpPr>
          <p:spPr>
            <a:xfrm>
              <a:off x="660458" y="9631111"/>
              <a:ext cx="294691" cy="294691"/>
            </a:xfrm>
            <a:custGeom>
              <a:avLst/>
              <a:gdLst/>
              <a:ahLst/>
              <a:cxnLst/>
              <a:rect l="l" t="t" r="r" b="b"/>
              <a:pathLst>
                <a:path w="294691" h="294691">
                  <a:moveTo>
                    <a:pt x="0" y="0"/>
                  </a:moveTo>
                  <a:lnTo>
                    <a:pt x="294691" y="0"/>
                  </a:lnTo>
                  <a:lnTo>
                    <a:pt x="294691" y="294691"/>
                  </a:lnTo>
                  <a:lnTo>
                    <a:pt x="0" y="2946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9" name="Freeform 9">
              <a:extLst>
                <a:ext uri="{FF2B5EF4-FFF2-40B4-BE49-F238E27FC236}">
                  <a16:creationId xmlns:a16="http://schemas.microsoft.com/office/drawing/2014/main" id="{745FB600-F213-2195-05D6-B027B15CF185}"/>
                </a:ext>
              </a:extLst>
            </p:cNvPr>
            <p:cNvSpPr/>
            <p:nvPr/>
          </p:nvSpPr>
          <p:spPr>
            <a:xfrm rot="834738">
              <a:off x="4269232" y="9833364"/>
              <a:ext cx="298411" cy="298411"/>
            </a:xfrm>
            <a:custGeom>
              <a:avLst/>
              <a:gdLst/>
              <a:ahLst/>
              <a:cxnLst/>
              <a:rect l="l" t="t" r="r" b="b"/>
              <a:pathLst>
                <a:path w="298411" h="298411">
                  <a:moveTo>
                    <a:pt x="0" y="0"/>
                  </a:moveTo>
                  <a:lnTo>
                    <a:pt x="298410" y="0"/>
                  </a:lnTo>
                  <a:lnTo>
                    <a:pt x="298410" y="298410"/>
                  </a:lnTo>
                  <a:lnTo>
                    <a:pt x="0" y="2984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56000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0" name="TextBox 10">
              <a:extLst>
                <a:ext uri="{FF2B5EF4-FFF2-40B4-BE49-F238E27FC236}">
                  <a16:creationId xmlns:a16="http://schemas.microsoft.com/office/drawing/2014/main" id="{18EB899B-9D5C-799C-3B0C-19CF70CCE49C}"/>
                </a:ext>
              </a:extLst>
            </p:cNvPr>
            <p:cNvSpPr txBox="1"/>
            <p:nvPr/>
          </p:nvSpPr>
          <p:spPr>
            <a:xfrm>
              <a:off x="5418052" y="9897227"/>
              <a:ext cx="13784348" cy="4289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679"/>
                </a:lnSpc>
              </a:pPr>
              <a:r>
                <a:rPr lang="en-US" sz="1600" dirty="0" err="1">
                  <a:solidFill>
                    <a:srgbClr val="EA9F1B"/>
                  </a:solidFill>
                  <a:latin typeface="Chulabhorn Likit Text Light" panose="00000400000000000000" pitchFamily="2" charset="-34"/>
                  <a:cs typeface="Chulabhorn Likit Text Light" panose="00000400000000000000" pitchFamily="2" charset="-34"/>
                </a:rPr>
                <a:t>เศรษฐกิจฐานรากมั่นคง</a:t>
              </a:r>
              <a:r>
                <a:rPr lang="en-US" sz="1600" dirty="0">
                  <a:solidFill>
                    <a:srgbClr val="EA9F1B"/>
                  </a:solidFill>
                  <a:latin typeface="Chulabhorn Likit Text Light" panose="00000400000000000000" pitchFamily="2" charset="-34"/>
                  <a:cs typeface="Chulabhorn Likit Text Light" panose="00000400000000000000" pitchFamily="2" charset="-34"/>
                </a:rPr>
                <a:t> </a:t>
              </a:r>
              <a:r>
                <a:rPr lang="en-US" sz="1600" dirty="0" err="1">
                  <a:solidFill>
                    <a:srgbClr val="EA9F1B"/>
                  </a:solidFill>
                  <a:latin typeface="Chulabhorn Likit Text Light" panose="00000400000000000000" pitchFamily="2" charset="-34"/>
                  <a:cs typeface="Chulabhorn Likit Text Light" panose="00000400000000000000" pitchFamily="2" charset="-34"/>
                </a:rPr>
                <a:t>ชุมชนเข้มแข็งอย่างยั่งยืน</a:t>
              </a:r>
              <a:r>
                <a:rPr lang="en-US" sz="1600" dirty="0">
                  <a:solidFill>
                    <a:srgbClr val="EA9F1B"/>
                  </a:solidFill>
                  <a:latin typeface="Chulabhorn Likit Text Light" panose="00000400000000000000" pitchFamily="2" charset="-34"/>
                  <a:cs typeface="Chulabhorn Likit Text Light" panose="00000400000000000000" pitchFamily="2" charset="-34"/>
                </a:rPr>
                <a:t> </a:t>
              </a:r>
              <a:r>
                <a:rPr lang="en-US" sz="1600" dirty="0" err="1">
                  <a:solidFill>
                    <a:srgbClr val="EA9F1B"/>
                  </a:solidFill>
                  <a:latin typeface="Chulabhorn Likit Text Light" panose="00000400000000000000" pitchFamily="2" charset="-34"/>
                  <a:cs typeface="Chulabhorn Likit Text Light" panose="00000400000000000000" pitchFamily="2" charset="-34"/>
                </a:rPr>
                <a:t>ด้วยหลักปรัชญาของเศรษฐกิจพอเพียง</a:t>
              </a:r>
              <a:r>
                <a:rPr lang="en-US" sz="1600" dirty="0">
                  <a:solidFill>
                    <a:srgbClr val="EA9F1B"/>
                  </a:solidFill>
                  <a:latin typeface="Chulabhorn Likit Text Light" panose="00000400000000000000" pitchFamily="2" charset="-34"/>
                  <a:cs typeface="Chulabhorn Likit Text Light" panose="00000400000000000000" pitchFamily="2" charset="-34"/>
                </a:rPr>
                <a:t> </a:t>
              </a:r>
            </a:p>
            <a:p>
              <a:pPr>
                <a:lnSpc>
                  <a:spcPts val="1679"/>
                </a:lnSpc>
              </a:pPr>
              <a:endParaRPr lang="en-US" sz="1400" spc="253" dirty="0">
                <a:solidFill>
                  <a:srgbClr val="EA9F1B"/>
                </a:solidFill>
                <a:cs typeface="Opun Mai Bold"/>
              </a:endParaRPr>
            </a:p>
          </p:txBody>
        </p:sp>
        <p:sp>
          <p:nvSpPr>
            <p:cNvPr id="61" name="Freeform 12">
              <a:extLst>
                <a:ext uri="{FF2B5EF4-FFF2-40B4-BE49-F238E27FC236}">
                  <a16:creationId xmlns:a16="http://schemas.microsoft.com/office/drawing/2014/main" id="{B1778D3F-EB76-3028-BB30-94044905B30B}"/>
                </a:ext>
              </a:extLst>
            </p:cNvPr>
            <p:cNvSpPr/>
            <p:nvPr/>
          </p:nvSpPr>
          <p:spPr>
            <a:xfrm rot="2055878">
              <a:off x="9189152" y="9608252"/>
              <a:ext cx="231865" cy="231865"/>
            </a:xfrm>
            <a:custGeom>
              <a:avLst/>
              <a:gdLst/>
              <a:ahLst/>
              <a:cxnLst/>
              <a:rect l="l" t="t" r="r" b="b"/>
              <a:pathLst>
                <a:path w="231865" h="231865">
                  <a:moveTo>
                    <a:pt x="0" y="0"/>
                  </a:moveTo>
                  <a:lnTo>
                    <a:pt x="231865" y="0"/>
                  </a:lnTo>
                  <a:lnTo>
                    <a:pt x="231865" y="231865"/>
                  </a:lnTo>
                  <a:lnTo>
                    <a:pt x="0" y="2318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56000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2" name="Freeform 13">
              <a:extLst>
                <a:ext uri="{FF2B5EF4-FFF2-40B4-BE49-F238E27FC236}">
                  <a16:creationId xmlns:a16="http://schemas.microsoft.com/office/drawing/2014/main" id="{B11F2DD1-AC41-7C8D-8817-92D1885AD448}"/>
                </a:ext>
              </a:extLst>
            </p:cNvPr>
            <p:cNvSpPr/>
            <p:nvPr/>
          </p:nvSpPr>
          <p:spPr>
            <a:xfrm rot="18447662">
              <a:off x="13217140" y="9859751"/>
              <a:ext cx="290824" cy="290824"/>
            </a:xfrm>
            <a:custGeom>
              <a:avLst/>
              <a:gdLst/>
              <a:ahLst/>
              <a:cxnLst/>
              <a:rect l="l" t="t" r="r" b="b"/>
              <a:pathLst>
                <a:path w="290824" h="290824">
                  <a:moveTo>
                    <a:pt x="0" y="0"/>
                  </a:moveTo>
                  <a:lnTo>
                    <a:pt x="290824" y="0"/>
                  </a:lnTo>
                  <a:lnTo>
                    <a:pt x="290824" y="290824"/>
                  </a:lnTo>
                  <a:lnTo>
                    <a:pt x="0" y="290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56000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3" name="Freeform 14">
              <a:extLst>
                <a:ext uri="{FF2B5EF4-FFF2-40B4-BE49-F238E27FC236}">
                  <a16:creationId xmlns:a16="http://schemas.microsoft.com/office/drawing/2014/main" id="{E8F8D4B1-7FDB-E121-0C7C-B5204109BED4}"/>
                </a:ext>
              </a:extLst>
            </p:cNvPr>
            <p:cNvSpPr/>
            <p:nvPr/>
          </p:nvSpPr>
          <p:spPr>
            <a:xfrm>
              <a:off x="16577689" y="9762124"/>
              <a:ext cx="220444" cy="220444"/>
            </a:xfrm>
            <a:custGeom>
              <a:avLst/>
              <a:gdLst/>
              <a:ahLst/>
              <a:cxnLst/>
              <a:rect l="l" t="t" r="r" b="b"/>
              <a:pathLst>
                <a:path w="220444" h="220444">
                  <a:moveTo>
                    <a:pt x="0" y="0"/>
                  </a:moveTo>
                  <a:lnTo>
                    <a:pt x="220444" y="0"/>
                  </a:lnTo>
                  <a:lnTo>
                    <a:pt x="220444" y="220445"/>
                  </a:lnTo>
                  <a:lnTo>
                    <a:pt x="0" y="2204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65000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4" name="Freeform 15">
              <a:extLst>
                <a:ext uri="{FF2B5EF4-FFF2-40B4-BE49-F238E27FC236}">
                  <a16:creationId xmlns:a16="http://schemas.microsoft.com/office/drawing/2014/main" id="{9CE4FBDA-7142-87F2-1F2F-09C038199BDA}"/>
                </a:ext>
              </a:extLst>
            </p:cNvPr>
            <p:cNvSpPr/>
            <p:nvPr/>
          </p:nvSpPr>
          <p:spPr>
            <a:xfrm>
              <a:off x="836293" y="9842337"/>
              <a:ext cx="384815" cy="384815"/>
            </a:xfrm>
            <a:custGeom>
              <a:avLst/>
              <a:gdLst/>
              <a:ahLst/>
              <a:cxnLst/>
              <a:rect l="l" t="t" r="r" b="b"/>
              <a:pathLst>
                <a:path w="384815" h="384815">
                  <a:moveTo>
                    <a:pt x="0" y="0"/>
                  </a:moveTo>
                  <a:lnTo>
                    <a:pt x="384814" y="0"/>
                  </a:lnTo>
                  <a:lnTo>
                    <a:pt x="384814" y="384814"/>
                  </a:lnTo>
                  <a:lnTo>
                    <a:pt x="0" y="3848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5" name="Freeform 16">
              <a:extLst>
                <a:ext uri="{FF2B5EF4-FFF2-40B4-BE49-F238E27FC236}">
                  <a16:creationId xmlns:a16="http://schemas.microsoft.com/office/drawing/2014/main" id="{B0AC658B-5C04-DA22-D5EC-1762421D03B1}"/>
                </a:ext>
              </a:extLst>
            </p:cNvPr>
            <p:cNvSpPr/>
            <p:nvPr/>
          </p:nvSpPr>
          <p:spPr>
            <a:xfrm>
              <a:off x="1292338" y="9656538"/>
              <a:ext cx="225180" cy="225180"/>
            </a:xfrm>
            <a:custGeom>
              <a:avLst/>
              <a:gdLst/>
              <a:ahLst/>
              <a:cxnLst/>
              <a:rect l="l" t="t" r="r" b="b"/>
              <a:pathLst>
                <a:path w="225180" h="225180">
                  <a:moveTo>
                    <a:pt x="0" y="0"/>
                  </a:moveTo>
                  <a:lnTo>
                    <a:pt x="225180" y="0"/>
                  </a:lnTo>
                  <a:lnTo>
                    <a:pt x="225180" y="225180"/>
                  </a:lnTo>
                  <a:lnTo>
                    <a:pt x="0" y="2251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6" name="Freeform 13">
              <a:extLst>
                <a:ext uri="{FF2B5EF4-FFF2-40B4-BE49-F238E27FC236}">
                  <a16:creationId xmlns:a16="http://schemas.microsoft.com/office/drawing/2014/main" id="{BEC2F988-B66D-B74C-7C31-8E35593DD178}"/>
                </a:ext>
              </a:extLst>
            </p:cNvPr>
            <p:cNvSpPr/>
            <p:nvPr/>
          </p:nvSpPr>
          <p:spPr>
            <a:xfrm rot="18447662">
              <a:off x="14453176" y="10443033"/>
              <a:ext cx="268702" cy="262072"/>
            </a:xfrm>
            <a:custGeom>
              <a:avLst/>
              <a:gdLst/>
              <a:ahLst/>
              <a:cxnLst/>
              <a:rect l="l" t="t" r="r" b="b"/>
              <a:pathLst>
                <a:path w="290824" h="290824">
                  <a:moveTo>
                    <a:pt x="0" y="0"/>
                  </a:moveTo>
                  <a:lnTo>
                    <a:pt x="290824" y="0"/>
                  </a:lnTo>
                  <a:lnTo>
                    <a:pt x="290824" y="290824"/>
                  </a:lnTo>
                  <a:lnTo>
                    <a:pt x="0" y="290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56000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7" name="Freeform 13">
              <a:extLst>
                <a:ext uri="{FF2B5EF4-FFF2-40B4-BE49-F238E27FC236}">
                  <a16:creationId xmlns:a16="http://schemas.microsoft.com/office/drawing/2014/main" id="{3439BFFB-1C14-DC67-E4B3-E61AA8251EA4}"/>
                </a:ext>
              </a:extLst>
            </p:cNvPr>
            <p:cNvSpPr/>
            <p:nvPr/>
          </p:nvSpPr>
          <p:spPr>
            <a:xfrm rot="18447662">
              <a:off x="15430156" y="9952535"/>
              <a:ext cx="268702" cy="262072"/>
            </a:xfrm>
            <a:custGeom>
              <a:avLst/>
              <a:gdLst/>
              <a:ahLst/>
              <a:cxnLst/>
              <a:rect l="l" t="t" r="r" b="b"/>
              <a:pathLst>
                <a:path w="290824" h="290824">
                  <a:moveTo>
                    <a:pt x="0" y="0"/>
                  </a:moveTo>
                  <a:lnTo>
                    <a:pt x="290824" y="0"/>
                  </a:lnTo>
                  <a:lnTo>
                    <a:pt x="290824" y="290824"/>
                  </a:lnTo>
                  <a:lnTo>
                    <a:pt x="0" y="290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56000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68" name="Group 8">
            <a:extLst>
              <a:ext uri="{FF2B5EF4-FFF2-40B4-BE49-F238E27FC236}">
                <a16:creationId xmlns:a16="http://schemas.microsoft.com/office/drawing/2014/main" id="{71DDFDF6-143F-D656-0D73-4EFDD927358C}"/>
              </a:ext>
            </a:extLst>
          </p:cNvPr>
          <p:cNvGrpSpPr/>
          <p:nvPr/>
        </p:nvGrpSpPr>
        <p:grpSpPr>
          <a:xfrm>
            <a:off x="223352" y="0"/>
            <a:ext cx="5399517" cy="1254770"/>
            <a:chOff x="0" y="0"/>
            <a:chExt cx="7199356" cy="1673027"/>
          </a:xfrm>
        </p:grpSpPr>
        <p:sp>
          <p:nvSpPr>
            <p:cNvPr id="69" name="Freeform 9">
              <a:extLst>
                <a:ext uri="{FF2B5EF4-FFF2-40B4-BE49-F238E27FC236}">
                  <a16:creationId xmlns:a16="http://schemas.microsoft.com/office/drawing/2014/main" id="{112CB99C-1C61-1762-0803-4A126FDE5CF5}"/>
                </a:ext>
              </a:extLst>
            </p:cNvPr>
            <p:cNvSpPr/>
            <p:nvPr/>
          </p:nvSpPr>
          <p:spPr>
            <a:xfrm>
              <a:off x="0" y="345364"/>
              <a:ext cx="982299" cy="982299"/>
            </a:xfrm>
            <a:custGeom>
              <a:avLst/>
              <a:gdLst/>
              <a:ahLst/>
              <a:cxnLst/>
              <a:rect l="l" t="t" r="r" b="b"/>
              <a:pathLst>
                <a:path w="982299" h="982299">
                  <a:moveTo>
                    <a:pt x="0" y="0"/>
                  </a:moveTo>
                  <a:lnTo>
                    <a:pt x="982299" y="0"/>
                  </a:lnTo>
                  <a:lnTo>
                    <a:pt x="982299" y="982299"/>
                  </a:lnTo>
                  <a:lnTo>
                    <a:pt x="0" y="9822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</p:sp>
        <p:sp>
          <p:nvSpPr>
            <p:cNvPr id="70" name="Freeform 10">
              <a:extLst>
                <a:ext uri="{FF2B5EF4-FFF2-40B4-BE49-F238E27FC236}">
                  <a16:creationId xmlns:a16="http://schemas.microsoft.com/office/drawing/2014/main" id="{562DE4C2-908B-78D6-AEB8-65FCCB6B62AD}"/>
                </a:ext>
              </a:extLst>
            </p:cNvPr>
            <p:cNvSpPr/>
            <p:nvPr/>
          </p:nvSpPr>
          <p:spPr>
            <a:xfrm>
              <a:off x="1160488" y="345364"/>
              <a:ext cx="982299" cy="982299"/>
            </a:xfrm>
            <a:custGeom>
              <a:avLst/>
              <a:gdLst/>
              <a:ahLst/>
              <a:cxnLst/>
              <a:rect l="l" t="t" r="r" b="b"/>
              <a:pathLst>
                <a:path w="982299" h="982299">
                  <a:moveTo>
                    <a:pt x="0" y="0"/>
                  </a:moveTo>
                  <a:lnTo>
                    <a:pt x="982298" y="0"/>
                  </a:lnTo>
                  <a:lnTo>
                    <a:pt x="982298" y="982299"/>
                  </a:lnTo>
                  <a:lnTo>
                    <a:pt x="0" y="9822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</p:sp>
        <p:sp>
          <p:nvSpPr>
            <p:cNvPr id="71" name="Freeform 11">
              <a:extLst>
                <a:ext uri="{FF2B5EF4-FFF2-40B4-BE49-F238E27FC236}">
                  <a16:creationId xmlns:a16="http://schemas.microsoft.com/office/drawing/2014/main" id="{73E96484-770E-5F82-A039-8618D326BB73}"/>
                </a:ext>
              </a:extLst>
            </p:cNvPr>
            <p:cNvSpPr/>
            <p:nvPr/>
          </p:nvSpPr>
          <p:spPr>
            <a:xfrm>
              <a:off x="3373560" y="345364"/>
              <a:ext cx="982299" cy="982299"/>
            </a:xfrm>
            <a:custGeom>
              <a:avLst/>
              <a:gdLst/>
              <a:ahLst/>
              <a:cxnLst/>
              <a:rect l="l" t="t" r="r" b="b"/>
              <a:pathLst>
                <a:path w="982299" h="982299">
                  <a:moveTo>
                    <a:pt x="0" y="0"/>
                  </a:moveTo>
                  <a:lnTo>
                    <a:pt x="982298" y="0"/>
                  </a:lnTo>
                  <a:lnTo>
                    <a:pt x="982298" y="982299"/>
                  </a:lnTo>
                  <a:lnTo>
                    <a:pt x="0" y="9822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</p:sp>
        <p:sp>
          <p:nvSpPr>
            <p:cNvPr id="72" name="Freeform 12">
              <a:extLst>
                <a:ext uri="{FF2B5EF4-FFF2-40B4-BE49-F238E27FC236}">
                  <a16:creationId xmlns:a16="http://schemas.microsoft.com/office/drawing/2014/main" id="{C7AF45A1-ACAD-34CE-B3B3-3287C9093C40}"/>
                </a:ext>
              </a:extLst>
            </p:cNvPr>
            <p:cNvSpPr/>
            <p:nvPr/>
          </p:nvSpPr>
          <p:spPr>
            <a:xfrm>
              <a:off x="2324694" y="345364"/>
              <a:ext cx="866959" cy="982299"/>
            </a:xfrm>
            <a:custGeom>
              <a:avLst/>
              <a:gdLst/>
              <a:ahLst/>
              <a:cxnLst/>
              <a:rect l="l" t="t" r="r" b="b"/>
              <a:pathLst>
                <a:path w="866959" h="982299">
                  <a:moveTo>
                    <a:pt x="0" y="0"/>
                  </a:moveTo>
                  <a:lnTo>
                    <a:pt x="866959" y="0"/>
                  </a:lnTo>
                  <a:lnTo>
                    <a:pt x="866959" y="982299"/>
                  </a:lnTo>
                  <a:lnTo>
                    <a:pt x="0" y="9822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 l="-24839" r="-27501"/>
              </a:stretch>
            </a:blipFill>
          </p:spPr>
        </p:sp>
        <p:sp>
          <p:nvSpPr>
            <p:cNvPr id="73" name="Freeform 13">
              <a:extLst>
                <a:ext uri="{FF2B5EF4-FFF2-40B4-BE49-F238E27FC236}">
                  <a16:creationId xmlns:a16="http://schemas.microsoft.com/office/drawing/2014/main" id="{8C9CC1D1-A34A-5743-A62C-70916809672F}"/>
                </a:ext>
              </a:extLst>
            </p:cNvPr>
            <p:cNvSpPr/>
            <p:nvPr/>
          </p:nvSpPr>
          <p:spPr>
            <a:xfrm>
              <a:off x="4537766" y="0"/>
              <a:ext cx="2661590" cy="1673027"/>
            </a:xfrm>
            <a:custGeom>
              <a:avLst/>
              <a:gdLst/>
              <a:ahLst/>
              <a:cxnLst/>
              <a:rect l="l" t="t" r="r" b="b"/>
              <a:pathLst>
                <a:path w="2661590" h="1673027">
                  <a:moveTo>
                    <a:pt x="0" y="0"/>
                  </a:moveTo>
                  <a:lnTo>
                    <a:pt x="2661590" y="0"/>
                  </a:lnTo>
                  <a:lnTo>
                    <a:pt x="2661590" y="1673027"/>
                  </a:lnTo>
                  <a:lnTo>
                    <a:pt x="0" y="16730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 l="-5873" r="-5873"/>
              </a:stretch>
            </a:blipFill>
          </p:spPr>
        </p:sp>
      </p:grpSp>
    </p:spTree>
    <p:extLst>
      <p:ext uri="{BB962C8B-B14F-4D97-AF65-F5344CB8AC3E}">
        <p14:creationId xmlns:p14="http://schemas.microsoft.com/office/powerpoint/2010/main" val="193611994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ตาราง 5">
            <a:extLst>
              <a:ext uri="{FF2B5EF4-FFF2-40B4-BE49-F238E27FC236}">
                <a16:creationId xmlns:a16="http://schemas.microsoft.com/office/drawing/2014/main" id="{0EDD10FC-6302-4D5D-BDC6-EF86107A17C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93630904"/>
              </p:ext>
            </p:extLst>
          </p:nvPr>
        </p:nvGraphicFramePr>
        <p:xfrm>
          <a:off x="1447800" y="1337430"/>
          <a:ext cx="14355481" cy="7798834"/>
        </p:xfrm>
        <a:graphic>
          <a:graphicData uri="http://schemas.openxmlformats.org/drawingml/2006/table">
            <a:tbl>
              <a:tblPr/>
              <a:tblGrid>
                <a:gridCol w="3300875">
                  <a:extLst>
                    <a:ext uri="{9D8B030D-6E8A-4147-A177-3AD203B41FA5}">
                      <a16:colId xmlns:a16="http://schemas.microsoft.com/office/drawing/2014/main" val="3206902893"/>
                    </a:ext>
                  </a:extLst>
                </a:gridCol>
                <a:gridCol w="4560510">
                  <a:extLst>
                    <a:ext uri="{9D8B030D-6E8A-4147-A177-3AD203B41FA5}">
                      <a16:colId xmlns:a16="http://schemas.microsoft.com/office/drawing/2014/main" val="827538524"/>
                    </a:ext>
                  </a:extLst>
                </a:gridCol>
                <a:gridCol w="4466100">
                  <a:extLst>
                    <a:ext uri="{9D8B030D-6E8A-4147-A177-3AD203B41FA5}">
                      <a16:colId xmlns:a16="http://schemas.microsoft.com/office/drawing/2014/main" val="1422179664"/>
                    </a:ext>
                  </a:extLst>
                </a:gridCol>
                <a:gridCol w="2027996">
                  <a:extLst>
                    <a:ext uri="{9D8B030D-6E8A-4147-A177-3AD203B41FA5}">
                      <a16:colId xmlns:a16="http://schemas.microsoft.com/office/drawing/2014/main" val="911261014"/>
                    </a:ext>
                  </a:extLst>
                </a:gridCol>
              </a:tblGrid>
              <a:tr h="352813">
                <a:tc>
                  <a:txBody>
                    <a:bodyPr/>
                    <a:lstStyle/>
                    <a:p>
                      <a:pPr algn="ctr" fontAlgn="b"/>
                      <a:r>
                        <a:rPr lang="th-TH" sz="2000" b="1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 จังหวัด</a:t>
                      </a:r>
                    </a:p>
                  </a:txBody>
                  <a:tcPr marL="11114" marR="11114" marT="111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5000"/>
                        </a:lnSpc>
                        <a:spcAft>
                          <a:spcPts val="1000"/>
                        </a:spcAft>
                        <a:tabLst>
                          <a:tab pos="1049020" algn="l"/>
                          <a:tab pos="1235710" algn="l"/>
                          <a:tab pos="1431290" algn="l"/>
                          <a:tab pos="1710690" algn="l"/>
                          <a:tab pos="1938020" algn="l"/>
                          <a:tab pos="5581015" algn="l"/>
                        </a:tabLst>
                      </a:pPr>
                      <a:r>
                        <a:rPr lang="th-TH" sz="2000" b="1" dirty="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นักวิชาการเงินและบัญชี</a:t>
                      </a:r>
                      <a:endParaRPr lang="en-US" sz="2000" b="1" dirty="0">
                        <a:effectLst/>
                        <a:latin typeface="Chulabhorn Likit Text Light๙" panose="00000400000000000000" pitchFamily="2" charset="-34"/>
                        <a:ea typeface="Calibri" panose="020F0502020204030204" pitchFamily="34" charset="0"/>
                        <a:cs typeface="Chulabhorn Likit Text Light๙" panose="00000400000000000000" pitchFamily="2" charset="-34"/>
                      </a:endParaRPr>
                    </a:p>
                  </a:txBody>
                  <a:tcPr marL="102870" marR="10287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5000"/>
                        </a:lnSpc>
                        <a:spcAft>
                          <a:spcPts val="1000"/>
                        </a:spcAft>
                        <a:tabLst>
                          <a:tab pos="1049020" algn="l"/>
                          <a:tab pos="1235710" algn="l"/>
                          <a:tab pos="1431290" algn="l"/>
                          <a:tab pos="1710690" algn="l"/>
                          <a:tab pos="1938020" algn="l"/>
                          <a:tab pos="5581015" algn="l"/>
                        </a:tabLst>
                      </a:pPr>
                      <a:r>
                        <a:rPr lang="th-TH" sz="2000" b="1" dirty="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นิติกร</a:t>
                      </a:r>
                      <a:endParaRPr lang="en-US" sz="2000" b="1" dirty="0">
                        <a:effectLst/>
                        <a:latin typeface="Chulabhorn Likit Text Light๙" panose="00000400000000000000" pitchFamily="2" charset="-34"/>
                        <a:ea typeface="Calibri" panose="020F0502020204030204" pitchFamily="34" charset="0"/>
                        <a:cs typeface="Chulabhorn Likit Text Light๙" panose="00000400000000000000" pitchFamily="2" charset="-34"/>
                      </a:endParaRPr>
                    </a:p>
                  </a:txBody>
                  <a:tcPr marL="102870" marR="10287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5000"/>
                        </a:lnSpc>
                        <a:spcAft>
                          <a:spcPts val="1000"/>
                        </a:spcAft>
                        <a:tabLst>
                          <a:tab pos="1049020" algn="l"/>
                          <a:tab pos="1235710" algn="l"/>
                          <a:tab pos="1431290" algn="l"/>
                          <a:tab pos="1710690" algn="l"/>
                          <a:tab pos="1938020" algn="l"/>
                          <a:tab pos="5581015" algn="l"/>
                        </a:tabLst>
                      </a:pPr>
                      <a:r>
                        <a:rPr lang="th-TH" sz="2000" b="1" dirty="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รวม</a:t>
                      </a:r>
                      <a:endParaRPr lang="en-US" sz="2000" b="1" dirty="0">
                        <a:effectLst/>
                        <a:latin typeface="Chulabhorn Likit Text Light๙" panose="00000400000000000000" pitchFamily="2" charset="-34"/>
                        <a:ea typeface="Calibri" panose="020F0502020204030204" pitchFamily="34" charset="0"/>
                        <a:cs typeface="Chulabhorn Likit Text Light๙" panose="00000400000000000000" pitchFamily="2" charset="-34"/>
                      </a:endParaRPr>
                    </a:p>
                  </a:txBody>
                  <a:tcPr marL="102870" marR="10287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22541370"/>
                  </a:ext>
                </a:extLst>
              </a:tr>
              <a:tr h="371287">
                <a:tc>
                  <a:txBody>
                    <a:bodyPr/>
                    <a:lstStyle/>
                    <a:p>
                      <a:pPr algn="l" fontAlgn="b"/>
                      <a:r>
                        <a:rPr lang="th-TH" sz="2000" b="1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 1. พังงา</a:t>
                      </a:r>
                    </a:p>
                  </a:txBody>
                  <a:tcPr marL="11114" marR="11114" marT="111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5000"/>
                        </a:lnSpc>
                        <a:spcAft>
                          <a:spcPts val="1000"/>
                        </a:spcAft>
                        <a:tabLst>
                          <a:tab pos="1049020" algn="l"/>
                          <a:tab pos="1235710" algn="l"/>
                          <a:tab pos="1431290" algn="l"/>
                          <a:tab pos="1710690" algn="l"/>
                          <a:tab pos="1938020" algn="l"/>
                          <a:tab pos="5581015" algn="l"/>
                        </a:tabLst>
                      </a:pPr>
                      <a:r>
                        <a:rPr lang="th-TH" sz="2000" b="1" dirty="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1</a:t>
                      </a:r>
                      <a:endParaRPr lang="en-US" sz="2000" b="1" dirty="0">
                        <a:effectLst/>
                        <a:latin typeface="Chulabhorn Likit Text Light๙" panose="00000400000000000000" pitchFamily="2" charset="-34"/>
                        <a:ea typeface="Calibri" panose="020F0502020204030204" pitchFamily="34" charset="0"/>
                        <a:cs typeface="Chulabhorn Likit Text Light๙" panose="00000400000000000000" pitchFamily="2" charset="-34"/>
                      </a:endParaRPr>
                    </a:p>
                  </a:txBody>
                  <a:tcPr marL="102870" marR="10287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5000"/>
                        </a:lnSpc>
                        <a:spcAft>
                          <a:spcPts val="1000"/>
                        </a:spcAft>
                        <a:tabLst>
                          <a:tab pos="1049020" algn="l"/>
                          <a:tab pos="1235710" algn="l"/>
                          <a:tab pos="1431290" algn="l"/>
                          <a:tab pos="1710690" algn="l"/>
                          <a:tab pos="1938020" algn="l"/>
                          <a:tab pos="5581015" algn="l"/>
                        </a:tabLst>
                      </a:pPr>
                      <a:r>
                        <a:rPr lang="th-TH" sz="2000" b="1" dirty="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1</a:t>
                      </a:r>
                      <a:endParaRPr lang="en-US" sz="2000" b="1" dirty="0">
                        <a:effectLst/>
                        <a:latin typeface="Chulabhorn Likit Text Light๙" panose="00000400000000000000" pitchFamily="2" charset="-34"/>
                        <a:ea typeface="Calibri" panose="020F0502020204030204" pitchFamily="34" charset="0"/>
                        <a:cs typeface="Chulabhorn Likit Text Light๙" panose="00000400000000000000" pitchFamily="2" charset="-34"/>
                      </a:endParaRPr>
                    </a:p>
                  </a:txBody>
                  <a:tcPr marL="102870" marR="10287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5000"/>
                        </a:lnSpc>
                        <a:spcAft>
                          <a:spcPts val="1000"/>
                        </a:spcAft>
                        <a:tabLst>
                          <a:tab pos="1049020" algn="l"/>
                          <a:tab pos="1235710" algn="l"/>
                          <a:tab pos="1431290" algn="l"/>
                          <a:tab pos="1710690" algn="l"/>
                          <a:tab pos="1938020" algn="l"/>
                          <a:tab pos="5581015" algn="l"/>
                        </a:tabLst>
                      </a:pPr>
                      <a:r>
                        <a:rPr lang="th-TH" sz="2000" b="1" dirty="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2</a:t>
                      </a:r>
                      <a:endParaRPr lang="en-US" sz="2000" b="1" dirty="0">
                        <a:effectLst/>
                        <a:latin typeface="Chulabhorn Likit Text Light๙" panose="00000400000000000000" pitchFamily="2" charset="-34"/>
                        <a:ea typeface="Calibri" panose="020F0502020204030204" pitchFamily="34" charset="0"/>
                        <a:cs typeface="Chulabhorn Likit Text Light๙" panose="00000400000000000000" pitchFamily="2" charset="-34"/>
                      </a:endParaRPr>
                    </a:p>
                  </a:txBody>
                  <a:tcPr marL="102870" marR="10287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8797672"/>
                  </a:ext>
                </a:extLst>
              </a:tr>
              <a:tr h="371287">
                <a:tc>
                  <a:txBody>
                    <a:bodyPr/>
                    <a:lstStyle/>
                    <a:p>
                      <a:pPr algn="l" fontAlgn="b"/>
                      <a:r>
                        <a:rPr lang="th-TH" sz="2000" b="1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 2. นครราชสีมา</a:t>
                      </a:r>
                    </a:p>
                  </a:txBody>
                  <a:tcPr marL="11114" marR="11114" marT="111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5000"/>
                        </a:lnSpc>
                        <a:spcAft>
                          <a:spcPts val="1000"/>
                        </a:spcAft>
                        <a:tabLst>
                          <a:tab pos="1049020" algn="l"/>
                          <a:tab pos="1235710" algn="l"/>
                          <a:tab pos="1431290" algn="l"/>
                          <a:tab pos="1710690" algn="l"/>
                          <a:tab pos="1938020" algn="l"/>
                          <a:tab pos="5581015" algn="l"/>
                        </a:tabLst>
                      </a:pPr>
                      <a:r>
                        <a:rPr lang="th-TH" sz="2000" b="1" dirty="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1</a:t>
                      </a:r>
                      <a:endParaRPr lang="en-US" sz="2000" b="1" dirty="0">
                        <a:effectLst/>
                        <a:latin typeface="Chulabhorn Likit Text Light๙" panose="00000400000000000000" pitchFamily="2" charset="-34"/>
                        <a:ea typeface="Calibri" panose="020F0502020204030204" pitchFamily="34" charset="0"/>
                        <a:cs typeface="Chulabhorn Likit Text Light๙" panose="00000400000000000000" pitchFamily="2" charset="-34"/>
                      </a:endParaRPr>
                    </a:p>
                  </a:txBody>
                  <a:tcPr marL="102870" marR="10287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5000"/>
                        </a:lnSpc>
                        <a:spcAft>
                          <a:spcPts val="1000"/>
                        </a:spcAft>
                        <a:tabLst>
                          <a:tab pos="1049020" algn="l"/>
                          <a:tab pos="1235710" algn="l"/>
                          <a:tab pos="1431290" algn="l"/>
                          <a:tab pos="1710690" algn="l"/>
                          <a:tab pos="1938020" algn="l"/>
                          <a:tab pos="5581015" algn="l"/>
                        </a:tabLst>
                      </a:pPr>
                      <a:r>
                        <a:rPr lang="th-TH" sz="2000" b="1" dirty="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1</a:t>
                      </a:r>
                      <a:endParaRPr lang="en-US" sz="2000" b="1" dirty="0">
                        <a:effectLst/>
                        <a:latin typeface="Chulabhorn Likit Text Light๙" panose="00000400000000000000" pitchFamily="2" charset="-34"/>
                        <a:ea typeface="Calibri" panose="020F0502020204030204" pitchFamily="34" charset="0"/>
                        <a:cs typeface="Chulabhorn Likit Text Light๙" panose="00000400000000000000" pitchFamily="2" charset="-34"/>
                      </a:endParaRPr>
                    </a:p>
                  </a:txBody>
                  <a:tcPr marL="102870" marR="10287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5000"/>
                        </a:lnSpc>
                        <a:spcAft>
                          <a:spcPts val="1000"/>
                        </a:spcAft>
                        <a:tabLst>
                          <a:tab pos="1049020" algn="l"/>
                          <a:tab pos="1235710" algn="l"/>
                          <a:tab pos="1431290" algn="l"/>
                          <a:tab pos="1710690" algn="l"/>
                          <a:tab pos="1938020" algn="l"/>
                          <a:tab pos="5581015" algn="l"/>
                        </a:tabLst>
                      </a:pPr>
                      <a:r>
                        <a:rPr lang="th-TH" sz="2000" b="1" dirty="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2</a:t>
                      </a:r>
                      <a:endParaRPr lang="en-US" sz="2000" b="1" dirty="0">
                        <a:effectLst/>
                        <a:latin typeface="Chulabhorn Likit Text Light๙" panose="00000400000000000000" pitchFamily="2" charset="-34"/>
                        <a:ea typeface="Calibri" panose="020F0502020204030204" pitchFamily="34" charset="0"/>
                        <a:cs typeface="Chulabhorn Likit Text Light๙" panose="00000400000000000000" pitchFamily="2" charset="-34"/>
                      </a:endParaRPr>
                    </a:p>
                  </a:txBody>
                  <a:tcPr marL="102870" marR="10287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70753178"/>
                  </a:ext>
                </a:extLst>
              </a:tr>
              <a:tr h="352813">
                <a:tc>
                  <a:txBody>
                    <a:bodyPr/>
                    <a:lstStyle/>
                    <a:p>
                      <a:pPr algn="l" fontAlgn="b"/>
                      <a:r>
                        <a:rPr lang="th-TH" sz="2000" b="1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 3. กระบี่</a:t>
                      </a:r>
                    </a:p>
                  </a:txBody>
                  <a:tcPr marL="11114" marR="11114" marT="111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5000"/>
                        </a:lnSpc>
                        <a:spcAft>
                          <a:spcPts val="1000"/>
                        </a:spcAft>
                        <a:tabLst>
                          <a:tab pos="1049020" algn="l"/>
                          <a:tab pos="1235710" algn="l"/>
                          <a:tab pos="1431290" algn="l"/>
                          <a:tab pos="1710690" algn="l"/>
                          <a:tab pos="1938020" algn="l"/>
                          <a:tab pos="5581015" algn="l"/>
                        </a:tabLst>
                      </a:pPr>
                      <a:r>
                        <a:rPr lang="th-TH" sz="2000" b="1" dirty="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1</a:t>
                      </a:r>
                      <a:endParaRPr lang="en-US" sz="2000" b="1" dirty="0">
                        <a:effectLst/>
                        <a:latin typeface="Chulabhorn Likit Text Light๙" panose="00000400000000000000" pitchFamily="2" charset="-34"/>
                        <a:ea typeface="Calibri" panose="020F0502020204030204" pitchFamily="34" charset="0"/>
                        <a:cs typeface="Chulabhorn Likit Text Light๙" panose="00000400000000000000" pitchFamily="2" charset="-34"/>
                      </a:endParaRPr>
                    </a:p>
                  </a:txBody>
                  <a:tcPr marL="102870" marR="10287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5000"/>
                        </a:lnSpc>
                        <a:spcAft>
                          <a:spcPts val="1000"/>
                        </a:spcAft>
                        <a:tabLst>
                          <a:tab pos="1049020" algn="l"/>
                          <a:tab pos="1235710" algn="l"/>
                          <a:tab pos="1431290" algn="l"/>
                          <a:tab pos="1710690" algn="l"/>
                          <a:tab pos="1938020" algn="l"/>
                          <a:tab pos="5581015" algn="l"/>
                        </a:tabLst>
                      </a:pPr>
                      <a:r>
                        <a:rPr lang="th-TH" sz="2000" b="1" dirty="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1</a:t>
                      </a:r>
                      <a:endParaRPr lang="en-US" sz="2000" b="1" dirty="0">
                        <a:effectLst/>
                        <a:latin typeface="Chulabhorn Likit Text Light๙" panose="00000400000000000000" pitchFamily="2" charset="-34"/>
                        <a:ea typeface="Calibri" panose="020F0502020204030204" pitchFamily="34" charset="0"/>
                        <a:cs typeface="Chulabhorn Likit Text Light๙" panose="00000400000000000000" pitchFamily="2" charset="-34"/>
                      </a:endParaRPr>
                    </a:p>
                  </a:txBody>
                  <a:tcPr marL="102870" marR="10287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5000"/>
                        </a:lnSpc>
                        <a:spcAft>
                          <a:spcPts val="1000"/>
                        </a:spcAft>
                        <a:tabLst>
                          <a:tab pos="1049020" algn="l"/>
                          <a:tab pos="1235710" algn="l"/>
                          <a:tab pos="1431290" algn="l"/>
                          <a:tab pos="1710690" algn="l"/>
                          <a:tab pos="1938020" algn="l"/>
                          <a:tab pos="5581015" algn="l"/>
                        </a:tabLst>
                      </a:pPr>
                      <a:r>
                        <a:rPr lang="th-TH" sz="2000" b="1" dirty="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2</a:t>
                      </a:r>
                      <a:endParaRPr lang="en-US" sz="2000" b="1" dirty="0">
                        <a:effectLst/>
                        <a:latin typeface="Chulabhorn Likit Text Light๙" panose="00000400000000000000" pitchFamily="2" charset="-34"/>
                        <a:ea typeface="Calibri" panose="020F0502020204030204" pitchFamily="34" charset="0"/>
                        <a:cs typeface="Chulabhorn Likit Text Light๙" panose="00000400000000000000" pitchFamily="2" charset="-34"/>
                      </a:endParaRPr>
                    </a:p>
                  </a:txBody>
                  <a:tcPr marL="102870" marR="10287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66901860"/>
                  </a:ext>
                </a:extLst>
              </a:tr>
              <a:tr h="352813">
                <a:tc>
                  <a:txBody>
                    <a:bodyPr/>
                    <a:lstStyle/>
                    <a:p>
                      <a:pPr algn="l" fontAlgn="b"/>
                      <a:r>
                        <a:rPr lang="th-TH" sz="2000" b="1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 4. ชลบุรี</a:t>
                      </a:r>
                    </a:p>
                  </a:txBody>
                  <a:tcPr marL="11114" marR="11114" marT="111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5000"/>
                        </a:lnSpc>
                        <a:spcAft>
                          <a:spcPts val="1000"/>
                        </a:spcAft>
                        <a:tabLst>
                          <a:tab pos="1049020" algn="l"/>
                          <a:tab pos="1235710" algn="l"/>
                          <a:tab pos="1431290" algn="l"/>
                          <a:tab pos="1710690" algn="l"/>
                          <a:tab pos="1938020" algn="l"/>
                          <a:tab pos="5581015" algn="l"/>
                        </a:tabLst>
                      </a:pPr>
                      <a:r>
                        <a:rPr lang="th-TH" sz="2000" b="1" dirty="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1</a:t>
                      </a:r>
                      <a:endParaRPr lang="en-US" sz="2000" b="1" dirty="0">
                        <a:effectLst/>
                        <a:latin typeface="Chulabhorn Likit Text Light๙" panose="00000400000000000000" pitchFamily="2" charset="-34"/>
                        <a:ea typeface="Calibri" panose="020F0502020204030204" pitchFamily="34" charset="0"/>
                        <a:cs typeface="Chulabhorn Likit Text Light๙" panose="00000400000000000000" pitchFamily="2" charset="-34"/>
                      </a:endParaRPr>
                    </a:p>
                  </a:txBody>
                  <a:tcPr marL="102870" marR="10287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5000"/>
                        </a:lnSpc>
                        <a:spcAft>
                          <a:spcPts val="1000"/>
                        </a:spcAft>
                        <a:tabLst>
                          <a:tab pos="1049020" algn="l"/>
                          <a:tab pos="1235710" algn="l"/>
                          <a:tab pos="1431290" algn="l"/>
                          <a:tab pos="1710690" algn="l"/>
                          <a:tab pos="1938020" algn="l"/>
                          <a:tab pos="5581015" algn="l"/>
                        </a:tabLst>
                      </a:pPr>
                      <a:r>
                        <a:rPr lang="th-TH" sz="2000" b="1" dirty="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-</a:t>
                      </a:r>
                      <a:endParaRPr lang="en-US" sz="2000" b="1" dirty="0">
                        <a:effectLst/>
                        <a:latin typeface="Chulabhorn Likit Text Light๙" panose="00000400000000000000" pitchFamily="2" charset="-34"/>
                        <a:ea typeface="Calibri" panose="020F0502020204030204" pitchFamily="34" charset="0"/>
                        <a:cs typeface="Chulabhorn Likit Text Light๙" panose="00000400000000000000" pitchFamily="2" charset="-34"/>
                      </a:endParaRPr>
                    </a:p>
                  </a:txBody>
                  <a:tcPr marL="102870" marR="10287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5000"/>
                        </a:lnSpc>
                        <a:spcAft>
                          <a:spcPts val="1000"/>
                        </a:spcAft>
                        <a:tabLst>
                          <a:tab pos="1049020" algn="l"/>
                          <a:tab pos="1235710" algn="l"/>
                          <a:tab pos="1431290" algn="l"/>
                          <a:tab pos="1710690" algn="l"/>
                          <a:tab pos="1938020" algn="l"/>
                          <a:tab pos="5581015" algn="l"/>
                        </a:tabLst>
                      </a:pPr>
                      <a:r>
                        <a:rPr lang="th-TH" sz="2000" b="1" dirty="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1</a:t>
                      </a:r>
                      <a:endParaRPr lang="en-US" sz="2000" b="1" dirty="0">
                        <a:effectLst/>
                        <a:latin typeface="Chulabhorn Likit Text Light๙" panose="00000400000000000000" pitchFamily="2" charset="-34"/>
                        <a:ea typeface="Calibri" panose="020F0502020204030204" pitchFamily="34" charset="0"/>
                        <a:cs typeface="Chulabhorn Likit Text Light๙" panose="00000400000000000000" pitchFamily="2" charset="-34"/>
                      </a:endParaRPr>
                    </a:p>
                  </a:txBody>
                  <a:tcPr marL="102870" marR="10287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1253403"/>
                  </a:ext>
                </a:extLst>
              </a:tr>
              <a:tr h="352813">
                <a:tc>
                  <a:txBody>
                    <a:bodyPr/>
                    <a:lstStyle/>
                    <a:p>
                      <a:pPr algn="l" fontAlgn="b"/>
                      <a:r>
                        <a:rPr lang="th-TH" sz="2000" b="1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 5. ราชบุรี</a:t>
                      </a:r>
                    </a:p>
                  </a:txBody>
                  <a:tcPr marL="11114" marR="11114" marT="111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5000"/>
                        </a:lnSpc>
                        <a:spcAft>
                          <a:spcPts val="1000"/>
                        </a:spcAft>
                        <a:tabLst>
                          <a:tab pos="1049020" algn="l"/>
                          <a:tab pos="1235710" algn="l"/>
                          <a:tab pos="1431290" algn="l"/>
                          <a:tab pos="1710690" algn="l"/>
                          <a:tab pos="1938020" algn="l"/>
                          <a:tab pos="5581015" algn="l"/>
                        </a:tabLst>
                      </a:pPr>
                      <a:r>
                        <a:rPr lang="th-TH" sz="2000" b="1" dirty="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1</a:t>
                      </a:r>
                      <a:endParaRPr lang="en-US" sz="2000" b="1" dirty="0">
                        <a:effectLst/>
                        <a:latin typeface="Chulabhorn Likit Text Light๙" panose="00000400000000000000" pitchFamily="2" charset="-34"/>
                        <a:ea typeface="Calibri" panose="020F0502020204030204" pitchFamily="34" charset="0"/>
                        <a:cs typeface="Chulabhorn Likit Text Light๙" panose="00000400000000000000" pitchFamily="2" charset="-34"/>
                      </a:endParaRPr>
                    </a:p>
                  </a:txBody>
                  <a:tcPr marL="102870" marR="10287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5000"/>
                        </a:lnSpc>
                        <a:spcAft>
                          <a:spcPts val="1000"/>
                        </a:spcAft>
                        <a:tabLst>
                          <a:tab pos="1049020" algn="l"/>
                          <a:tab pos="1235710" algn="l"/>
                          <a:tab pos="1431290" algn="l"/>
                          <a:tab pos="1710690" algn="l"/>
                          <a:tab pos="1938020" algn="l"/>
                          <a:tab pos="5581015" algn="l"/>
                        </a:tabLst>
                      </a:pPr>
                      <a:r>
                        <a:rPr lang="th-TH" sz="2000" b="1" dirty="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-</a:t>
                      </a:r>
                      <a:endParaRPr lang="en-US" sz="2000" b="1" dirty="0">
                        <a:effectLst/>
                        <a:latin typeface="Chulabhorn Likit Text Light๙" panose="00000400000000000000" pitchFamily="2" charset="-34"/>
                        <a:ea typeface="Calibri" panose="020F0502020204030204" pitchFamily="34" charset="0"/>
                        <a:cs typeface="Chulabhorn Likit Text Light๙" panose="00000400000000000000" pitchFamily="2" charset="-34"/>
                      </a:endParaRPr>
                    </a:p>
                  </a:txBody>
                  <a:tcPr marL="102870" marR="10287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5000"/>
                        </a:lnSpc>
                        <a:spcAft>
                          <a:spcPts val="1000"/>
                        </a:spcAft>
                        <a:tabLst>
                          <a:tab pos="1049020" algn="l"/>
                          <a:tab pos="1235710" algn="l"/>
                          <a:tab pos="1431290" algn="l"/>
                          <a:tab pos="1710690" algn="l"/>
                          <a:tab pos="1938020" algn="l"/>
                          <a:tab pos="5581015" algn="l"/>
                        </a:tabLst>
                      </a:pPr>
                      <a:r>
                        <a:rPr lang="th-TH" sz="2000" b="1" dirty="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1</a:t>
                      </a:r>
                      <a:endParaRPr lang="en-US" sz="2000" b="1" dirty="0">
                        <a:effectLst/>
                        <a:latin typeface="Chulabhorn Likit Text Light๙" panose="00000400000000000000" pitchFamily="2" charset="-34"/>
                        <a:ea typeface="Calibri" panose="020F0502020204030204" pitchFamily="34" charset="0"/>
                        <a:cs typeface="Chulabhorn Likit Text Light๙" panose="00000400000000000000" pitchFamily="2" charset="-34"/>
                      </a:endParaRPr>
                    </a:p>
                  </a:txBody>
                  <a:tcPr marL="102870" marR="10287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13501676"/>
                  </a:ext>
                </a:extLst>
              </a:tr>
              <a:tr h="352813">
                <a:tc>
                  <a:txBody>
                    <a:bodyPr/>
                    <a:lstStyle/>
                    <a:p>
                      <a:pPr algn="l" fontAlgn="b"/>
                      <a:r>
                        <a:rPr lang="th-TH" sz="2000" b="1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 6. ลพบุรี</a:t>
                      </a:r>
                    </a:p>
                  </a:txBody>
                  <a:tcPr marL="11114" marR="11114" marT="111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5000"/>
                        </a:lnSpc>
                        <a:spcAft>
                          <a:spcPts val="1000"/>
                        </a:spcAft>
                        <a:tabLst>
                          <a:tab pos="1049020" algn="l"/>
                          <a:tab pos="1235710" algn="l"/>
                          <a:tab pos="1431290" algn="l"/>
                          <a:tab pos="1710690" algn="l"/>
                          <a:tab pos="1938020" algn="l"/>
                          <a:tab pos="5581015" algn="l"/>
                        </a:tabLst>
                      </a:pPr>
                      <a:r>
                        <a:rPr lang="th-TH" sz="2000" b="1" dirty="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1</a:t>
                      </a:r>
                      <a:endParaRPr lang="en-US" sz="2000" b="1" dirty="0">
                        <a:effectLst/>
                        <a:latin typeface="Chulabhorn Likit Text Light๙" panose="00000400000000000000" pitchFamily="2" charset="-34"/>
                        <a:ea typeface="Calibri" panose="020F0502020204030204" pitchFamily="34" charset="0"/>
                        <a:cs typeface="Chulabhorn Likit Text Light๙" panose="00000400000000000000" pitchFamily="2" charset="-34"/>
                      </a:endParaRPr>
                    </a:p>
                  </a:txBody>
                  <a:tcPr marL="102870" marR="10287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5000"/>
                        </a:lnSpc>
                        <a:spcAft>
                          <a:spcPts val="1000"/>
                        </a:spcAft>
                        <a:tabLst>
                          <a:tab pos="1049020" algn="l"/>
                          <a:tab pos="1235710" algn="l"/>
                          <a:tab pos="1431290" algn="l"/>
                          <a:tab pos="1710690" algn="l"/>
                          <a:tab pos="1938020" algn="l"/>
                          <a:tab pos="5581015" algn="l"/>
                        </a:tabLst>
                      </a:pPr>
                      <a:r>
                        <a:rPr lang="th-TH" sz="2000" b="1" dirty="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-</a:t>
                      </a:r>
                      <a:endParaRPr lang="en-US" sz="2000" b="1" dirty="0">
                        <a:effectLst/>
                        <a:latin typeface="Chulabhorn Likit Text Light๙" panose="00000400000000000000" pitchFamily="2" charset="-34"/>
                        <a:ea typeface="Calibri" panose="020F0502020204030204" pitchFamily="34" charset="0"/>
                        <a:cs typeface="Chulabhorn Likit Text Light๙" panose="00000400000000000000" pitchFamily="2" charset="-34"/>
                      </a:endParaRPr>
                    </a:p>
                  </a:txBody>
                  <a:tcPr marL="102870" marR="10287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5000"/>
                        </a:lnSpc>
                        <a:spcAft>
                          <a:spcPts val="1000"/>
                        </a:spcAft>
                        <a:tabLst>
                          <a:tab pos="1049020" algn="l"/>
                          <a:tab pos="1235710" algn="l"/>
                          <a:tab pos="1431290" algn="l"/>
                          <a:tab pos="1710690" algn="l"/>
                          <a:tab pos="1938020" algn="l"/>
                          <a:tab pos="5581015" algn="l"/>
                        </a:tabLst>
                      </a:pPr>
                      <a:r>
                        <a:rPr lang="th-TH" sz="2000" b="1" dirty="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1</a:t>
                      </a:r>
                      <a:endParaRPr lang="en-US" sz="2000" b="1" dirty="0">
                        <a:effectLst/>
                        <a:latin typeface="Chulabhorn Likit Text Light๙" panose="00000400000000000000" pitchFamily="2" charset="-34"/>
                        <a:ea typeface="Calibri" panose="020F0502020204030204" pitchFamily="34" charset="0"/>
                        <a:cs typeface="Chulabhorn Likit Text Light๙" panose="00000400000000000000" pitchFamily="2" charset="-34"/>
                      </a:endParaRPr>
                    </a:p>
                  </a:txBody>
                  <a:tcPr marL="102870" marR="10287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3497448"/>
                  </a:ext>
                </a:extLst>
              </a:tr>
              <a:tr h="352813">
                <a:tc>
                  <a:txBody>
                    <a:bodyPr/>
                    <a:lstStyle/>
                    <a:p>
                      <a:pPr algn="l" fontAlgn="b"/>
                      <a:r>
                        <a:rPr lang="th-TH" sz="2000" b="1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 7. พระนครศรีอยุธยา</a:t>
                      </a:r>
                    </a:p>
                  </a:txBody>
                  <a:tcPr marL="11114" marR="11114" marT="111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5000"/>
                        </a:lnSpc>
                        <a:spcAft>
                          <a:spcPts val="1000"/>
                        </a:spcAft>
                        <a:tabLst>
                          <a:tab pos="1049020" algn="l"/>
                          <a:tab pos="1235710" algn="l"/>
                          <a:tab pos="1431290" algn="l"/>
                          <a:tab pos="1710690" algn="l"/>
                          <a:tab pos="1938020" algn="l"/>
                          <a:tab pos="5581015" algn="l"/>
                        </a:tabLst>
                      </a:pPr>
                      <a:r>
                        <a:rPr lang="th-TH" sz="2000" b="1" dirty="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1</a:t>
                      </a:r>
                      <a:endParaRPr lang="en-US" sz="2000" b="1" dirty="0">
                        <a:effectLst/>
                        <a:latin typeface="Chulabhorn Likit Text Light๙" panose="00000400000000000000" pitchFamily="2" charset="-34"/>
                        <a:ea typeface="Calibri" panose="020F0502020204030204" pitchFamily="34" charset="0"/>
                        <a:cs typeface="Chulabhorn Likit Text Light๙" panose="00000400000000000000" pitchFamily="2" charset="-34"/>
                      </a:endParaRPr>
                    </a:p>
                  </a:txBody>
                  <a:tcPr marL="102870" marR="10287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5000"/>
                        </a:lnSpc>
                        <a:spcAft>
                          <a:spcPts val="1000"/>
                        </a:spcAft>
                        <a:tabLst>
                          <a:tab pos="1049020" algn="l"/>
                          <a:tab pos="1235710" algn="l"/>
                          <a:tab pos="1431290" algn="l"/>
                          <a:tab pos="1710690" algn="l"/>
                          <a:tab pos="1938020" algn="l"/>
                          <a:tab pos="5581015" algn="l"/>
                        </a:tabLst>
                      </a:pPr>
                      <a:r>
                        <a:rPr lang="th-TH" sz="2000" b="1" dirty="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-</a:t>
                      </a:r>
                      <a:endParaRPr lang="en-US" sz="2000" b="1" dirty="0">
                        <a:effectLst/>
                        <a:latin typeface="Chulabhorn Likit Text Light๙" panose="00000400000000000000" pitchFamily="2" charset="-34"/>
                        <a:ea typeface="Calibri" panose="020F0502020204030204" pitchFamily="34" charset="0"/>
                        <a:cs typeface="Chulabhorn Likit Text Light๙" panose="00000400000000000000" pitchFamily="2" charset="-34"/>
                      </a:endParaRPr>
                    </a:p>
                  </a:txBody>
                  <a:tcPr marL="102870" marR="10287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5000"/>
                        </a:lnSpc>
                        <a:spcAft>
                          <a:spcPts val="1000"/>
                        </a:spcAft>
                        <a:tabLst>
                          <a:tab pos="1049020" algn="l"/>
                          <a:tab pos="1235710" algn="l"/>
                          <a:tab pos="1431290" algn="l"/>
                          <a:tab pos="1710690" algn="l"/>
                          <a:tab pos="1938020" algn="l"/>
                          <a:tab pos="5581015" algn="l"/>
                        </a:tabLst>
                      </a:pPr>
                      <a:r>
                        <a:rPr lang="th-TH" sz="2000" b="1" dirty="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1</a:t>
                      </a:r>
                      <a:endParaRPr lang="en-US" sz="2000" b="1" dirty="0">
                        <a:effectLst/>
                        <a:latin typeface="Chulabhorn Likit Text Light๙" panose="00000400000000000000" pitchFamily="2" charset="-34"/>
                        <a:ea typeface="Calibri" panose="020F0502020204030204" pitchFamily="34" charset="0"/>
                        <a:cs typeface="Chulabhorn Likit Text Light๙" panose="00000400000000000000" pitchFamily="2" charset="-34"/>
                      </a:endParaRPr>
                    </a:p>
                  </a:txBody>
                  <a:tcPr marL="102870" marR="10287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42903513"/>
                  </a:ext>
                </a:extLst>
              </a:tr>
              <a:tr h="352813">
                <a:tc>
                  <a:txBody>
                    <a:bodyPr/>
                    <a:lstStyle/>
                    <a:p>
                      <a:pPr algn="l" fontAlgn="b"/>
                      <a:r>
                        <a:rPr lang="th-TH" sz="2000" b="1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 8. นราธิวาส</a:t>
                      </a:r>
                    </a:p>
                  </a:txBody>
                  <a:tcPr marL="11114" marR="11114" marT="111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5000"/>
                        </a:lnSpc>
                        <a:spcAft>
                          <a:spcPts val="1000"/>
                        </a:spcAft>
                        <a:tabLst>
                          <a:tab pos="1049020" algn="l"/>
                          <a:tab pos="1235710" algn="l"/>
                          <a:tab pos="1431290" algn="l"/>
                          <a:tab pos="1710690" algn="l"/>
                          <a:tab pos="1938020" algn="l"/>
                          <a:tab pos="5581015" algn="l"/>
                        </a:tabLst>
                      </a:pPr>
                      <a:r>
                        <a:rPr lang="th-TH" sz="2000" b="1" dirty="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1</a:t>
                      </a:r>
                      <a:endParaRPr lang="en-US" sz="2000" b="1" dirty="0">
                        <a:effectLst/>
                        <a:latin typeface="Chulabhorn Likit Text Light๙" panose="00000400000000000000" pitchFamily="2" charset="-34"/>
                        <a:ea typeface="Calibri" panose="020F0502020204030204" pitchFamily="34" charset="0"/>
                        <a:cs typeface="Chulabhorn Likit Text Light๙" panose="00000400000000000000" pitchFamily="2" charset="-34"/>
                      </a:endParaRPr>
                    </a:p>
                  </a:txBody>
                  <a:tcPr marL="102870" marR="10287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5000"/>
                        </a:lnSpc>
                        <a:spcAft>
                          <a:spcPts val="1000"/>
                        </a:spcAft>
                        <a:tabLst>
                          <a:tab pos="1049020" algn="l"/>
                          <a:tab pos="1235710" algn="l"/>
                          <a:tab pos="1431290" algn="l"/>
                          <a:tab pos="1710690" algn="l"/>
                          <a:tab pos="1938020" algn="l"/>
                          <a:tab pos="5581015" algn="l"/>
                        </a:tabLst>
                      </a:pPr>
                      <a:r>
                        <a:rPr lang="th-TH" sz="2000" b="1" dirty="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-</a:t>
                      </a:r>
                      <a:endParaRPr lang="en-US" sz="2000" b="1" dirty="0">
                        <a:effectLst/>
                        <a:latin typeface="Chulabhorn Likit Text Light๙" panose="00000400000000000000" pitchFamily="2" charset="-34"/>
                        <a:ea typeface="Calibri" panose="020F0502020204030204" pitchFamily="34" charset="0"/>
                        <a:cs typeface="Chulabhorn Likit Text Light๙" panose="00000400000000000000" pitchFamily="2" charset="-34"/>
                      </a:endParaRPr>
                    </a:p>
                  </a:txBody>
                  <a:tcPr marL="102870" marR="10287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5000"/>
                        </a:lnSpc>
                        <a:spcAft>
                          <a:spcPts val="1000"/>
                        </a:spcAft>
                        <a:tabLst>
                          <a:tab pos="1049020" algn="l"/>
                          <a:tab pos="1235710" algn="l"/>
                          <a:tab pos="1431290" algn="l"/>
                          <a:tab pos="1710690" algn="l"/>
                          <a:tab pos="1938020" algn="l"/>
                          <a:tab pos="5581015" algn="l"/>
                        </a:tabLst>
                      </a:pPr>
                      <a:r>
                        <a:rPr lang="th-TH" sz="2000" b="1" dirty="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1</a:t>
                      </a:r>
                      <a:endParaRPr lang="en-US" sz="2000" b="1" dirty="0">
                        <a:effectLst/>
                        <a:latin typeface="Chulabhorn Likit Text Light๙" panose="00000400000000000000" pitchFamily="2" charset="-34"/>
                        <a:ea typeface="Calibri" panose="020F0502020204030204" pitchFamily="34" charset="0"/>
                        <a:cs typeface="Chulabhorn Likit Text Light๙" panose="00000400000000000000" pitchFamily="2" charset="-34"/>
                      </a:endParaRPr>
                    </a:p>
                  </a:txBody>
                  <a:tcPr marL="102870" marR="10287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8364209"/>
                  </a:ext>
                </a:extLst>
              </a:tr>
              <a:tr h="352813">
                <a:tc>
                  <a:txBody>
                    <a:bodyPr/>
                    <a:lstStyle/>
                    <a:p>
                      <a:pPr algn="l" fontAlgn="b"/>
                      <a:r>
                        <a:rPr lang="th-TH" sz="2000" b="1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 9. ฉะเชิงเทรา</a:t>
                      </a:r>
                    </a:p>
                  </a:txBody>
                  <a:tcPr marL="11114" marR="11114" marT="111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5000"/>
                        </a:lnSpc>
                        <a:spcAft>
                          <a:spcPts val="1000"/>
                        </a:spcAft>
                        <a:tabLst>
                          <a:tab pos="1049020" algn="l"/>
                          <a:tab pos="1235710" algn="l"/>
                          <a:tab pos="1431290" algn="l"/>
                          <a:tab pos="1710690" algn="l"/>
                          <a:tab pos="1938020" algn="l"/>
                          <a:tab pos="5581015" algn="l"/>
                        </a:tabLst>
                      </a:pPr>
                      <a:r>
                        <a:rPr lang="th-TH" sz="2000" b="1" dirty="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1</a:t>
                      </a:r>
                      <a:endParaRPr lang="en-US" sz="2000" b="1" dirty="0">
                        <a:effectLst/>
                        <a:latin typeface="Chulabhorn Likit Text Light๙" panose="00000400000000000000" pitchFamily="2" charset="-34"/>
                        <a:ea typeface="Calibri" panose="020F0502020204030204" pitchFamily="34" charset="0"/>
                        <a:cs typeface="Chulabhorn Likit Text Light๙" panose="00000400000000000000" pitchFamily="2" charset="-34"/>
                      </a:endParaRPr>
                    </a:p>
                  </a:txBody>
                  <a:tcPr marL="102870" marR="10287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5000"/>
                        </a:lnSpc>
                        <a:spcAft>
                          <a:spcPts val="1000"/>
                        </a:spcAft>
                        <a:tabLst>
                          <a:tab pos="1049020" algn="l"/>
                          <a:tab pos="1235710" algn="l"/>
                          <a:tab pos="1431290" algn="l"/>
                          <a:tab pos="1710690" algn="l"/>
                          <a:tab pos="1938020" algn="l"/>
                          <a:tab pos="5581015" algn="l"/>
                        </a:tabLst>
                      </a:pPr>
                      <a:r>
                        <a:rPr lang="th-TH" sz="2000" b="1" dirty="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-</a:t>
                      </a:r>
                      <a:endParaRPr lang="en-US" sz="2000" b="1" dirty="0">
                        <a:effectLst/>
                        <a:latin typeface="Chulabhorn Likit Text Light๙" panose="00000400000000000000" pitchFamily="2" charset="-34"/>
                        <a:ea typeface="Calibri" panose="020F0502020204030204" pitchFamily="34" charset="0"/>
                        <a:cs typeface="Chulabhorn Likit Text Light๙" panose="00000400000000000000" pitchFamily="2" charset="-34"/>
                      </a:endParaRPr>
                    </a:p>
                  </a:txBody>
                  <a:tcPr marL="102870" marR="10287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5000"/>
                        </a:lnSpc>
                        <a:spcAft>
                          <a:spcPts val="1000"/>
                        </a:spcAft>
                        <a:tabLst>
                          <a:tab pos="1049020" algn="l"/>
                          <a:tab pos="1235710" algn="l"/>
                          <a:tab pos="1431290" algn="l"/>
                          <a:tab pos="1710690" algn="l"/>
                          <a:tab pos="1938020" algn="l"/>
                          <a:tab pos="5581015" algn="l"/>
                        </a:tabLst>
                      </a:pPr>
                      <a:r>
                        <a:rPr lang="th-TH" sz="2000" b="1" dirty="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1</a:t>
                      </a:r>
                      <a:endParaRPr lang="en-US" sz="2000" b="1" dirty="0">
                        <a:effectLst/>
                        <a:latin typeface="Chulabhorn Likit Text Light๙" panose="00000400000000000000" pitchFamily="2" charset="-34"/>
                        <a:ea typeface="Calibri" panose="020F0502020204030204" pitchFamily="34" charset="0"/>
                        <a:cs typeface="Chulabhorn Likit Text Light๙" panose="00000400000000000000" pitchFamily="2" charset="-34"/>
                      </a:endParaRPr>
                    </a:p>
                  </a:txBody>
                  <a:tcPr marL="102870" marR="10287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10675460"/>
                  </a:ext>
                </a:extLst>
              </a:tr>
              <a:tr h="352813">
                <a:tc>
                  <a:txBody>
                    <a:bodyPr/>
                    <a:lstStyle/>
                    <a:p>
                      <a:pPr algn="l" fontAlgn="b"/>
                      <a:r>
                        <a:rPr lang="th-TH" sz="2000" b="1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 10. แม่ฮ่องสอน</a:t>
                      </a:r>
                    </a:p>
                  </a:txBody>
                  <a:tcPr marL="11114" marR="11114" marT="111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5000"/>
                        </a:lnSpc>
                        <a:spcAft>
                          <a:spcPts val="1000"/>
                        </a:spcAft>
                        <a:tabLst>
                          <a:tab pos="1049020" algn="l"/>
                          <a:tab pos="1235710" algn="l"/>
                          <a:tab pos="1431290" algn="l"/>
                          <a:tab pos="1710690" algn="l"/>
                          <a:tab pos="1938020" algn="l"/>
                          <a:tab pos="5581015" algn="l"/>
                        </a:tabLst>
                      </a:pPr>
                      <a:r>
                        <a:rPr lang="th-TH" sz="2000" b="1" dirty="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1</a:t>
                      </a:r>
                      <a:endParaRPr lang="en-US" sz="2000" b="1" dirty="0">
                        <a:effectLst/>
                        <a:latin typeface="Chulabhorn Likit Text Light๙" panose="00000400000000000000" pitchFamily="2" charset="-34"/>
                        <a:ea typeface="Calibri" panose="020F0502020204030204" pitchFamily="34" charset="0"/>
                        <a:cs typeface="Chulabhorn Likit Text Light๙" panose="00000400000000000000" pitchFamily="2" charset="-34"/>
                      </a:endParaRPr>
                    </a:p>
                  </a:txBody>
                  <a:tcPr marL="102870" marR="10287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5000"/>
                        </a:lnSpc>
                        <a:spcAft>
                          <a:spcPts val="1000"/>
                        </a:spcAft>
                        <a:tabLst>
                          <a:tab pos="1049020" algn="l"/>
                          <a:tab pos="1235710" algn="l"/>
                          <a:tab pos="1431290" algn="l"/>
                          <a:tab pos="1710690" algn="l"/>
                          <a:tab pos="1938020" algn="l"/>
                          <a:tab pos="5581015" algn="l"/>
                        </a:tabLst>
                      </a:pPr>
                      <a:r>
                        <a:rPr lang="th-TH" sz="2000" b="1" dirty="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-</a:t>
                      </a:r>
                      <a:endParaRPr lang="en-US" sz="2000" b="1" dirty="0">
                        <a:effectLst/>
                        <a:latin typeface="Chulabhorn Likit Text Light๙" panose="00000400000000000000" pitchFamily="2" charset="-34"/>
                        <a:ea typeface="Calibri" panose="020F0502020204030204" pitchFamily="34" charset="0"/>
                        <a:cs typeface="Chulabhorn Likit Text Light๙" panose="00000400000000000000" pitchFamily="2" charset="-34"/>
                      </a:endParaRPr>
                    </a:p>
                  </a:txBody>
                  <a:tcPr marL="102870" marR="10287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5000"/>
                        </a:lnSpc>
                        <a:spcAft>
                          <a:spcPts val="1000"/>
                        </a:spcAft>
                        <a:tabLst>
                          <a:tab pos="1049020" algn="l"/>
                          <a:tab pos="1235710" algn="l"/>
                          <a:tab pos="1431290" algn="l"/>
                          <a:tab pos="1710690" algn="l"/>
                          <a:tab pos="1938020" algn="l"/>
                          <a:tab pos="5581015" algn="l"/>
                        </a:tabLst>
                      </a:pPr>
                      <a:r>
                        <a:rPr lang="th-TH" sz="2000" b="1" dirty="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1</a:t>
                      </a:r>
                      <a:endParaRPr lang="en-US" sz="2000" b="1" dirty="0">
                        <a:effectLst/>
                        <a:latin typeface="Chulabhorn Likit Text Light๙" panose="00000400000000000000" pitchFamily="2" charset="-34"/>
                        <a:ea typeface="Calibri" panose="020F0502020204030204" pitchFamily="34" charset="0"/>
                        <a:cs typeface="Chulabhorn Likit Text Light๙" panose="00000400000000000000" pitchFamily="2" charset="-34"/>
                      </a:endParaRPr>
                    </a:p>
                  </a:txBody>
                  <a:tcPr marL="102870" marR="10287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36224647"/>
                  </a:ext>
                </a:extLst>
              </a:tr>
              <a:tr h="352813">
                <a:tc>
                  <a:txBody>
                    <a:bodyPr/>
                    <a:lstStyle/>
                    <a:p>
                      <a:pPr algn="l" fontAlgn="b"/>
                      <a:r>
                        <a:rPr lang="th-TH" sz="2000" b="1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 11. สมุทรสงคราม</a:t>
                      </a:r>
                    </a:p>
                  </a:txBody>
                  <a:tcPr marL="11114" marR="11114" marT="111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5000"/>
                        </a:lnSpc>
                        <a:spcAft>
                          <a:spcPts val="1000"/>
                        </a:spcAft>
                        <a:tabLst>
                          <a:tab pos="1049020" algn="l"/>
                          <a:tab pos="1235710" algn="l"/>
                          <a:tab pos="1431290" algn="l"/>
                          <a:tab pos="1710690" algn="l"/>
                          <a:tab pos="1938020" algn="l"/>
                          <a:tab pos="5581015" algn="l"/>
                        </a:tabLst>
                      </a:pPr>
                      <a:r>
                        <a:rPr lang="th-TH" sz="2000" b="1" dirty="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-</a:t>
                      </a:r>
                      <a:endParaRPr lang="en-US" sz="2000" b="1" dirty="0">
                        <a:effectLst/>
                        <a:latin typeface="Chulabhorn Likit Text Light๙" panose="00000400000000000000" pitchFamily="2" charset="-34"/>
                        <a:ea typeface="Calibri" panose="020F0502020204030204" pitchFamily="34" charset="0"/>
                        <a:cs typeface="Chulabhorn Likit Text Light๙" panose="00000400000000000000" pitchFamily="2" charset="-34"/>
                      </a:endParaRPr>
                    </a:p>
                  </a:txBody>
                  <a:tcPr marL="102870" marR="10287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5000"/>
                        </a:lnSpc>
                        <a:spcAft>
                          <a:spcPts val="1000"/>
                        </a:spcAft>
                        <a:tabLst>
                          <a:tab pos="1049020" algn="l"/>
                          <a:tab pos="1235710" algn="l"/>
                          <a:tab pos="1431290" algn="l"/>
                          <a:tab pos="1710690" algn="l"/>
                          <a:tab pos="1938020" algn="l"/>
                          <a:tab pos="5581015" algn="l"/>
                        </a:tabLst>
                      </a:pPr>
                      <a:r>
                        <a:rPr lang="th-TH" sz="2000" b="1" dirty="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1</a:t>
                      </a:r>
                      <a:endParaRPr lang="en-US" sz="2000" b="1" dirty="0">
                        <a:effectLst/>
                        <a:latin typeface="Chulabhorn Likit Text Light๙" panose="00000400000000000000" pitchFamily="2" charset="-34"/>
                        <a:ea typeface="Calibri" panose="020F0502020204030204" pitchFamily="34" charset="0"/>
                        <a:cs typeface="Chulabhorn Likit Text Light๙" panose="00000400000000000000" pitchFamily="2" charset="-34"/>
                      </a:endParaRPr>
                    </a:p>
                  </a:txBody>
                  <a:tcPr marL="102870" marR="10287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5000"/>
                        </a:lnSpc>
                        <a:spcAft>
                          <a:spcPts val="1000"/>
                        </a:spcAft>
                        <a:tabLst>
                          <a:tab pos="1049020" algn="l"/>
                          <a:tab pos="1235710" algn="l"/>
                          <a:tab pos="1431290" algn="l"/>
                          <a:tab pos="1710690" algn="l"/>
                          <a:tab pos="1938020" algn="l"/>
                          <a:tab pos="5581015" algn="l"/>
                        </a:tabLst>
                      </a:pPr>
                      <a:r>
                        <a:rPr lang="th-TH" sz="2000" b="1" dirty="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1</a:t>
                      </a:r>
                      <a:endParaRPr lang="en-US" sz="2000" b="1" dirty="0">
                        <a:effectLst/>
                        <a:latin typeface="Chulabhorn Likit Text Light๙" panose="00000400000000000000" pitchFamily="2" charset="-34"/>
                        <a:ea typeface="Calibri" panose="020F0502020204030204" pitchFamily="34" charset="0"/>
                        <a:cs typeface="Chulabhorn Likit Text Light๙" panose="00000400000000000000" pitchFamily="2" charset="-34"/>
                      </a:endParaRPr>
                    </a:p>
                  </a:txBody>
                  <a:tcPr marL="102870" marR="10287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66779745"/>
                  </a:ext>
                </a:extLst>
              </a:tr>
              <a:tr h="352813">
                <a:tc>
                  <a:txBody>
                    <a:bodyPr/>
                    <a:lstStyle/>
                    <a:p>
                      <a:pPr algn="l" fontAlgn="b"/>
                      <a:r>
                        <a:rPr lang="th-TH" sz="2000" b="1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 12. ภูเก็ต</a:t>
                      </a:r>
                    </a:p>
                  </a:txBody>
                  <a:tcPr marL="11114" marR="11114" marT="111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5000"/>
                        </a:lnSpc>
                        <a:spcAft>
                          <a:spcPts val="1000"/>
                        </a:spcAft>
                        <a:tabLst>
                          <a:tab pos="1049020" algn="l"/>
                          <a:tab pos="1235710" algn="l"/>
                          <a:tab pos="1431290" algn="l"/>
                          <a:tab pos="1710690" algn="l"/>
                          <a:tab pos="1938020" algn="l"/>
                          <a:tab pos="5581015" algn="l"/>
                        </a:tabLst>
                      </a:pPr>
                      <a:r>
                        <a:rPr lang="th-TH" sz="2000" b="1" dirty="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-</a:t>
                      </a:r>
                      <a:endParaRPr lang="en-US" sz="2000" b="1" dirty="0">
                        <a:effectLst/>
                        <a:latin typeface="Chulabhorn Likit Text Light๙" panose="00000400000000000000" pitchFamily="2" charset="-34"/>
                        <a:ea typeface="Calibri" panose="020F0502020204030204" pitchFamily="34" charset="0"/>
                        <a:cs typeface="Chulabhorn Likit Text Light๙" panose="00000400000000000000" pitchFamily="2" charset="-34"/>
                      </a:endParaRPr>
                    </a:p>
                  </a:txBody>
                  <a:tcPr marL="102870" marR="10287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5000"/>
                        </a:lnSpc>
                        <a:spcAft>
                          <a:spcPts val="1000"/>
                        </a:spcAft>
                        <a:tabLst>
                          <a:tab pos="1049020" algn="l"/>
                          <a:tab pos="1235710" algn="l"/>
                          <a:tab pos="1431290" algn="l"/>
                          <a:tab pos="1710690" algn="l"/>
                          <a:tab pos="1938020" algn="l"/>
                          <a:tab pos="5581015" algn="l"/>
                        </a:tabLst>
                      </a:pPr>
                      <a:r>
                        <a:rPr lang="th-TH" sz="2000" b="1" dirty="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1</a:t>
                      </a:r>
                      <a:endParaRPr lang="en-US" sz="2000" b="1" dirty="0">
                        <a:effectLst/>
                        <a:latin typeface="Chulabhorn Likit Text Light๙" panose="00000400000000000000" pitchFamily="2" charset="-34"/>
                        <a:ea typeface="Calibri" panose="020F0502020204030204" pitchFamily="34" charset="0"/>
                        <a:cs typeface="Chulabhorn Likit Text Light๙" panose="00000400000000000000" pitchFamily="2" charset="-34"/>
                      </a:endParaRPr>
                    </a:p>
                  </a:txBody>
                  <a:tcPr marL="102870" marR="10287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5000"/>
                        </a:lnSpc>
                        <a:spcAft>
                          <a:spcPts val="1000"/>
                        </a:spcAft>
                        <a:tabLst>
                          <a:tab pos="1049020" algn="l"/>
                          <a:tab pos="1235710" algn="l"/>
                          <a:tab pos="1431290" algn="l"/>
                          <a:tab pos="1710690" algn="l"/>
                          <a:tab pos="1938020" algn="l"/>
                          <a:tab pos="5581015" algn="l"/>
                        </a:tabLst>
                      </a:pPr>
                      <a:r>
                        <a:rPr lang="th-TH" sz="2000" b="1" dirty="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1</a:t>
                      </a:r>
                      <a:endParaRPr lang="en-US" sz="2000" b="1" dirty="0">
                        <a:effectLst/>
                        <a:latin typeface="Chulabhorn Likit Text Light๙" panose="00000400000000000000" pitchFamily="2" charset="-34"/>
                        <a:ea typeface="Calibri" panose="020F0502020204030204" pitchFamily="34" charset="0"/>
                        <a:cs typeface="Chulabhorn Likit Text Light๙" panose="00000400000000000000" pitchFamily="2" charset="-34"/>
                      </a:endParaRPr>
                    </a:p>
                  </a:txBody>
                  <a:tcPr marL="102870" marR="10287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33976958"/>
                  </a:ext>
                </a:extLst>
              </a:tr>
              <a:tr h="352813">
                <a:tc>
                  <a:txBody>
                    <a:bodyPr/>
                    <a:lstStyle/>
                    <a:p>
                      <a:pPr algn="l" fontAlgn="b"/>
                      <a:r>
                        <a:rPr lang="th-TH" sz="2000" b="1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 13. กำแพงเพชร</a:t>
                      </a:r>
                    </a:p>
                  </a:txBody>
                  <a:tcPr marL="11114" marR="11114" marT="111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5000"/>
                        </a:lnSpc>
                        <a:spcAft>
                          <a:spcPts val="1000"/>
                        </a:spcAft>
                        <a:tabLst>
                          <a:tab pos="1049020" algn="l"/>
                          <a:tab pos="1235710" algn="l"/>
                          <a:tab pos="1431290" algn="l"/>
                          <a:tab pos="1710690" algn="l"/>
                          <a:tab pos="1938020" algn="l"/>
                          <a:tab pos="5581015" algn="l"/>
                        </a:tabLst>
                      </a:pPr>
                      <a:r>
                        <a:rPr lang="th-TH" sz="2000" b="1" dirty="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-</a:t>
                      </a:r>
                      <a:endParaRPr lang="en-US" sz="2000" b="1" dirty="0">
                        <a:effectLst/>
                        <a:latin typeface="Chulabhorn Likit Text Light๙" panose="00000400000000000000" pitchFamily="2" charset="-34"/>
                        <a:ea typeface="Calibri" panose="020F0502020204030204" pitchFamily="34" charset="0"/>
                        <a:cs typeface="Chulabhorn Likit Text Light๙" panose="00000400000000000000" pitchFamily="2" charset="-34"/>
                      </a:endParaRPr>
                    </a:p>
                  </a:txBody>
                  <a:tcPr marL="102870" marR="10287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5000"/>
                        </a:lnSpc>
                        <a:spcAft>
                          <a:spcPts val="1000"/>
                        </a:spcAft>
                        <a:tabLst>
                          <a:tab pos="1049020" algn="l"/>
                          <a:tab pos="1235710" algn="l"/>
                          <a:tab pos="1431290" algn="l"/>
                          <a:tab pos="1710690" algn="l"/>
                          <a:tab pos="1938020" algn="l"/>
                          <a:tab pos="5581015" algn="l"/>
                        </a:tabLst>
                      </a:pPr>
                      <a:r>
                        <a:rPr lang="th-TH" sz="2000" b="1" dirty="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1</a:t>
                      </a:r>
                      <a:endParaRPr lang="en-US" sz="2000" b="1" dirty="0">
                        <a:effectLst/>
                        <a:latin typeface="Chulabhorn Likit Text Light๙" panose="00000400000000000000" pitchFamily="2" charset="-34"/>
                        <a:ea typeface="Calibri" panose="020F0502020204030204" pitchFamily="34" charset="0"/>
                        <a:cs typeface="Chulabhorn Likit Text Light๙" panose="00000400000000000000" pitchFamily="2" charset="-34"/>
                      </a:endParaRPr>
                    </a:p>
                  </a:txBody>
                  <a:tcPr marL="102870" marR="10287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5000"/>
                        </a:lnSpc>
                        <a:spcAft>
                          <a:spcPts val="1000"/>
                        </a:spcAft>
                        <a:tabLst>
                          <a:tab pos="1049020" algn="l"/>
                          <a:tab pos="1235710" algn="l"/>
                          <a:tab pos="1431290" algn="l"/>
                          <a:tab pos="1710690" algn="l"/>
                          <a:tab pos="1938020" algn="l"/>
                          <a:tab pos="5581015" algn="l"/>
                        </a:tabLst>
                      </a:pPr>
                      <a:r>
                        <a:rPr lang="th-TH" sz="2000" b="1" dirty="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1</a:t>
                      </a:r>
                      <a:endParaRPr lang="en-US" sz="2000" b="1" dirty="0">
                        <a:effectLst/>
                        <a:latin typeface="Chulabhorn Likit Text Light๙" panose="00000400000000000000" pitchFamily="2" charset="-34"/>
                        <a:ea typeface="Calibri" panose="020F0502020204030204" pitchFamily="34" charset="0"/>
                        <a:cs typeface="Chulabhorn Likit Text Light๙" panose="00000400000000000000" pitchFamily="2" charset="-34"/>
                      </a:endParaRPr>
                    </a:p>
                  </a:txBody>
                  <a:tcPr marL="102870" marR="10287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983854"/>
                  </a:ext>
                </a:extLst>
              </a:tr>
              <a:tr h="352813">
                <a:tc>
                  <a:txBody>
                    <a:bodyPr/>
                    <a:lstStyle/>
                    <a:p>
                      <a:pPr algn="l" fontAlgn="b"/>
                      <a:r>
                        <a:rPr lang="th-TH" sz="2000" b="1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 14. อ่างทอง</a:t>
                      </a:r>
                    </a:p>
                  </a:txBody>
                  <a:tcPr marL="11114" marR="11114" marT="111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5000"/>
                        </a:lnSpc>
                        <a:spcAft>
                          <a:spcPts val="1000"/>
                        </a:spcAft>
                        <a:tabLst>
                          <a:tab pos="1049020" algn="l"/>
                          <a:tab pos="1235710" algn="l"/>
                          <a:tab pos="1431290" algn="l"/>
                          <a:tab pos="1710690" algn="l"/>
                          <a:tab pos="1938020" algn="l"/>
                          <a:tab pos="5581015" algn="l"/>
                        </a:tabLst>
                      </a:pPr>
                      <a:r>
                        <a:rPr lang="th-TH" sz="2000" b="1" dirty="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-</a:t>
                      </a:r>
                      <a:endParaRPr lang="en-US" sz="2000" b="1" dirty="0">
                        <a:effectLst/>
                        <a:latin typeface="Chulabhorn Likit Text Light๙" panose="00000400000000000000" pitchFamily="2" charset="-34"/>
                        <a:ea typeface="Calibri" panose="020F0502020204030204" pitchFamily="34" charset="0"/>
                        <a:cs typeface="Chulabhorn Likit Text Light๙" panose="00000400000000000000" pitchFamily="2" charset="-34"/>
                      </a:endParaRPr>
                    </a:p>
                  </a:txBody>
                  <a:tcPr marL="102870" marR="10287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5000"/>
                        </a:lnSpc>
                        <a:spcAft>
                          <a:spcPts val="1000"/>
                        </a:spcAft>
                        <a:tabLst>
                          <a:tab pos="1049020" algn="l"/>
                          <a:tab pos="1235710" algn="l"/>
                          <a:tab pos="1431290" algn="l"/>
                          <a:tab pos="1710690" algn="l"/>
                          <a:tab pos="1938020" algn="l"/>
                          <a:tab pos="5581015" algn="l"/>
                        </a:tabLst>
                      </a:pPr>
                      <a:r>
                        <a:rPr lang="th-TH" sz="2000" b="1" dirty="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1</a:t>
                      </a:r>
                      <a:endParaRPr lang="en-US" sz="2000" b="1" dirty="0">
                        <a:effectLst/>
                        <a:latin typeface="Chulabhorn Likit Text Light๙" panose="00000400000000000000" pitchFamily="2" charset="-34"/>
                        <a:ea typeface="Calibri" panose="020F0502020204030204" pitchFamily="34" charset="0"/>
                        <a:cs typeface="Chulabhorn Likit Text Light๙" panose="00000400000000000000" pitchFamily="2" charset="-34"/>
                      </a:endParaRPr>
                    </a:p>
                  </a:txBody>
                  <a:tcPr marL="102870" marR="10287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5000"/>
                        </a:lnSpc>
                        <a:spcAft>
                          <a:spcPts val="1000"/>
                        </a:spcAft>
                        <a:tabLst>
                          <a:tab pos="1049020" algn="l"/>
                          <a:tab pos="1235710" algn="l"/>
                          <a:tab pos="1431290" algn="l"/>
                          <a:tab pos="1710690" algn="l"/>
                          <a:tab pos="1938020" algn="l"/>
                          <a:tab pos="5581015" algn="l"/>
                        </a:tabLst>
                      </a:pPr>
                      <a:r>
                        <a:rPr lang="th-TH" sz="2000" b="1" dirty="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1</a:t>
                      </a:r>
                      <a:endParaRPr lang="en-US" sz="2000" b="1" dirty="0">
                        <a:effectLst/>
                        <a:latin typeface="Chulabhorn Likit Text Light๙" panose="00000400000000000000" pitchFamily="2" charset="-34"/>
                        <a:ea typeface="Calibri" panose="020F0502020204030204" pitchFamily="34" charset="0"/>
                        <a:cs typeface="Chulabhorn Likit Text Light๙" panose="00000400000000000000" pitchFamily="2" charset="-34"/>
                      </a:endParaRPr>
                    </a:p>
                  </a:txBody>
                  <a:tcPr marL="102870" marR="10287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1267871"/>
                  </a:ext>
                </a:extLst>
              </a:tr>
              <a:tr h="352813">
                <a:tc>
                  <a:txBody>
                    <a:bodyPr/>
                    <a:lstStyle/>
                    <a:p>
                      <a:pPr algn="l" fontAlgn="b"/>
                      <a:r>
                        <a:rPr lang="th-TH" sz="2000" b="1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 15. พะเยา</a:t>
                      </a:r>
                    </a:p>
                  </a:txBody>
                  <a:tcPr marL="11114" marR="11114" marT="111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5000"/>
                        </a:lnSpc>
                        <a:spcAft>
                          <a:spcPts val="1000"/>
                        </a:spcAft>
                        <a:tabLst>
                          <a:tab pos="1049020" algn="l"/>
                          <a:tab pos="1235710" algn="l"/>
                          <a:tab pos="1431290" algn="l"/>
                          <a:tab pos="1710690" algn="l"/>
                          <a:tab pos="1938020" algn="l"/>
                          <a:tab pos="5581015" algn="l"/>
                        </a:tabLst>
                      </a:pPr>
                      <a:r>
                        <a:rPr lang="th-TH" sz="2000" b="1" dirty="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-</a:t>
                      </a:r>
                      <a:endParaRPr lang="en-US" sz="2000" b="1" dirty="0">
                        <a:effectLst/>
                        <a:latin typeface="Chulabhorn Likit Text Light๙" panose="00000400000000000000" pitchFamily="2" charset="-34"/>
                        <a:ea typeface="Calibri" panose="020F0502020204030204" pitchFamily="34" charset="0"/>
                        <a:cs typeface="Chulabhorn Likit Text Light๙" panose="00000400000000000000" pitchFamily="2" charset="-34"/>
                      </a:endParaRPr>
                    </a:p>
                  </a:txBody>
                  <a:tcPr marL="102870" marR="10287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5000"/>
                        </a:lnSpc>
                        <a:spcAft>
                          <a:spcPts val="1000"/>
                        </a:spcAft>
                        <a:tabLst>
                          <a:tab pos="1049020" algn="l"/>
                          <a:tab pos="1235710" algn="l"/>
                          <a:tab pos="1431290" algn="l"/>
                          <a:tab pos="1710690" algn="l"/>
                          <a:tab pos="1938020" algn="l"/>
                          <a:tab pos="5581015" algn="l"/>
                        </a:tabLst>
                      </a:pPr>
                      <a:r>
                        <a:rPr lang="th-TH" sz="2000" b="1" dirty="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1</a:t>
                      </a:r>
                      <a:endParaRPr lang="en-US" sz="2000" b="1" dirty="0">
                        <a:effectLst/>
                        <a:latin typeface="Chulabhorn Likit Text Light๙" panose="00000400000000000000" pitchFamily="2" charset="-34"/>
                        <a:ea typeface="Calibri" panose="020F0502020204030204" pitchFamily="34" charset="0"/>
                        <a:cs typeface="Chulabhorn Likit Text Light๙" panose="00000400000000000000" pitchFamily="2" charset="-34"/>
                      </a:endParaRPr>
                    </a:p>
                  </a:txBody>
                  <a:tcPr marL="102870" marR="10287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5000"/>
                        </a:lnSpc>
                        <a:spcAft>
                          <a:spcPts val="1000"/>
                        </a:spcAft>
                        <a:tabLst>
                          <a:tab pos="1049020" algn="l"/>
                          <a:tab pos="1235710" algn="l"/>
                          <a:tab pos="1431290" algn="l"/>
                          <a:tab pos="1710690" algn="l"/>
                          <a:tab pos="1938020" algn="l"/>
                          <a:tab pos="5581015" algn="l"/>
                        </a:tabLst>
                      </a:pPr>
                      <a:r>
                        <a:rPr lang="th-TH" sz="2000" b="1" dirty="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1</a:t>
                      </a:r>
                      <a:endParaRPr lang="en-US" sz="2000" b="1" dirty="0">
                        <a:effectLst/>
                        <a:latin typeface="Chulabhorn Likit Text Light๙" panose="00000400000000000000" pitchFamily="2" charset="-34"/>
                        <a:ea typeface="Calibri" panose="020F0502020204030204" pitchFamily="34" charset="0"/>
                        <a:cs typeface="Chulabhorn Likit Text Light๙" panose="00000400000000000000" pitchFamily="2" charset="-34"/>
                      </a:endParaRPr>
                    </a:p>
                  </a:txBody>
                  <a:tcPr marL="102870" marR="10287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5198785"/>
                  </a:ext>
                </a:extLst>
              </a:tr>
              <a:tr h="352813">
                <a:tc>
                  <a:txBody>
                    <a:bodyPr/>
                    <a:lstStyle/>
                    <a:p>
                      <a:pPr algn="l" fontAlgn="b"/>
                      <a:r>
                        <a:rPr lang="th-TH" sz="2000" b="1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 16. พิษณุโลก</a:t>
                      </a:r>
                    </a:p>
                  </a:txBody>
                  <a:tcPr marL="11114" marR="11114" marT="111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5000"/>
                        </a:lnSpc>
                        <a:spcAft>
                          <a:spcPts val="1000"/>
                        </a:spcAft>
                        <a:tabLst>
                          <a:tab pos="1049020" algn="l"/>
                          <a:tab pos="1235710" algn="l"/>
                          <a:tab pos="1431290" algn="l"/>
                          <a:tab pos="1710690" algn="l"/>
                          <a:tab pos="1938020" algn="l"/>
                          <a:tab pos="5581015" algn="l"/>
                        </a:tabLst>
                      </a:pPr>
                      <a:r>
                        <a:rPr lang="th-TH" sz="2000" b="1" dirty="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-</a:t>
                      </a:r>
                      <a:endParaRPr lang="en-US" sz="2000" b="1" dirty="0">
                        <a:effectLst/>
                        <a:latin typeface="Chulabhorn Likit Text Light๙" panose="00000400000000000000" pitchFamily="2" charset="-34"/>
                        <a:ea typeface="Calibri" panose="020F0502020204030204" pitchFamily="34" charset="0"/>
                        <a:cs typeface="Chulabhorn Likit Text Light๙" panose="00000400000000000000" pitchFamily="2" charset="-34"/>
                      </a:endParaRPr>
                    </a:p>
                  </a:txBody>
                  <a:tcPr marL="102870" marR="10287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5000"/>
                        </a:lnSpc>
                        <a:spcAft>
                          <a:spcPts val="1000"/>
                        </a:spcAft>
                        <a:tabLst>
                          <a:tab pos="1049020" algn="l"/>
                          <a:tab pos="1235710" algn="l"/>
                          <a:tab pos="1431290" algn="l"/>
                          <a:tab pos="1710690" algn="l"/>
                          <a:tab pos="1938020" algn="l"/>
                          <a:tab pos="5581015" algn="l"/>
                        </a:tabLst>
                      </a:pPr>
                      <a:r>
                        <a:rPr lang="th-TH" sz="2000" b="1" dirty="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1</a:t>
                      </a:r>
                      <a:endParaRPr lang="en-US" sz="2000" b="1" dirty="0">
                        <a:effectLst/>
                        <a:latin typeface="Chulabhorn Likit Text Light๙" panose="00000400000000000000" pitchFamily="2" charset="-34"/>
                        <a:ea typeface="Calibri" panose="020F0502020204030204" pitchFamily="34" charset="0"/>
                        <a:cs typeface="Chulabhorn Likit Text Light๙" panose="00000400000000000000" pitchFamily="2" charset="-34"/>
                      </a:endParaRPr>
                    </a:p>
                  </a:txBody>
                  <a:tcPr marL="102870" marR="10287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5000"/>
                        </a:lnSpc>
                        <a:spcAft>
                          <a:spcPts val="1000"/>
                        </a:spcAft>
                        <a:tabLst>
                          <a:tab pos="1049020" algn="l"/>
                          <a:tab pos="1235710" algn="l"/>
                          <a:tab pos="1431290" algn="l"/>
                          <a:tab pos="1710690" algn="l"/>
                          <a:tab pos="1938020" algn="l"/>
                          <a:tab pos="5581015" algn="l"/>
                        </a:tabLst>
                      </a:pPr>
                      <a:r>
                        <a:rPr lang="th-TH" sz="2000" b="1" dirty="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1</a:t>
                      </a:r>
                      <a:endParaRPr lang="en-US" sz="2000" b="1" dirty="0">
                        <a:effectLst/>
                        <a:latin typeface="Chulabhorn Likit Text Light๙" panose="00000400000000000000" pitchFamily="2" charset="-34"/>
                        <a:ea typeface="Calibri" panose="020F0502020204030204" pitchFamily="34" charset="0"/>
                        <a:cs typeface="Chulabhorn Likit Text Light๙" panose="00000400000000000000" pitchFamily="2" charset="-34"/>
                      </a:endParaRPr>
                    </a:p>
                  </a:txBody>
                  <a:tcPr marL="102870" marR="10287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227556"/>
                  </a:ext>
                </a:extLst>
              </a:tr>
              <a:tr h="352813">
                <a:tc>
                  <a:txBody>
                    <a:bodyPr/>
                    <a:lstStyle/>
                    <a:p>
                      <a:pPr algn="l" fontAlgn="b"/>
                      <a:r>
                        <a:rPr lang="th-TH" sz="2000" b="1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 17. ชัยนาท</a:t>
                      </a:r>
                    </a:p>
                  </a:txBody>
                  <a:tcPr marL="11114" marR="11114" marT="111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5000"/>
                        </a:lnSpc>
                        <a:spcAft>
                          <a:spcPts val="1000"/>
                        </a:spcAft>
                        <a:tabLst>
                          <a:tab pos="1049020" algn="l"/>
                          <a:tab pos="1235710" algn="l"/>
                          <a:tab pos="1431290" algn="l"/>
                          <a:tab pos="1710690" algn="l"/>
                          <a:tab pos="1938020" algn="l"/>
                          <a:tab pos="5581015" algn="l"/>
                        </a:tabLst>
                      </a:pPr>
                      <a:r>
                        <a:rPr lang="th-TH" sz="2000" b="1" dirty="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-</a:t>
                      </a:r>
                      <a:endParaRPr lang="en-US" sz="2000" b="1" dirty="0">
                        <a:effectLst/>
                        <a:latin typeface="Chulabhorn Likit Text Light๙" panose="00000400000000000000" pitchFamily="2" charset="-34"/>
                        <a:ea typeface="Calibri" panose="020F0502020204030204" pitchFamily="34" charset="0"/>
                        <a:cs typeface="Chulabhorn Likit Text Light๙" panose="00000400000000000000" pitchFamily="2" charset="-34"/>
                      </a:endParaRPr>
                    </a:p>
                  </a:txBody>
                  <a:tcPr marL="102870" marR="10287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5000"/>
                        </a:lnSpc>
                        <a:spcAft>
                          <a:spcPts val="1000"/>
                        </a:spcAft>
                        <a:tabLst>
                          <a:tab pos="1049020" algn="l"/>
                          <a:tab pos="1235710" algn="l"/>
                          <a:tab pos="1431290" algn="l"/>
                          <a:tab pos="1710690" algn="l"/>
                          <a:tab pos="1938020" algn="l"/>
                          <a:tab pos="5581015" algn="l"/>
                        </a:tabLst>
                      </a:pPr>
                      <a:r>
                        <a:rPr lang="th-TH" sz="2000" b="1" dirty="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1</a:t>
                      </a:r>
                      <a:endParaRPr lang="en-US" sz="2000" b="1" dirty="0">
                        <a:effectLst/>
                        <a:latin typeface="Chulabhorn Likit Text Light๙" panose="00000400000000000000" pitchFamily="2" charset="-34"/>
                        <a:ea typeface="Calibri" panose="020F0502020204030204" pitchFamily="34" charset="0"/>
                        <a:cs typeface="Chulabhorn Likit Text Light๙" panose="00000400000000000000" pitchFamily="2" charset="-34"/>
                      </a:endParaRPr>
                    </a:p>
                  </a:txBody>
                  <a:tcPr marL="102870" marR="10287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5000"/>
                        </a:lnSpc>
                        <a:spcAft>
                          <a:spcPts val="1000"/>
                        </a:spcAft>
                        <a:tabLst>
                          <a:tab pos="1049020" algn="l"/>
                          <a:tab pos="1235710" algn="l"/>
                          <a:tab pos="1431290" algn="l"/>
                          <a:tab pos="1710690" algn="l"/>
                          <a:tab pos="1938020" algn="l"/>
                          <a:tab pos="5581015" algn="l"/>
                        </a:tabLst>
                      </a:pPr>
                      <a:r>
                        <a:rPr lang="th-TH" sz="2000" b="1" dirty="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1</a:t>
                      </a:r>
                      <a:endParaRPr lang="en-US" sz="2000" b="1" dirty="0">
                        <a:effectLst/>
                        <a:latin typeface="Chulabhorn Likit Text Light๙" panose="00000400000000000000" pitchFamily="2" charset="-34"/>
                        <a:ea typeface="Calibri" panose="020F0502020204030204" pitchFamily="34" charset="0"/>
                        <a:cs typeface="Chulabhorn Likit Text Light๙" panose="00000400000000000000" pitchFamily="2" charset="-34"/>
                      </a:endParaRPr>
                    </a:p>
                  </a:txBody>
                  <a:tcPr marL="102870" marR="10287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9139449"/>
                  </a:ext>
                </a:extLst>
              </a:tr>
              <a:tr h="352813">
                <a:tc>
                  <a:txBody>
                    <a:bodyPr/>
                    <a:lstStyle/>
                    <a:p>
                      <a:pPr algn="l" fontAlgn="b"/>
                      <a:r>
                        <a:rPr lang="th-TH" sz="2000" b="1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 18. ตราด</a:t>
                      </a:r>
                    </a:p>
                  </a:txBody>
                  <a:tcPr marL="11114" marR="11114" marT="111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5000"/>
                        </a:lnSpc>
                        <a:spcAft>
                          <a:spcPts val="1000"/>
                        </a:spcAft>
                        <a:tabLst>
                          <a:tab pos="1049020" algn="l"/>
                          <a:tab pos="1235710" algn="l"/>
                          <a:tab pos="1431290" algn="l"/>
                          <a:tab pos="1710690" algn="l"/>
                          <a:tab pos="1938020" algn="l"/>
                          <a:tab pos="5581015" algn="l"/>
                        </a:tabLst>
                      </a:pPr>
                      <a:r>
                        <a:rPr lang="th-TH" sz="2000" b="1" dirty="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-</a:t>
                      </a:r>
                      <a:endParaRPr lang="en-US" sz="2000" b="1" dirty="0">
                        <a:effectLst/>
                        <a:latin typeface="Chulabhorn Likit Text Light๙" panose="00000400000000000000" pitchFamily="2" charset="-34"/>
                        <a:ea typeface="Calibri" panose="020F0502020204030204" pitchFamily="34" charset="0"/>
                        <a:cs typeface="Chulabhorn Likit Text Light๙" panose="00000400000000000000" pitchFamily="2" charset="-34"/>
                      </a:endParaRPr>
                    </a:p>
                  </a:txBody>
                  <a:tcPr marL="102870" marR="10287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5000"/>
                        </a:lnSpc>
                        <a:spcAft>
                          <a:spcPts val="1000"/>
                        </a:spcAft>
                        <a:tabLst>
                          <a:tab pos="1049020" algn="l"/>
                          <a:tab pos="1235710" algn="l"/>
                          <a:tab pos="1431290" algn="l"/>
                          <a:tab pos="1710690" algn="l"/>
                          <a:tab pos="1938020" algn="l"/>
                          <a:tab pos="5581015" algn="l"/>
                        </a:tabLst>
                      </a:pPr>
                      <a:r>
                        <a:rPr lang="th-TH" sz="2000" b="1" dirty="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1</a:t>
                      </a:r>
                      <a:endParaRPr lang="en-US" sz="2000" b="1" dirty="0">
                        <a:effectLst/>
                        <a:latin typeface="Chulabhorn Likit Text Light๙" panose="00000400000000000000" pitchFamily="2" charset="-34"/>
                        <a:ea typeface="Calibri" panose="020F0502020204030204" pitchFamily="34" charset="0"/>
                        <a:cs typeface="Chulabhorn Likit Text Light๙" panose="00000400000000000000" pitchFamily="2" charset="-34"/>
                      </a:endParaRPr>
                    </a:p>
                  </a:txBody>
                  <a:tcPr marL="102870" marR="10287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5000"/>
                        </a:lnSpc>
                        <a:spcAft>
                          <a:spcPts val="1000"/>
                        </a:spcAft>
                        <a:tabLst>
                          <a:tab pos="1049020" algn="l"/>
                          <a:tab pos="1235710" algn="l"/>
                          <a:tab pos="1431290" algn="l"/>
                          <a:tab pos="1710690" algn="l"/>
                          <a:tab pos="1938020" algn="l"/>
                          <a:tab pos="5581015" algn="l"/>
                        </a:tabLst>
                      </a:pPr>
                      <a:r>
                        <a:rPr lang="th-TH" sz="2000" b="1" dirty="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1</a:t>
                      </a:r>
                      <a:endParaRPr lang="en-US" sz="2000" b="1" dirty="0">
                        <a:effectLst/>
                        <a:latin typeface="Chulabhorn Likit Text Light๙" panose="00000400000000000000" pitchFamily="2" charset="-34"/>
                        <a:ea typeface="Calibri" panose="020F0502020204030204" pitchFamily="34" charset="0"/>
                        <a:cs typeface="Chulabhorn Likit Text Light๙" panose="00000400000000000000" pitchFamily="2" charset="-34"/>
                      </a:endParaRPr>
                    </a:p>
                  </a:txBody>
                  <a:tcPr marL="102870" marR="10287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5300096"/>
                  </a:ext>
                </a:extLst>
              </a:tr>
              <a:tr h="352813">
                <a:tc>
                  <a:txBody>
                    <a:bodyPr/>
                    <a:lstStyle/>
                    <a:p>
                      <a:pPr algn="l" fontAlgn="b"/>
                      <a:r>
                        <a:rPr lang="th-TH" sz="2000" b="1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 19. ปทุมธานี</a:t>
                      </a:r>
                    </a:p>
                  </a:txBody>
                  <a:tcPr marL="11114" marR="11114" marT="111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5000"/>
                        </a:lnSpc>
                        <a:spcAft>
                          <a:spcPts val="1000"/>
                        </a:spcAft>
                        <a:tabLst>
                          <a:tab pos="1049020" algn="l"/>
                          <a:tab pos="1235710" algn="l"/>
                          <a:tab pos="1431290" algn="l"/>
                          <a:tab pos="1710690" algn="l"/>
                          <a:tab pos="1938020" algn="l"/>
                          <a:tab pos="5581015" algn="l"/>
                        </a:tabLst>
                      </a:pPr>
                      <a:r>
                        <a:rPr lang="th-TH" sz="2000" b="1" dirty="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-</a:t>
                      </a:r>
                      <a:endParaRPr lang="en-US" sz="2000" b="1" dirty="0">
                        <a:effectLst/>
                        <a:latin typeface="Chulabhorn Likit Text Light๙" panose="00000400000000000000" pitchFamily="2" charset="-34"/>
                        <a:ea typeface="Calibri" panose="020F0502020204030204" pitchFamily="34" charset="0"/>
                        <a:cs typeface="Chulabhorn Likit Text Light๙" panose="00000400000000000000" pitchFamily="2" charset="-34"/>
                      </a:endParaRPr>
                    </a:p>
                  </a:txBody>
                  <a:tcPr marL="102870" marR="10287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5000"/>
                        </a:lnSpc>
                        <a:spcAft>
                          <a:spcPts val="1000"/>
                        </a:spcAft>
                        <a:tabLst>
                          <a:tab pos="1049020" algn="l"/>
                          <a:tab pos="1235710" algn="l"/>
                          <a:tab pos="1431290" algn="l"/>
                          <a:tab pos="1710690" algn="l"/>
                          <a:tab pos="1938020" algn="l"/>
                          <a:tab pos="5581015" algn="l"/>
                        </a:tabLst>
                      </a:pPr>
                      <a:r>
                        <a:rPr lang="th-TH" sz="2000" b="1" dirty="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1</a:t>
                      </a:r>
                      <a:endParaRPr lang="en-US" sz="2000" b="1" dirty="0">
                        <a:effectLst/>
                        <a:latin typeface="Chulabhorn Likit Text Light๙" panose="00000400000000000000" pitchFamily="2" charset="-34"/>
                        <a:ea typeface="Calibri" panose="020F0502020204030204" pitchFamily="34" charset="0"/>
                        <a:cs typeface="Chulabhorn Likit Text Light๙" panose="00000400000000000000" pitchFamily="2" charset="-34"/>
                      </a:endParaRPr>
                    </a:p>
                  </a:txBody>
                  <a:tcPr marL="102870" marR="10287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5000"/>
                        </a:lnSpc>
                        <a:spcAft>
                          <a:spcPts val="1000"/>
                        </a:spcAft>
                        <a:tabLst>
                          <a:tab pos="1049020" algn="l"/>
                          <a:tab pos="1235710" algn="l"/>
                          <a:tab pos="1431290" algn="l"/>
                          <a:tab pos="1710690" algn="l"/>
                          <a:tab pos="1938020" algn="l"/>
                          <a:tab pos="5581015" algn="l"/>
                        </a:tabLst>
                      </a:pPr>
                      <a:r>
                        <a:rPr lang="th-TH" sz="2000" b="1" dirty="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1</a:t>
                      </a:r>
                      <a:endParaRPr lang="en-US" sz="2000" b="1" dirty="0">
                        <a:effectLst/>
                        <a:latin typeface="Chulabhorn Likit Text Light๙" panose="00000400000000000000" pitchFamily="2" charset="-34"/>
                        <a:ea typeface="Calibri" panose="020F0502020204030204" pitchFamily="34" charset="0"/>
                        <a:cs typeface="Chulabhorn Likit Text Light๙" panose="00000400000000000000" pitchFamily="2" charset="-34"/>
                      </a:endParaRPr>
                    </a:p>
                  </a:txBody>
                  <a:tcPr marL="102870" marR="10287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7482780"/>
                  </a:ext>
                </a:extLst>
              </a:tr>
              <a:tr h="352813">
                <a:tc>
                  <a:txBody>
                    <a:bodyPr/>
                    <a:lstStyle/>
                    <a:p>
                      <a:pPr algn="l" fontAlgn="b"/>
                      <a:r>
                        <a:rPr lang="th-TH" sz="2000" b="1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 20. นครนายก</a:t>
                      </a:r>
                    </a:p>
                  </a:txBody>
                  <a:tcPr marL="11114" marR="11114" marT="111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5000"/>
                        </a:lnSpc>
                        <a:spcAft>
                          <a:spcPts val="1000"/>
                        </a:spcAft>
                        <a:tabLst>
                          <a:tab pos="1049020" algn="l"/>
                          <a:tab pos="1235710" algn="l"/>
                          <a:tab pos="1431290" algn="l"/>
                          <a:tab pos="1710690" algn="l"/>
                          <a:tab pos="1938020" algn="l"/>
                          <a:tab pos="5581015" algn="l"/>
                        </a:tabLst>
                      </a:pPr>
                      <a:r>
                        <a:rPr lang="th-TH" sz="2000" b="1" dirty="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-</a:t>
                      </a:r>
                      <a:endParaRPr lang="en-US" sz="2000" b="1" dirty="0">
                        <a:effectLst/>
                        <a:latin typeface="Chulabhorn Likit Text Light๙" panose="00000400000000000000" pitchFamily="2" charset="-34"/>
                        <a:ea typeface="Calibri" panose="020F0502020204030204" pitchFamily="34" charset="0"/>
                        <a:cs typeface="Chulabhorn Likit Text Light๙" panose="00000400000000000000" pitchFamily="2" charset="-34"/>
                      </a:endParaRPr>
                    </a:p>
                  </a:txBody>
                  <a:tcPr marL="102870" marR="10287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5000"/>
                        </a:lnSpc>
                        <a:spcAft>
                          <a:spcPts val="1000"/>
                        </a:spcAft>
                        <a:tabLst>
                          <a:tab pos="1049020" algn="l"/>
                          <a:tab pos="1235710" algn="l"/>
                          <a:tab pos="1431290" algn="l"/>
                          <a:tab pos="1710690" algn="l"/>
                          <a:tab pos="1938020" algn="l"/>
                          <a:tab pos="5581015" algn="l"/>
                        </a:tabLst>
                      </a:pPr>
                      <a:r>
                        <a:rPr lang="th-TH" sz="2000" b="1" dirty="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1</a:t>
                      </a:r>
                      <a:endParaRPr lang="en-US" sz="2000" b="1" dirty="0">
                        <a:effectLst/>
                        <a:latin typeface="Chulabhorn Likit Text Light๙" panose="00000400000000000000" pitchFamily="2" charset="-34"/>
                        <a:ea typeface="Calibri" panose="020F0502020204030204" pitchFamily="34" charset="0"/>
                        <a:cs typeface="Chulabhorn Likit Text Light๙" panose="00000400000000000000" pitchFamily="2" charset="-34"/>
                      </a:endParaRPr>
                    </a:p>
                  </a:txBody>
                  <a:tcPr marL="102870" marR="10287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5000"/>
                        </a:lnSpc>
                        <a:spcAft>
                          <a:spcPts val="1000"/>
                        </a:spcAft>
                        <a:tabLst>
                          <a:tab pos="1049020" algn="l"/>
                          <a:tab pos="1235710" algn="l"/>
                          <a:tab pos="1431290" algn="l"/>
                          <a:tab pos="1710690" algn="l"/>
                          <a:tab pos="1938020" algn="l"/>
                          <a:tab pos="5581015" algn="l"/>
                        </a:tabLst>
                      </a:pPr>
                      <a:r>
                        <a:rPr lang="th-TH" sz="2000" b="1" dirty="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1</a:t>
                      </a:r>
                      <a:endParaRPr lang="en-US" sz="2000" b="1" dirty="0">
                        <a:effectLst/>
                        <a:latin typeface="Chulabhorn Likit Text Light๙" panose="00000400000000000000" pitchFamily="2" charset="-34"/>
                        <a:ea typeface="Calibri" panose="020F0502020204030204" pitchFamily="34" charset="0"/>
                        <a:cs typeface="Chulabhorn Likit Text Light๙" panose="00000400000000000000" pitchFamily="2" charset="-34"/>
                      </a:endParaRPr>
                    </a:p>
                  </a:txBody>
                  <a:tcPr marL="102870" marR="10287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2621449"/>
                  </a:ext>
                </a:extLst>
              </a:tr>
              <a:tr h="352813">
                <a:tc>
                  <a:txBody>
                    <a:bodyPr/>
                    <a:lstStyle/>
                    <a:p>
                      <a:pPr algn="l" fontAlgn="b"/>
                      <a:r>
                        <a:rPr lang="th-TH" sz="2000" b="1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 21. ชัยภูมิ</a:t>
                      </a:r>
                    </a:p>
                  </a:txBody>
                  <a:tcPr marL="11114" marR="11114" marT="111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5000"/>
                        </a:lnSpc>
                        <a:spcAft>
                          <a:spcPts val="1000"/>
                        </a:spcAft>
                        <a:tabLst>
                          <a:tab pos="1049020" algn="l"/>
                          <a:tab pos="1235710" algn="l"/>
                          <a:tab pos="1431290" algn="l"/>
                          <a:tab pos="1710690" algn="l"/>
                          <a:tab pos="1938020" algn="l"/>
                          <a:tab pos="5581015" algn="l"/>
                        </a:tabLst>
                      </a:pPr>
                      <a:r>
                        <a:rPr lang="th-TH" sz="2000" b="1" dirty="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-</a:t>
                      </a:r>
                      <a:endParaRPr lang="en-US" sz="2000" b="1" dirty="0">
                        <a:effectLst/>
                        <a:latin typeface="Chulabhorn Likit Text Light๙" panose="00000400000000000000" pitchFamily="2" charset="-34"/>
                        <a:ea typeface="Calibri" panose="020F0502020204030204" pitchFamily="34" charset="0"/>
                        <a:cs typeface="Chulabhorn Likit Text Light๙" panose="00000400000000000000" pitchFamily="2" charset="-34"/>
                      </a:endParaRPr>
                    </a:p>
                  </a:txBody>
                  <a:tcPr marL="102870" marR="10287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5000"/>
                        </a:lnSpc>
                        <a:spcAft>
                          <a:spcPts val="1000"/>
                        </a:spcAft>
                        <a:tabLst>
                          <a:tab pos="1049020" algn="l"/>
                          <a:tab pos="1235710" algn="l"/>
                          <a:tab pos="1431290" algn="l"/>
                          <a:tab pos="1710690" algn="l"/>
                          <a:tab pos="1938020" algn="l"/>
                          <a:tab pos="5581015" algn="l"/>
                        </a:tabLst>
                      </a:pPr>
                      <a:r>
                        <a:rPr lang="th-TH" sz="2000" b="1" dirty="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1</a:t>
                      </a:r>
                      <a:endParaRPr lang="en-US" sz="2000" b="1" dirty="0">
                        <a:effectLst/>
                        <a:latin typeface="Chulabhorn Likit Text Light๙" panose="00000400000000000000" pitchFamily="2" charset="-34"/>
                        <a:ea typeface="Calibri" panose="020F0502020204030204" pitchFamily="34" charset="0"/>
                        <a:cs typeface="Chulabhorn Likit Text Light๙" panose="00000400000000000000" pitchFamily="2" charset="-34"/>
                      </a:endParaRPr>
                    </a:p>
                  </a:txBody>
                  <a:tcPr marL="102870" marR="10287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5000"/>
                        </a:lnSpc>
                        <a:spcAft>
                          <a:spcPts val="1000"/>
                        </a:spcAft>
                        <a:tabLst>
                          <a:tab pos="1049020" algn="l"/>
                          <a:tab pos="1235710" algn="l"/>
                          <a:tab pos="1431290" algn="l"/>
                          <a:tab pos="1710690" algn="l"/>
                          <a:tab pos="1938020" algn="l"/>
                          <a:tab pos="5581015" algn="l"/>
                        </a:tabLst>
                      </a:pPr>
                      <a:r>
                        <a:rPr lang="th-TH" sz="2000" b="1" dirty="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1</a:t>
                      </a:r>
                      <a:endParaRPr lang="en-US" sz="2000" b="1" dirty="0">
                        <a:effectLst/>
                        <a:latin typeface="Chulabhorn Likit Text Light๙" panose="00000400000000000000" pitchFamily="2" charset="-34"/>
                        <a:ea typeface="Calibri" panose="020F0502020204030204" pitchFamily="34" charset="0"/>
                        <a:cs typeface="Chulabhorn Likit Text Light๙" panose="00000400000000000000" pitchFamily="2" charset="-34"/>
                      </a:endParaRPr>
                    </a:p>
                  </a:txBody>
                  <a:tcPr marL="102870" marR="10287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463185"/>
                  </a:ext>
                </a:extLst>
              </a:tr>
            </a:tbl>
          </a:graphicData>
        </a:graphic>
      </p:graphicFrame>
      <p:sp>
        <p:nvSpPr>
          <p:cNvPr id="32" name="สี่เหลี่ยมผืนผ้า 31"/>
          <p:cNvSpPr/>
          <p:nvPr/>
        </p:nvSpPr>
        <p:spPr>
          <a:xfrm>
            <a:off x="6156847" y="683221"/>
            <a:ext cx="891622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800" b="1" dirty="0"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ตำแหน่งที่รับสมัคร 2 ตำแหน่ง / จังหวัดที่เปิดสอบ 21 จังหวัด </a:t>
            </a:r>
            <a:endParaRPr lang="th-TH" sz="2800" dirty="0">
              <a:latin typeface="Chulabhorn Likit Text Light๙" panose="00000400000000000000" pitchFamily="2" charset="-34"/>
              <a:cs typeface="Chulabhorn Likit Text Light๙" panose="00000400000000000000" pitchFamily="2" charset="-34"/>
            </a:endParaRPr>
          </a:p>
        </p:txBody>
      </p:sp>
      <p:grpSp>
        <p:nvGrpSpPr>
          <p:cNvPr id="2" name="กลุ่ม 1">
            <a:extLst>
              <a:ext uri="{FF2B5EF4-FFF2-40B4-BE49-F238E27FC236}">
                <a16:creationId xmlns:a16="http://schemas.microsoft.com/office/drawing/2014/main" id="{0427C92F-362B-64AF-E1A9-BC30CCB71628}"/>
              </a:ext>
            </a:extLst>
          </p:cNvPr>
          <p:cNvGrpSpPr/>
          <p:nvPr/>
        </p:nvGrpSpPr>
        <p:grpSpPr>
          <a:xfrm>
            <a:off x="-322135" y="5943268"/>
            <a:ext cx="20941658" cy="5143832"/>
            <a:chOff x="-322135" y="5943268"/>
            <a:chExt cx="20941658" cy="5143832"/>
          </a:xfrm>
        </p:grpSpPr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D414EE0B-17DC-68F4-EE87-5C4D013C4936}"/>
                </a:ext>
              </a:extLst>
            </p:cNvPr>
            <p:cNvSpPr/>
            <p:nvPr/>
          </p:nvSpPr>
          <p:spPr>
            <a:xfrm>
              <a:off x="-322135" y="9635249"/>
              <a:ext cx="19404854" cy="1451851"/>
            </a:xfrm>
            <a:custGeom>
              <a:avLst/>
              <a:gdLst/>
              <a:ahLst/>
              <a:cxnLst/>
              <a:rect l="l" t="t" r="r" b="b"/>
              <a:pathLst>
                <a:path w="19404854" h="9702427">
                  <a:moveTo>
                    <a:pt x="0" y="0"/>
                  </a:moveTo>
                  <a:lnTo>
                    <a:pt x="19404855" y="0"/>
                  </a:lnTo>
                  <a:lnTo>
                    <a:pt x="19404855" y="9702428"/>
                  </a:lnTo>
                  <a:lnTo>
                    <a:pt x="0" y="97024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rcRect/>
              <a:stretch>
                <a:fillRect b="-568280"/>
              </a:stretch>
            </a:blipFill>
          </p:spPr>
        </p:sp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BED3B928-AD57-C155-FF27-974172ACD84B}"/>
                </a:ext>
              </a:extLst>
            </p:cNvPr>
            <p:cNvSpPr/>
            <p:nvPr/>
          </p:nvSpPr>
          <p:spPr>
            <a:xfrm rot="10800000" flipH="1">
              <a:off x="-126913" y="6672817"/>
              <a:ext cx="4261510" cy="4172163"/>
            </a:xfrm>
            <a:custGeom>
              <a:avLst/>
              <a:gdLst/>
              <a:ahLst/>
              <a:cxnLst/>
              <a:rect l="l" t="t" r="r" b="b"/>
              <a:pathLst>
                <a:path w="4261510" h="4172163">
                  <a:moveTo>
                    <a:pt x="4261510" y="0"/>
                  </a:moveTo>
                  <a:lnTo>
                    <a:pt x="0" y="0"/>
                  </a:lnTo>
                  <a:lnTo>
                    <a:pt x="0" y="4172163"/>
                  </a:lnTo>
                  <a:lnTo>
                    <a:pt x="4261510" y="4172163"/>
                  </a:lnTo>
                  <a:lnTo>
                    <a:pt x="4261510" y="0"/>
                  </a:lnTo>
                  <a:close/>
                </a:path>
              </a:pathLst>
            </a:custGeom>
            <a:blipFill>
              <a:blip r:embed="rId4">
                <a:alphaModFix amt="37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CA8C3043-AE59-6AC8-32F1-A1A14F3DDF71}"/>
                </a:ext>
              </a:extLst>
            </p:cNvPr>
            <p:cNvSpPr/>
            <p:nvPr/>
          </p:nvSpPr>
          <p:spPr>
            <a:xfrm rot="10800000">
              <a:off x="16716853" y="5943268"/>
              <a:ext cx="3902670" cy="4366592"/>
            </a:xfrm>
            <a:custGeom>
              <a:avLst/>
              <a:gdLst/>
              <a:ahLst/>
              <a:cxnLst/>
              <a:rect l="l" t="t" r="r" b="b"/>
              <a:pathLst>
                <a:path w="4261510" h="4172163">
                  <a:moveTo>
                    <a:pt x="0" y="0"/>
                  </a:moveTo>
                  <a:lnTo>
                    <a:pt x="4261510" y="0"/>
                  </a:lnTo>
                  <a:lnTo>
                    <a:pt x="4261510" y="4172163"/>
                  </a:lnTo>
                  <a:lnTo>
                    <a:pt x="0" y="41721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31999"/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3" name="Freeform 5">
              <a:extLst>
                <a:ext uri="{FF2B5EF4-FFF2-40B4-BE49-F238E27FC236}">
                  <a16:creationId xmlns:a16="http://schemas.microsoft.com/office/drawing/2014/main" id="{E5BF9CC9-71CD-3F70-553F-E7AC03817787}"/>
                </a:ext>
              </a:extLst>
            </p:cNvPr>
            <p:cNvSpPr/>
            <p:nvPr/>
          </p:nvSpPr>
          <p:spPr>
            <a:xfrm>
              <a:off x="17183859" y="9649284"/>
              <a:ext cx="352548" cy="352548"/>
            </a:xfrm>
            <a:custGeom>
              <a:avLst/>
              <a:gdLst/>
              <a:ahLst/>
              <a:cxnLst/>
              <a:rect l="l" t="t" r="r" b="b"/>
              <a:pathLst>
                <a:path w="352548" h="352548">
                  <a:moveTo>
                    <a:pt x="0" y="0"/>
                  </a:moveTo>
                  <a:lnTo>
                    <a:pt x="352547" y="0"/>
                  </a:lnTo>
                  <a:lnTo>
                    <a:pt x="352547" y="352548"/>
                  </a:lnTo>
                  <a:lnTo>
                    <a:pt x="0" y="35254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47000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4" name="Freeform 6">
              <a:extLst>
                <a:ext uri="{FF2B5EF4-FFF2-40B4-BE49-F238E27FC236}">
                  <a16:creationId xmlns:a16="http://schemas.microsoft.com/office/drawing/2014/main" id="{C935F29A-75F9-D88E-EFFF-3D3786824959}"/>
                </a:ext>
              </a:extLst>
            </p:cNvPr>
            <p:cNvSpPr/>
            <p:nvPr/>
          </p:nvSpPr>
          <p:spPr>
            <a:xfrm>
              <a:off x="16855283" y="9924104"/>
              <a:ext cx="270304" cy="270304"/>
            </a:xfrm>
            <a:custGeom>
              <a:avLst/>
              <a:gdLst/>
              <a:ahLst/>
              <a:cxnLst/>
              <a:rect l="l" t="t" r="r" b="b"/>
              <a:pathLst>
                <a:path w="270304" h="270304">
                  <a:moveTo>
                    <a:pt x="0" y="0"/>
                  </a:moveTo>
                  <a:lnTo>
                    <a:pt x="270304" y="0"/>
                  </a:lnTo>
                  <a:lnTo>
                    <a:pt x="270304" y="270304"/>
                  </a:lnTo>
                  <a:lnTo>
                    <a:pt x="0" y="2703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55000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5" name="Freeform 7">
              <a:extLst>
                <a:ext uri="{FF2B5EF4-FFF2-40B4-BE49-F238E27FC236}">
                  <a16:creationId xmlns:a16="http://schemas.microsoft.com/office/drawing/2014/main" id="{0B574EFB-5034-B5A3-28CB-ADA93E744A65}"/>
                </a:ext>
              </a:extLst>
            </p:cNvPr>
            <p:cNvSpPr/>
            <p:nvPr/>
          </p:nvSpPr>
          <p:spPr>
            <a:xfrm>
              <a:off x="0" y="9641564"/>
              <a:ext cx="625082" cy="625082"/>
            </a:xfrm>
            <a:custGeom>
              <a:avLst/>
              <a:gdLst/>
              <a:ahLst/>
              <a:cxnLst/>
              <a:rect l="l" t="t" r="r" b="b"/>
              <a:pathLst>
                <a:path w="625082" h="625082">
                  <a:moveTo>
                    <a:pt x="0" y="0"/>
                  </a:moveTo>
                  <a:lnTo>
                    <a:pt x="625082" y="0"/>
                  </a:lnTo>
                  <a:lnTo>
                    <a:pt x="625082" y="625082"/>
                  </a:lnTo>
                  <a:lnTo>
                    <a:pt x="0" y="62508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6" name="Freeform 8">
              <a:extLst>
                <a:ext uri="{FF2B5EF4-FFF2-40B4-BE49-F238E27FC236}">
                  <a16:creationId xmlns:a16="http://schemas.microsoft.com/office/drawing/2014/main" id="{2293141B-9C40-3D3F-C432-4C7CAEBBB6D5}"/>
                </a:ext>
              </a:extLst>
            </p:cNvPr>
            <p:cNvSpPr/>
            <p:nvPr/>
          </p:nvSpPr>
          <p:spPr>
            <a:xfrm>
              <a:off x="660458" y="9631111"/>
              <a:ext cx="294691" cy="294691"/>
            </a:xfrm>
            <a:custGeom>
              <a:avLst/>
              <a:gdLst/>
              <a:ahLst/>
              <a:cxnLst/>
              <a:rect l="l" t="t" r="r" b="b"/>
              <a:pathLst>
                <a:path w="294691" h="294691">
                  <a:moveTo>
                    <a:pt x="0" y="0"/>
                  </a:moveTo>
                  <a:lnTo>
                    <a:pt x="294691" y="0"/>
                  </a:lnTo>
                  <a:lnTo>
                    <a:pt x="294691" y="294691"/>
                  </a:lnTo>
                  <a:lnTo>
                    <a:pt x="0" y="2946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7" name="Freeform 9">
              <a:extLst>
                <a:ext uri="{FF2B5EF4-FFF2-40B4-BE49-F238E27FC236}">
                  <a16:creationId xmlns:a16="http://schemas.microsoft.com/office/drawing/2014/main" id="{2EAC181C-AFE0-CC9D-2CF9-69275F754ACC}"/>
                </a:ext>
              </a:extLst>
            </p:cNvPr>
            <p:cNvSpPr/>
            <p:nvPr/>
          </p:nvSpPr>
          <p:spPr>
            <a:xfrm rot="834738">
              <a:off x="4269232" y="9833364"/>
              <a:ext cx="298411" cy="298411"/>
            </a:xfrm>
            <a:custGeom>
              <a:avLst/>
              <a:gdLst/>
              <a:ahLst/>
              <a:cxnLst/>
              <a:rect l="l" t="t" r="r" b="b"/>
              <a:pathLst>
                <a:path w="298411" h="298411">
                  <a:moveTo>
                    <a:pt x="0" y="0"/>
                  </a:moveTo>
                  <a:lnTo>
                    <a:pt x="298410" y="0"/>
                  </a:lnTo>
                  <a:lnTo>
                    <a:pt x="298410" y="298410"/>
                  </a:lnTo>
                  <a:lnTo>
                    <a:pt x="0" y="2984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56000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8" name="TextBox 10">
              <a:extLst>
                <a:ext uri="{FF2B5EF4-FFF2-40B4-BE49-F238E27FC236}">
                  <a16:creationId xmlns:a16="http://schemas.microsoft.com/office/drawing/2014/main" id="{508FF49F-4AA6-3860-9CA3-1FEB766BC5D2}"/>
                </a:ext>
              </a:extLst>
            </p:cNvPr>
            <p:cNvSpPr txBox="1"/>
            <p:nvPr/>
          </p:nvSpPr>
          <p:spPr>
            <a:xfrm>
              <a:off x="5418052" y="9897227"/>
              <a:ext cx="13784348" cy="4289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679"/>
                </a:lnSpc>
              </a:pPr>
              <a:r>
                <a:rPr lang="en-US" sz="1600" dirty="0" err="1">
                  <a:solidFill>
                    <a:srgbClr val="EA9F1B"/>
                  </a:solidFill>
                  <a:latin typeface="Chulabhorn Likit Text Light" panose="00000400000000000000" pitchFamily="2" charset="-34"/>
                  <a:cs typeface="Chulabhorn Likit Text Light" panose="00000400000000000000" pitchFamily="2" charset="-34"/>
                </a:rPr>
                <a:t>เศรษฐกิจฐานรากมั่นคง</a:t>
              </a:r>
              <a:r>
                <a:rPr lang="en-US" sz="1600" dirty="0">
                  <a:solidFill>
                    <a:srgbClr val="EA9F1B"/>
                  </a:solidFill>
                  <a:latin typeface="Chulabhorn Likit Text Light" panose="00000400000000000000" pitchFamily="2" charset="-34"/>
                  <a:cs typeface="Chulabhorn Likit Text Light" panose="00000400000000000000" pitchFamily="2" charset="-34"/>
                </a:rPr>
                <a:t> </a:t>
              </a:r>
              <a:r>
                <a:rPr lang="en-US" sz="1600" dirty="0" err="1">
                  <a:solidFill>
                    <a:srgbClr val="EA9F1B"/>
                  </a:solidFill>
                  <a:latin typeface="Chulabhorn Likit Text Light" panose="00000400000000000000" pitchFamily="2" charset="-34"/>
                  <a:cs typeface="Chulabhorn Likit Text Light" panose="00000400000000000000" pitchFamily="2" charset="-34"/>
                </a:rPr>
                <a:t>ชุมชนเข้มแข็งอย่างยั่งยืน</a:t>
              </a:r>
              <a:r>
                <a:rPr lang="en-US" sz="1600" dirty="0">
                  <a:solidFill>
                    <a:srgbClr val="EA9F1B"/>
                  </a:solidFill>
                  <a:latin typeface="Chulabhorn Likit Text Light" panose="00000400000000000000" pitchFamily="2" charset="-34"/>
                  <a:cs typeface="Chulabhorn Likit Text Light" panose="00000400000000000000" pitchFamily="2" charset="-34"/>
                </a:rPr>
                <a:t> </a:t>
              </a:r>
              <a:r>
                <a:rPr lang="en-US" sz="1600" dirty="0" err="1">
                  <a:solidFill>
                    <a:srgbClr val="EA9F1B"/>
                  </a:solidFill>
                  <a:latin typeface="Chulabhorn Likit Text Light" panose="00000400000000000000" pitchFamily="2" charset="-34"/>
                  <a:cs typeface="Chulabhorn Likit Text Light" panose="00000400000000000000" pitchFamily="2" charset="-34"/>
                </a:rPr>
                <a:t>ด้วยหลักปรัชญาของเศรษฐกิจพอเพียง</a:t>
              </a:r>
              <a:r>
                <a:rPr lang="en-US" sz="1600" dirty="0">
                  <a:solidFill>
                    <a:srgbClr val="EA9F1B"/>
                  </a:solidFill>
                  <a:latin typeface="Chulabhorn Likit Text Light" panose="00000400000000000000" pitchFamily="2" charset="-34"/>
                  <a:cs typeface="Chulabhorn Likit Text Light" panose="00000400000000000000" pitchFamily="2" charset="-34"/>
                </a:rPr>
                <a:t> </a:t>
              </a:r>
            </a:p>
            <a:p>
              <a:pPr>
                <a:lnSpc>
                  <a:spcPts val="1679"/>
                </a:lnSpc>
              </a:pPr>
              <a:endParaRPr lang="en-US" sz="1400" spc="253" dirty="0">
                <a:solidFill>
                  <a:srgbClr val="EA9F1B"/>
                </a:solidFill>
                <a:cs typeface="Opun Mai Bold"/>
              </a:endParaRPr>
            </a:p>
          </p:txBody>
        </p:sp>
        <p:sp>
          <p:nvSpPr>
            <p:cNvPr id="39" name="Freeform 12">
              <a:extLst>
                <a:ext uri="{FF2B5EF4-FFF2-40B4-BE49-F238E27FC236}">
                  <a16:creationId xmlns:a16="http://schemas.microsoft.com/office/drawing/2014/main" id="{77CA3A64-02B6-8AAF-67C6-02E67F11BBDF}"/>
                </a:ext>
              </a:extLst>
            </p:cNvPr>
            <p:cNvSpPr/>
            <p:nvPr/>
          </p:nvSpPr>
          <p:spPr>
            <a:xfrm rot="2055878">
              <a:off x="9189152" y="9608252"/>
              <a:ext cx="231865" cy="231865"/>
            </a:xfrm>
            <a:custGeom>
              <a:avLst/>
              <a:gdLst/>
              <a:ahLst/>
              <a:cxnLst/>
              <a:rect l="l" t="t" r="r" b="b"/>
              <a:pathLst>
                <a:path w="231865" h="231865">
                  <a:moveTo>
                    <a:pt x="0" y="0"/>
                  </a:moveTo>
                  <a:lnTo>
                    <a:pt x="231865" y="0"/>
                  </a:lnTo>
                  <a:lnTo>
                    <a:pt x="231865" y="231865"/>
                  </a:lnTo>
                  <a:lnTo>
                    <a:pt x="0" y="2318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56000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0" name="Freeform 13">
              <a:extLst>
                <a:ext uri="{FF2B5EF4-FFF2-40B4-BE49-F238E27FC236}">
                  <a16:creationId xmlns:a16="http://schemas.microsoft.com/office/drawing/2014/main" id="{83FA6E62-D560-59E0-0DD1-2D1A894754AC}"/>
                </a:ext>
              </a:extLst>
            </p:cNvPr>
            <p:cNvSpPr/>
            <p:nvPr/>
          </p:nvSpPr>
          <p:spPr>
            <a:xfrm rot="18447662">
              <a:off x="13217140" y="9859751"/>
              <a:ext cx="290824" cy="290824"/>
            </a:xfrm>
            <a:custGeom>
              <a:avLst/>
              <a:gdLst/>
              <a:ahLst/>
              <a:cxnLst/>
              <a:rect l="l" t="t" r="r" b="b"/>
              <a:pathLst>
                <a:path w="290824" h="290824">
                  <a:moveTo>
                    <a:pt x="0" y="0"/>
                  </a:moveTo>
                  <a:lnTo>
                    <a:pt x="290824" y="0"/>
                  </a:lnTo>
                  <a:lnTo>
                    <a:pt x="290824" y="290824"/>
                  </a:lnTo>
                  <a:lnTo>
                    <a:pt x="0" y="290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56000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1" name="Freeform 14">
              <a:extLst>
                <a:ext uri="{FF2B5EF4-FFF2-40B4-BE49-F238E27FC236}">
                  <a16:creationId xmlns:a16="http://schemas.microsoft.com/office/drawing/2014/main" id="{E43BA1A2-1BB8-C872-03CF-126E6A0F8379}"/>
                </a:ext>
              </a:extLst>
            </p:cNvPr>
            <p:cNvSpPr/>
            <p:nvPr/>
          </p:nvSpPr>
          <p:spPr>
            <a:xfrm>
              <a:off x="16577689" y="9762124"/>
              <a:ext cx="220444" cy="220444"/>
            </a:xfrm>
            <a:custGeom>
              <a:avLst/>
              <a:gdLst/>
              <a:ahLst/>
              <a:cxnLst/>
              <a:rect l="l" t="t" r="r" b="b"/>
              <a:pathLst>
                <a:path w="220444" h="220444">
                  <a:moveTo>
                    <a:pt x="0" y="0"/>
                  </a:moveTo>
                  <a:lnTo>
                    <a:pt x="220444" y="0"/>
                  </a:lnTo>
                  <a:lnTo>
                    <a:pt x="220444" y="220445"/>
                  </a:lnTo>
                  <a:lnTo>
                    <a:pt x="0" y="2204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65000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2" name="Freeform 15">
              <a:extLst>
                <a:ext uri="{FF2B5EF4-FFF2-40B4-BE49-F238E27FC236}">
                  <a16:creationId xmlns:a16="http://schemas.microsoft.com/office/drawing/2014/main" id="{79D84D64-7FBE-3F12-2E25-F136C6215D4F}"/>
                </a:ext>
              </a:extLst>
            </p:cNvPr>
            <p:cNvSpPr/>
            <p:nvPr/>
          </p:nvSpPr>
          <p:spPr>
            <a:xfrm>
              <a:off x="836293" y="9842337"/>
              <a:ext cx="384815" cy="384815"/>
            </a:xfrm>
            <a:custGeom>
              <a:avLst/>
              <a:gdLst/>
              <a:ahLst/>
              <a:cxnLst/>
              <a:rect l="l" t="t" r="r" b="b"/>
              <a:pathLst>
                <a:path w="384815" h="384815">
                  <a:moveTo>
                    <a:pt x="0" y="0"/>
                  </a:moveTo>
                  <a:lnTo>
                    <a:pt x="384814" y="0"/>
                  </a:lnTo>
                  <a:lnTo>
                    <a:pt x="384814" y="384814"/>
                  </a:lnTo>
                  <a:lnTo>
                    <a:pt x="0" y="3848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3" name="Freeform 16">
              <a:extLst>
                <a:ext uri="{FF2B5EF4-FFF2-40B4-BE49-F238E27FC236}">
                  <a16:creationId xmlns:a16="http://schemas.microsoft.com/office/drawing/2014/main" id="{A9DE5D2A-6F90-49CA-3D1A-36D8E8C064AD}"/>
                </a:ext>
              </a:extLst>
            </p:cNvPr>
            <p:cNvSpPr/>
            <p:nvPr/>
          </p:nvSpPr>
          <p:spPr>
            <a:xfrm>
              <a:off x="1292338" y="9656538"/>
              <a:ext cx="225180" cy="225180"/>
            </a:xfrm>
            <a:custGeom>
              <a:avLst/>
              <a:gdLst/>
              <a:ahLst/>
              <a:cxnLst/>
              <a:rect l="l" t="t" r="r" b="b"/>
              <a:pathLst>
                <a:path w="225180" h="225180">
                  <a:moveTo>
                    <a:pt x="0" y="0"/>
                  </a:moveTo>
                  <a:lnTo>
                    <a:pt x="225180" y="0"/>
                  </a:lnTo>
                  <a:lnTo>
                    <a:pt x="225180" y="225180"/>
                  </a:lnTo>
                  <a:lnTo>
                    <a:pt x="0" y="2251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4" name="Freeform 13">
              <a:extLst>
                <a:ext uri="{FF2B5EF4-FFF2-40B4-BE49-F238E27FC236}">
                  <a16:creationId xmlns:a16="http://schemas.microsoft.com/office/drawing/2014/main" id="{95A9302C-7616-5B85-FC25-FCDA8BE6DC89}"/>
                </a:ext>
              </a:extLst>
            </p:cNvPr>
            <p:cNvSpPr/>
            <p:nvPr/>
          </p:nvSpPr>
          <p:spPr>
            <a:xfrm rot="18447662">
              <a:off x="14453176" y="10443033"/>
              <a:ext cx="268702" cy="262072"/>
            </a:xfrm>
            <a:custGeom>
              <a:avLst/>
              <a:gdLst/>
              <a:ahLst/>
              <a:cxnLst/>
              <a:rect l="l" t="t" r="r" b="b"/>
              <a:pathLst>
                <a:path w="290824" h="290824">
                  <a:moveTo>
                    <a:pt x="0" y="0"/>
                  </a:moveTo>
                  <a:lnTo>
                    <a:pt x="290824" y="0"/>
                  </a:lnTo>
                  <a:lnTo>
                    <a:pt x="290824" y="290824"/>
                  </a:lnTo>
                  <a:lnTo>
                    <a:pt x="0" y="290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56000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5" name="Freeform 13">
              <a:extLst>
                <a:ext uri="{FF2B5EF4-FFF2-40B4-BE49-F238E27FC236}">
                  <a16:creationId xmlns:a16="http://schemas.microsoft.com/office/drawing/2014/main" id="{2CF5C3D2-353A-84C4-5B7F-45C17B6C9E58}"/>
                </a:ext>
              </a:extLst>
            </p:cNvPr>
            <p:cNvSpPr/>
            <p:nvPr/>
          </p:nvSpPr>
          <p:spPr>
            <a:xfrm rot="18447662">
              <a:off x="15430156" y="9952535"/>
              <a:ext cx="268702" cy="262072"/>
            </a:xfrm>
            <a:custGeom>
              <a:avLst/>
              <a:gdLst/>
              <a:ahLst/>
              <a:cxnLst/>
              <a:rect l="l" t="t" r="r" b="b"/>
              <a:pathLst>
                <a:path w="290824" h="290824">
                  <a:moveTo>
                    <a:pt x="0" y="0"/>
                  </a:moveTo>
                  <a:lnTo>
                    <a:pt x="290824" y="0"/>
                  </a:lnTo>
                  <a:lnTo>
                    <a:pt x="290824" y="290824"/>
                  </a:lnTo>
                  <a:lnTo>
                    <a:pt x="0" y="290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56000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46" name="Group 8">
            <a:extLst>
              <a:ext uri="{FF2B5EF4-FFF2-40B4-BE49-F238E27FC236}">
                <a16:creationId xmlns:a16="http://schemas.microsoft.com/office/drawing/2014/main" id="{7C01F3CF-F6DC-4388-8B5A-64B4F5F41E45}"/>
              </a:ext>
            </a:extLst>
          </p:cNvPr>
          <p:cNvGrpSpPr/>
          <p:nvPr/>
        </p:nvGrpSpPr>
        <p:grpSpPr>
          <a:xfrm>
            <a:off x="223352" y="0"/>
            <a:ext cx="5399517" cy="1254770"/>
            <a:chOff x="0" y="0"/>
            <a:chExt cx="7199356" cy="1673027"/>
          </a:xfrm>
        </p:grpSpPr>
        <p:sp>
          <p:nvSpPr>
            <p:cNvPr id="47" name="Freeform 9">
              <a:extLst>
                <a:ext uri="{FF2B5EF4-FFF2-40B4-BE49-F238E27FC236}">
                  <a16:creationId xmlns:a16="http://schemas.microsoft.com/office/drawing/2014/main" id="{BA3A57F1-D261-115A-009A-B1787E7864EA}"/>
                </a:ext>
              </a:extLst>
            </p:cNvPr>
            <p:cNvSpPr/>
            <p:nvPr/>
          </p:nvSpPr>
          <p:spPr>
            <a:xfrm>
              <a:off x="0" y="345364"/>
              <a:ext cx="982299" cy="982299"/>
            </a:xfrm>
            <a:custGeom>
              <a:avLst/>
              <a:gdLst/>
              <a:ahLst/>
              <a:cxnLst/>
              <a:rect l="l" t="t" r="r" b="b"/>
              <a:pathLst>
                <a:path w="982299" h="982299">
                  <a:moveTo>
                    <a:pt x="0" y="0"/>
                  </a:moveTo>
                  <a:lnTo>
                    <a:pt x="982299" y="0"/>
                  </a:lnTo>
                  <a:lnTo>
                    <a:pt x="982299" y="982299"/>
                  </a:lnTo>
                  <a:lnTo>
                    <a:pt x="0" y="9822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</p:sp>
        <p:sp>
          <p:nvSpPr>
            <p:cNvPr id="48" name="Freeform 10">
              <a:extLst>
                <a:ext uri="{FF2B5EF4-FFF2-40B4-BE49-F238E27FC236}">
                  <a16:creationId xmlns:a16="http://schemas.microsoft.com/office/drawing/2014/main" id="{A36612F7-14D9-7F4A-EE5B-4933C90E4682}"/>
                </a:ext>
              </a:extLst>
            </p:cNvPr>
            <p:cNvSpPr/>
            <p:nvPr/>
          </p:nvSpPr>
          <p:spPr>
            <a:xfrm>
              <a:off x="1160488" y="345364"/>
              <a:ext cx="982299" cy="982299"/>
            </a:xfrm>
            <a:custGeom>
              <a:avLst/>
              <a:gdLst/>
              <a:ahLst/>
              <a:cxnLst/>
              <a:rect l="l" t="t" r="r" b="b"/>
              <a:pathLst>
                <a:path w="982299" h="982299">
                  <a:moveTo>
                    <a:pt x="0" y="0"/>
                  </a:moveTo>
                  <a:lnTo>
                    <a:pt x="982298" y="0"/>
                  </a:lnTo>
                  <a:lnTo>
                    <a:pt x="982298" y="982299"/>
                  </a:lnTo>
                  <a:lnTo>
                    <a:pt x="0" y="9822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</p:sp>
        <p:sp>
          <p:nvSpPr>
            <p:cNvPr id="49" name="Freeform 11">
              <a:extLst>
                <a:ext uri="{FF2B5EF4-FFF2-40B4-BE49-F238E27FC236}">
                  <a16:creationId xmlns:a16="http://schemas.microsoft.com/office/drawing/2014/main" id="{78F04C92-7B8B-184D-A5B2-2D43B9FB1A1D}"/>
                </a:ext>
              </a:extLst>
            </p:cNvPr>
            <p:cNvSpPr/>
            <p:nvPr/>
          </p:nvSpPr>
          <p:spPr>
            <a:xfrm>
              <a:off x="3373560" y="345364"/>
              <a:ext cx="982299" cy="982299"/>
            </a:xfrm>
            <a:custGeom>
              <a:avLst/>
              <a:gdLst/>
              <a:ahLst/>
              <a:cxnLst/>
              <a:rect l="l" t="t" r="r" b="b"/>
              <a:pathLst>
                <a:path w="982299" h="982299">
                  <a:moveTo>
                    <a:pt x="0" y="0"/>
                  </a:moveTo>
                  <a:lnTo>
                    <a:pt x="982298" y="0"/>
                  </a:lnTo>
                  <a:lnTo>
                    <a:pt x="982298" y="982299"/>
                  </a:lnTo>
                  <a:lnTo>
                    <a:pt x="0" y="9822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</p:sp>
        <p:sp>
          <p:nvSpPr>
            <p:cNvPr id="50" name="Freeform 12">
              <a:extLst>
                <a:ext uri="{FF2B5EF4-FFF2-40B4-BE49-F238E27FC236}">
                  <a16:creationId xmlns:a16="http://schemas.microsoft.com/office/drawing/2014/main" id="{FF6EA4BC-B395-719D-32F3-BBC58A8695BD}"/>
                </a:ext>
              </a:extLst>
            </p:cNvPr>
            <p:cNvSpPr/>
            <p:nvPr/>
          </p:nvSpPr>
          <p:spPr>
            <a:xfrm>
              <a:off x="2324694" y="345364"/>
              <a:ext cx="866959" cy="982299"/>
            </a:xfrm>
            <a:custGeom>
              <a:avLst/>
              <a:gdLst/>
              <a:ahLst/>
              <a:cxnLst/>
              <a:rect l="l" t="t" r="r" b="b"/>
              <a:pathLst>
                <a:path w="866959" h="982299">
                  <a:moveTo>
                    <a:pt x="0" y="0"/>
                  </a:moveTo>
                  <a:lnTo>
                    <a:pt x="866959" y="0"/>
                  </a:lnTo>
                  <a:lnTo>
                    <a:pt x="866959" y="982299"/>
                  </a:lnTo>
                  <a:lnTo>
                    <a:pt x="0" y="9822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 l="-24839" r="-27501"/>
              </a:stretch>
            </a:blipFill>
          </p:spPr>
        </p:sp>
        <p:sp>
          <p:nvSpPr>
            <p:cNvPr id="51" name="Freeform 13">
              <a:extLst>
                <a:ext uri="{FF2B5EF4-FFF2-40B4-BE49-F238E27FC236}">
                  <a16:creationId xmlns:a16="http://schemas.microsoft.com/office/drawing/2014/main" id="{C4F7E6DC-7A1E-B379-16AD-4D0E50A1235F}"/>
                </a:ext>
              </a:extLst>
            </p:cNvPr>
            <p:cNvSpPr/>
            <p:nvPr/>
          </p:nvSpPr>
          <p:spPr>
            <a:xfrm>
              <a:off x="4537766" y="0"/>
              <a:ext cx="2661590" cy="1673027"/>
            </a:xfrm>
            <a:custGeom>
              <a:avLst/>
              <a:gdLst/>
              <a:ahLst/>
              <a:cxnLst/>
              <a:rect l="l" t="t" r="r" b="b"/>
              <a:pathLst>
                <a:path w="2661590" h="1673027">
                  <a:moveTo>
                    <a:pt x="0" y="0"/>
                  </a:moveTo>
                  <a:lnTo>
                    <a:pt x="2661590" y="0"/>
                  </a:lnTo>
                  <a:lnTo>
                    <a:pt x="2661590" y="1673027"/>
                  </a:lnTo>
                  <a:lnTo>
                    <a:pt x="0" y="16730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 l="-5873" r="-5873"/>
              </a:stretch>
            </a:blipFill>
          </p:spPr>
        </p:sp>
      </p:grpSp>
    </p:spTree>
    <p:extLst>
      <p:ext uri="{BB962C8B-B14F-4D97-AF65-F5344CB8AC3E}">
        <p14:creationId xmlns:p14="http://schemas.microsoft.com/office/powerpoint/2010/main" val="118010979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ตาราง 4">
            <a:extLst>
              <a:ext uri="{FF2B5EF4-FFF2-40B4-BE49-F238E27FC236}">
                <a16:creationId xmlns:a16="http://schemas.microsoft.com/office/drawing/2014/main" id="{0EDD10FC-6302-4D5D-BDC6-EF86107A17C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33071762"/>
              </p:ext>
            </p:extLst>
          </p:nvPr>
        </p:nvGraphicFramePr>
        <p:xfrm>
          <a:off x="1036234" y="2213854"/>
          <a:ext cx="15773400" cy="7301793"/>
        </p:xfrm>
        <a:graphic>
          <a:graphicData uri="http://schemas.openxmlformats.org/drawingml/2006/table">
            <a:tbl>
              <a:tblPr/>
              <a:tblGrid>
                <a:gridCol w="11859700">
                  <a:extLst>
                    <a:ext uri="{9D8B030D-6E8A-4147-A177-3AD203B41FA5}">
                      <a16:colId xmlns:a16="http://schemas.microsoft.com/office/drawing/2014/main" val="3206902893"/>
                    </a:ext>
                  </a:extLst>
                </a:gridCol>
                <a:gridCol w="3913700">
                  <a:extLst>
                    <a:ext uri="{9D8B030D-6E8A-4147-A177-3AD203B41FA5}">
                      <a16:colId xmlns:a16="http://schemas.microsoft.com/office/drawing/2014/main" val="827538524"/>
                    </a:ext>
                  </a:extLst>
                </a:gridCol>
              </a:tblGrid>
              <a:tr h="519593">
                <a:tc>
                  <a:txBody>
                    <a:bodyPr/>
                    <a:lstStyle/>
                    <a:p>
                      <a:pPr algn="ctr" fontAlgn="b"/>
                      <a:r>
                        <a:rPr lang="th-TH" sz="2000" b="1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กระบวนการสรรหาและเลือกสรร</a:t>
                      </a:r>
                    </a:p>
                  </a:txBody>
                  <a:tcPr marL="11114" marR="11114" marT="111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5000"/>
                        </a:lnSpc>
                        <a:spcAft>
                          <a:spcPts val="1000"/>
                        </a:spcAft>
                        <a:tabLst>
                          <a:tab pos="1049020" algn="l"/>
                          <a:tab pos="1235710" algn="l"/>
                          <a:tab pos="1431290" algn="l"/>
                          <a:tab pos="1710690" algn="l"/>
                          <a:tab pos="1938020" algn="l"/>
                          <a:tab pos="5581015" algn="l"/>
                        </a:tabLst>
                      </a:pPr>
                      <a:endParaRPr lang="en-US" sz="2000" b="1" dirty="0">
                        <a:effectLst/>
                        <a:latin typeface="Chulabhorn Likit Text Light๙" panose="00000400000000000000" pitchFamily="2" charset="-34"/>
                        <a:ea typeface="Calibri" panose="020F0502020204030204" pitchFamily="34" charset="0"/>
                        <a:cs typeface="Chulabhorn Likit Text Light๙" panose="00000400000000000000" pitchFamily="2" charset="-34"/>
                      </a:endParaRPr>
                    </a:p>
                  </a:txBody>
                  <a:tcPr marL="102870" marR="10287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8797672"/>
                  </a:ext>
                </a:extLst>
              </a:tr>
              <a:tr h="1436012">
                <a:tc>
                  <a:txBody>
                    <a:bodyPr/>
                    <a:lstStyle/>
                    <a:p>
                      <a:pPr algn="l" fontAlgn="b"/>
                      <a:r>
                        <a:rPr lang="th-TH" sz="2000" b="1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 - สำนักงานพัฒนาชุมชนจังหวัดขออนุมัติดำเนินการสรรหาและเลือกสรรพนักงานกองทุนฯ เสนอประกาศรับสมัคร</a:t>
                      </a:r>
                    </a:p>
                    <a:p>
                      <a:pPr algn="l" fontAlgn="b"/>
                      <a:r>
                        <a:rPr lang="th-TH" sz="2000" b="1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 - และจัดทำคำสั่งแต่งตั้งคณะกรรมการดำเนินการสรรหาและเลือกสรรพนักงานกองทุนและคณะทำงานเตรียมการสรรหาและเลือกสรรพนักงานกองทุนฯ</a:t>
                      </a:r>
                    </a:p>
                  </a:txBody>
                  <a:tcPr marL="11114" marR="11114" marT="111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95000"/>
                        </a:lnSpc>
                        <a:spcAft>
                          <a:spcPts val="1000"/>
                        </a:spcAft>
                        <a:tabLst>
                          <a:tab pos="1049020" algn="l"/>
                          <a:tab pos="1235710" algn="l"/>
                          <a:tab pos="1431290" algn="l"/>
                          <a:tab pos="1710690" algn="l"/>
                          <a:tab pos="1938020" algn="l"/>
                          <a:tab pos="5581015" algn="l"/>
                        </a:tabLst>
                      </a:pPr>
                      <a:r>
                        <a:rPr lang="th-TH" sz="2000" b="1" dirty="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 ภายใน 17  เมษายน 2567</a:t>
                      </a:r>
                    </a:p>
                  </a:txBody>
                  <a:tcPr marL="102870" marR="10287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70753178"/>
                  </a:ext>
                </a:extLst>
              </a:tr>
              <a:tr h="1026444">
                <a:tc>
                  <a:txBody>
                    <a:bodyPr/>
                    <a:lstStyle/>
                    <a:p>
                      <a:pPr algn="l" fontAlgn="b"/>
                      <a:r>
                        <a:rPr lang="th-TH" sz="2000" b="1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 - จังหวัดประกาศรับสมัครบุคคลเพื่อเลือกสรรเป็นพนักงานกองทุนของสำนักงานกองทุนพัฒนาบทบาทสตรี </a:t>
                      </a:r>
                    </a:p>
                    <a:p>
                      <a:pPr algn="l" fontAlgn="b"/>
                      <a:r>
                        <a:rPr lang="th-TH" sz="2000" b="1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 จังหวัด และกรมการพัฒนาชุมชนประชาสัมพันธ์ประกาศรับสมัคร</a:t>
                      </a:r>
                    </a:p>
                  </a:txBody>
                  <a:tcPr marL="11114" marR="11114" marT="111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95000"/>
                        </a:lnSpc>
                        <a:spcAft>
                          <a:spcPts val="1000"/>
                        </a:spcAft>
                        <a:tabLst>
                          <a:tab pos="1049020" algn="l"/>
                          <a:tab pos="1235710" algn="l"/>
                          <a:tab pos="1431290" algn="l"/>
                          <a:tab pos="1710690" algn="l"/>
                          <a:tab pos="1938020" algn="l"/>
                          <a:tab pos="5581015" algn="l"/>
                        </a:tabLst>
                      </a:pPr>
                      <a:r>
                        <a:rPr lang="th-TH" sz="2000" b="1" dirty="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 17 - 26 เมษายน 67</a:t>
                      </a:r>
                    </a:p>
                  </a:txBody>
                  <a:tcPr marL="102870" marR="10287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66901860"/>
                  </a:ext>
                </a:extLst>
              </a:tr>
              <a:tr h="519593">
                <a:tc>
                  <a:txBody>
                    <a:bodyPr/>
                    <a:lstStyle/>
                    <a:p>
                      <a:pPr algn="l" fontAlgn="b"/>
                      <a:r>
                        <a:rPr lang="th-TH" sz="2000" b="1" i="0" u="none" strike="noStrike" baseline="0" dirty="0">
                          <a:solidFill>
                            <a:schemeClr val="tx1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 </a:t>
                      </a:r>
                      <a:r>
                        <a:rPr lang="th-TH" sz="2000" b="1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จังหวัดรับสมัครบุคคลเพื่อสรรหาและเลือกสรร</a:t>
                      </a:r>
                    </a:p>
                  </a:txBody>
                  <a:tcPr marL="11114" marR="11114" marT="111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95000"/>
                        </a:lnSpc>
                        <a:spcAft>
                          <a:spcPts val="1000"/>
                        </a:spcAft>
                        <a:tabLst>
                          <a:tab pos="1049020" algn="l"/>
                          <a:tab pos="1235710" algn="l"/>
                          <a:tab pos="1431290" algn="l"/>
                          <a:tab pos="1710690" algn="l"/>
                          <a:tab pos="1938020" algn="l"/>
                          <a:tab pos="5581015" algn="l"/>
                        </a:tabLst>
                      </a:pPr>
                      <a:r>
                        <a:rPr lang="th-TH" sz="2000" b="1" dirty="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 22 - 26 เมษายน 67</a:t>
                      </a:r>
                    </a:p>
                  </a:txBody>
                  <a:tcPr marL="102870" marR="10287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57771378"/>
                  </a:ext>
                </a:extLst>
              </a:tr>
              <a:tr h="1076495">
                <a:tc>
                  <a:txBody>
                    <a:bodyPr/>
                    <a:lstStyle/>
                    <a:p>
                      <a:pPr algn="l" fontAlgn="b"/>
                      <a:r>
                        <a:rPr lang="th-TH" sz="2000" b="1" i="0" u="none" strike="noStrike" baseline="0" dirty="0">
                          <a:solidFill>
                            <a:schemeClr val="tx1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 </a:t>
                      </a:r>
                      <a:r>
                        <a:rPr lang="th-TH" sz="2000" b="1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ตรวจสอบคุณสมบัติผู้สมัครสอบ ประกาศรายชื่อผู้มีสิทธิ์สอบข้อเขียน/วันสอบ/สถานที่สอบ และรายงานผู้มีสิทธิ์สอบ    ข้อเขียนให้กรมทราบ</a:t>
                      </a:r>
                    </a:p>
                  </a:txBody>
                  <a:tcPr marL="11114" marR="11114" marT="111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95000"/>
                        </a:lnSpc>
                        <a:spcAft>
                          <a:spcPts val="1000"/>
                        </a:spcAft>
                        <a:tabLst>
                          <a:tab pos="1049020" algn="l"/>
                          <a:tab pos="1235710" algn="l"/>
                          <a:tab pos="1431290" algn="l"/>
                          <a:tab pos="1710690" algn="l"/>
                          <a:tab pos="1938020" algn="l"/>
                          <a:tab pos="5581015" algn="l"/>
                        </a:tabLst>
                      </a:pPr>
                      <a:r>
                        <a:rPr lang="th-TH" sz="2000" b="1" dirty="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 26  เมษายน - 2 พฤษภาคม 2567</a:t>
                      </a:r>
                    </a:p>
                    <a:p>
                      <a:pPr algn="l">
                        <a:lnSpc>
                          <a:spcPct val="95000"/>
                        </a:lnSpc>
                        <a:spcAft>
                          <a:spcPts val="1000"/>
                        </a:spcAft>
                        <a:tabLst>
                          <a:tab pos="1049020" algn="l"/>
                          <a:tab pos="1235710" algn="l"/>
                          <a:tab pos="1431290" algn="l"/>
                          <a:tab pos="1710690" algn="l"/>
                          <a:tab pos="1938020" algn="l"/>
                          <a:tab pos="5581015" algn="l"/>
                        </a:tabLst>
                      </a:pPr>
                      <a:endParaRPr lang="en-US" sz="2000" b="1" dirty="0">
                        <a:effectLst/>
                        <a:latin typeface="Chulabhorn Likit Text Light๙" panose="00000400000000000000" pitchFamily="2" charset="-34"/>
                        <a:ea typeface="Calibri" panose="020F0502020204030204" pitchFamily="34" charset="0"/>
                        <a:cs typeface="Chulabhorn Likit Text Light๙" panose="00000400000000000000" pitchFamily="2" charset="-34"/>
                      </a:endParaRPr>
                    </a:p>
                  </a:txBody>
                  <a:tcPr marL="102870" marR="10287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8471360"/>
                  </a:ext>
                </a:extLst>
              </a:tr>
              <a:tr h="519593">
                <a:tc>
                  <a:txBody>
                    <a:bodyPr/>
                    <a:lstStyle/>
                    <a:p>
                      <a:pPr algn="l" fontAlgn="b"/>
                      <a:r>
                        <a:rPr lang="th-TH" sz="2000" b="1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 ดำเนินการสอบข้อเขียน (09:00 – 12:00 น.)</a:t>
                      </a:r>
                    </a:p>
                  </a:txBody>
                  <a:tcPr marL="11114" marR="11114" marT="111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95000"/>
                        </a:lnSpc>
                        <a:spcAft>
                          <a:spcPts val="1000"/>
                        </a:spcAft>
                        <a:tabLst>
                          <a:tab pos="1049020" algn="l"/>
                          <a:tab pos="1235710" algn="l"/>
                          <a:tab pos="1431290" algn="l"/>
                          <a:tab pos="1710690" algn="l"/>
                          <a:tab pos="1938020" algn="l"/>
                          <a:tab pos="5581015" algn="l"/>
                        </a:tabLst>
                      </a:pPr>
                      <a:r>
                        <a:rPr lang="th-TH" sz="2000" b="1" dirty="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 3 พฤษภาคม 2567</a:t>
                      </a:r>
                    </a:p>
                  </a:txBody>
                  <a:tcPr marL="102870" marR="10287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7861935"/>
                  </a:ext>
                </a:extLst>
              </a:tr>
              <a:tr h="519593">
                <a:tc>
                  <a:txBody>
                    <a:bodyPr/>
                    <a:lstStyle/>
                    <a:p>
                      <a:pPr algn="l" fontAlgn="b"/>
                      <a:r>
                        <a:rPr lang="th-TH" sz="2000" b="1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 จังหวัดประกาศ รายชื่อผู้มีสิทธิ์สอบสัมภาษณ์ และรายงานจำนวนผู้มีสิทธิ์สอบสัมภาษณ์ให้กรมทราบ</a:t>
                      </a:r>
                    </a:p>
                  </a:txBody>
                  <a:tcPr marL="11114" marR="11114" marT="111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95000"/>
                        </a:lnSpc>
                        <a:spcAft>
                          <a:spcPts val="1000"/>
                        </a:spcAft>
                        <a:tabLst>
                          <a:tab pos="1049020" algn="l"/>
                          <a:tab pos="1235710" algn="l"/>
                          <a:tab pos="1431290" algn="l"/>
                          <a:tab pos="1710690" algn="l"/>
                          <a:tab pos="1938020" algn="l"/>
                          <a:tab pos="5581015" algn="l"/>
                        </a:tabLst>
                      </a:pPr>
                      <a:r>
                        <a:rPr lang="th-TH" sz="2000" b="1" dirty="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 7 – 9 พฤษภาคม 2567</a:t>
                      </a:r>
                    </a:p>
                  </a:txBody>
                  <a:tcPr marL="102870" marR="10287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00755118"/>
                  </a:ext>
                </a:extLst>
              </a:tr>
              <a:tr h="519593">
                <a:tc>
                  <a:txBody>
                    <a:bodyPr/>
                    <a:lstStyle/>
                    <a:p>
                      <a:pPr algn="l" fontAlgn="b"/>
                      <a:r>
                        <a:rPr lang="th-TH" sz="2000" b="1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 สอบสัมภาษณ์ ณ สถานที่ที่สำนักงานพัฒนาชุมชนกำหนด</a:t>
                      </a:r>
                    </a:p>
                  </a:txBody>
                  <a:tcPr marL="11114" marR="11114" marT="111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95000"/>
                        </a:lnSpc>
                        <a:spcAft>
                          <a:spcPts val="1000"/>
                        </a:spcAft>
                        <a:tabLst>
                          <a:tab pos="1049020" algn="l"/>
                          <a:tab pos="1235710" algn="l"/>
                          <a:tab pos="1431290" algn="l"/>
                          <a:tab pos="1710690" algn="l"/>
                          <a:tab pos="1938020" algn="l"/>
                          <a:tab pos="5581015" algn="l"/>
                        </a:tabLst>
                      </a:pPr>
                      <a:r>
                        <a:rPr lang="th-TH" sz="2000" b="1" dirty="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 13 – 14  พฤษภาคม 67</a:t>
                      </a:r>
                    </a:p>
                  </a:txBody>
                  <a:tcPr marL="102870" marR="10287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88701358"/>
                  </a:ext>
                </a:extLst>
              </a:tr>
              <a:tr h="1164877">
                <a:tc>
                  <a:txBody>
                    <a:bodyPr/>
                    <a:lstStyle/>
                    <a:p>
                      <a:pPr algn="l" fontAlgn="b"/>
                      <a:r>
                        <a:rPr lang="th-TH" sz="2000" b="1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 ประกาศผล การขึ้นบัญชีและยกเลิกบัญชีผู้ผ่านการเลือกสรรใน</a:t>
                      </a:r>
                      <a:r>
                        <a:rPr lang="th-TH" sz="2000" b="1" i="0" u="none" strike="noStrike" dirty="0" err="1">
                          <a:solidFill>
                            <a:schemeClr val="tx1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การจัด</a:t>
                      </a:r>
                      <a:r>
                        <a:rPr lang="th-TH" sz="2000" b="1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จ้างเป็นพนักงานกองทุนของสำนักงานกองทุน พัฒนาบทบาทสตรี และรายงานผล การขึ้นบัญชีฯ ให้กรมทราบ</a:t>
                      </a:r>
                    </a:p>
                  </a:txBody>
                  <a:tcPr marL="11114" marR="11114" marT="111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95000"/>
                        </a:lnSpc>
                        <a:spcAft>
                          <a:spcPts val="1000"/>
                        </a:spcAft>
                        <a:tabLst>
                          <a:tab pos="1049020" algn="l"/>
                          <a:tab pos="1235710" algn="l"/>
                          <a:tab pos="1431290" algn="l"/>
                          <a:tab pos="1710690" algn="l"/>
                          <a:tab pos="1938020" algn="l"/>
                          <a:tab pos="5581015" algn="l"/>
                        </a:tabLst>
                      </a:pPr>
                      <a:r>
                        <a:rPr lang="th-TH" sz="2000" b="1" dirty="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 ภายใน 16 พฤษภาคม 67</a:t>
                      </a:r>
                    </a:p>
                    <a:p>
                      <a:pPr algn="l">
                        <a:lnSpc>
                          <a:spcPct val="95000"/>
                        </a:lnSpc>
                        <a:spcAft>
                          <a:spcPts val="1000"/>
                        </a:spcAft>
                        <a:tabLst>
                          <a:tab pos="1049020" algn="l"/>
                          <a:tab pos="1235710" algn="l"/>
                          <a:tab pos="1431290" algn="l"/>
                          <a:tab pos="1710690" algn="l"/>
                          <a:tab pos="1938020" algn="l"/>
                          <a:tab pos="5581015" algn="l"/>
                        </a:tabLst>
                      </a:pPr>
                      <a:endParaRPr lang="en-US" sz="2000" b="1" dirty="0">
                        <a:effectLst/>
                        <a:latin typeface="Chulabhorn Likit Text Light๙" panose="00000400000000000000" pitchFamily="2" charset="-34"/>
                        <a:ea typeface="Calibri" panose="020F0502020204030204" pitchFamily="34" charset="0"/>
                        <a:cs typeface="Chulabhorn Likit Text Light๙" panose="00000400000000000000" pitchFamily="2" charset="-34"/>
                      </a:endParaRPr>
                    </a:p>
                  </a:txBody>
                  <a:tcPr marL="102870" marR="10287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21692536"/>
                  </a:ext>
                </a:extLst>
              </a:tr>
            </a:tbl>
          </a:graphicData>
        </a:graphic>
      </p:graphicFrame>
      <p:sp>
        <p:nvSpPr>
          <p:cNvPr id="31" name="ชื่อเรื่อง 1"/>
          <p:cNvSpPr>
            <a:spLocks noGrp="1"/>
          </p:cNvSpPr>
          <p:nvPr>
            <p:ph type="title"/>
          </p:nvPr>
        </p:nvSpPr>
        <p:spPr>
          <a:xfrm>
            <a:off x="1040955" y="667321"/>
            <a:ext cx="15773400" cy="1365803"/>
          </a:xfrm>
        </p:spPr>
        <p:txBody>
          <a:bodyPr>
            <a:noAutofit/>
          </a:bodyPr>
          <a:lstStyle/>
          <a:p>
            <a:pPr algn="ctr"/>
            <a:br>
              <a:rPr lang="th-TH" sz="2000" b="1" dirty="0"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</a:br>
            <a:br>
              <a:rPr lang="th-TH" sz="2400" b="1" dirty="0"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</a:br>
            <a:r>
              <a:rPr lang="th-TH" sz="2400" b="1" dirty="0"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แผนการดำเนินการสรรหาและเลือกสรรพนักงานกองทุนพัฒนาบทบาทสตรี </a:t>
            </a:r>
            <a:br>
              <a:rPr lang="en-US" sz="2400" dirty="0"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</a:br>
            <a:r>
              <a:rPr lang="th-TH" sz="2400" b="1" dirty="0"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สังกัดสำนักงานเลขานุการคณะอนุกรรมการบริหารกองทุนพัฒนาบทบาทสตรีระดับจังหวัด</a:t>
            </a:r>
            <a:br>
              <a:rPr lang="en-US" sz="2400" dirty="0"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</a:br>
            <a:r>
              <a:rPr lang="th-TH" sz="2400" b="1" dirty="0"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ตำแหน่งนักวิชาการเงินและบัญชี และนิติกร</a:t>
            </a:r>
            <a:br>
              <a:rPr lang="en-US" sz="2400" dirty="0"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</a:br>
            <a:endParaRPr lang="th-TH" sz="2400" dirty="0">
              <a:latin typeface="Chulabhorn Likit Text Light๙" panose="00000400000000000000" pitchFamily="2" charset="-34"/>
              <a:cs typeface="Chulabhorn Likit Text Light๙" panose="00000400000000000000" pitchFamily="2" charset="-34"/>
            </a:endParaRPr>
          </a:p>
        </p:txBody>
      </p:sp>
      <p:grpSp>
        <p:nvGrpSpPr>
          <p:cNvPr id="2" name="กลุ่ม 1">
            <a:extLst>
              <a:ext uri="{FF2B5EF4-FFF2-40B4-BE49-F238E27FC236}">
                <a16:creationId xmlns:a16="http://schemas.microsoft.com/office/drawing/2014/main" id="{D99560F7-3FE3-F28F-B229-098957BB165B}"/>
              </a:ext>
            </a:extLst>
          </p:cNvPr>
          <p:cNvGrpSpPr/>
          <p:nvPr/>
        </p:nvGrpSpPr>
        <p:grpSpPr>
          <a:xfrm>
            <a:off x="-322135" y="5943268"/>
            <a:ext cx="20941658" cy="5143832"/>
            <a:chOff x="-322135" y="5943268"/>
            <a:chExt cx="20941658" cy="5143832"/>
          </a:xfrm>
        </p:grpSpPr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CA1DB9C9-2D61-36E9-2434-AD53DBFAEF71}"/>
                </a:ext>
              </a:extLst>
            </p:cNvPr>
            <p:cNvSpPr/>
            <p:nvPr/>
          </p:nvSpPr>
          <p:spPr>
            <a:xfrm>
              <a:off x="-322135" y="9635249"/>
              <a:ext cx="19404854" cy="1451851"/>
            </a:xfrm>
            <a:custGeom>
              <a:avLst/>
              <a:gdLst/>
              <a:ahLst/>
              <a:cxnLst/>
              <a:rect l="l" t="t" r="r" b="b"/>
              <a:pathLst>
                <a:path w="19404854" h="9702427">
                  <a:moveTo>
                    <a:pt x="0" y="0"/>
                  </a:moveTo>
                  <a:lnTo>
                    <a:pt x="19404855" y="0"/>
                  </a:lnTo>
                  <a:lnTo>
                    <a:pt x="19404855" y="9702428"/>
                  </a:lnTo>
                  <a:lnTo>
                    <a:pt x="0" y="97024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rcRect/>
              <a:stretch>
                <a:fillRect b="-568280"/>
              </a:stretch>
            </a:blipFill>
          </p:spPr>
        </p:sp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6A06BDA1-18B2-B824-C5D5-AD1437AAF1B2}"/>
                </a:ext>
              </a:extLst>
            </p:cNvPr>
            <p:cNvSpPr/>
            <p:nvPr/>
          </p:nvSpPr>
          <p:spPr>
            <a:xfrm rot="10800000" flipH="1">
              <a:off x="-126913" y="6672817"/>
              <a:ext cx="4261510" cy="4172163"/>
            </a:xfrm>
            <a:custGeom>
              <a:avLst/>
              <a:gdLst/>
              <a:ahLst/>
              <a:cxnLst/>
              <a:rect l="l" t="t" r="r" b="b"/>
              <a:pathLst>
                <a:path w="4261510" h="4172163">
                  <a:moveTo>
                    <a:pt x="4261510" y="0"/>
                  </a:moveTo>
                  <a:lnTo>
                    <a:pt x="0" y="0"/>
                  </a:lnTo>
                  <a:lnTo>
                    <a:pt x="0" y="4172163"/>
                  </a:lnTo>
                  <a:lnTo>
                    <a:pt x="4261510" y="4172163"/>
                  </a:lnTo>
                  <a:lnTo>
                    <a:pt x="4261510" y="0"/>
                  </a:lnTo>
                  <a:close/>
                </a:path>
              </a:pathLst>
            </a:custGeom>
            <a:blipFill>
              <a:blip r:embed="rId4">
                <a:alphaModFix amt="37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2" name="Freeform 4">
              <a:extLst>
                <a:ext uri="{FF2B5EF4-FFF2-40B4-BE49-F238E27FC236}">
                  <a16:creationId xmlns:a16="http://schemas.microsoft.com/office/drawing/2014/main" id="{BE9D3B19-D5EB-FD14-3C07-F60B13B3375C}"/>
                </a:ext>
              </a:extLst>
            </p:cNvPr>
            <p:cNvSpPr/>
            <p:nvPr/>
          </p:nvSpPr>
          <p:spPr>
            <a:xfrm rot="10800000">
              <a:off x="16716853" y="5943268"/>
              <a:ext cx="3902670" cy="4366592"/>
            </a:xfrm>
            <a:custGeom>
              <a:avLst/>
              <a:gdLst/>
              <a:ahLst/>
              <a:cxnLst/>
              <a:rect l="l" t="t" r="r" b="b"/>
              <a:pathLst>
                <a:path w="4261510" h="4172163">
                  <a:moveTo>
                    <a:pt x="0" y="0"/>
                  </a:moveTo>
                  <a:lnTo>
                    <a:pt x="4261510" y="0"/>
                  </a:lnTo>
                  <a:lnTo>
                    <a:pt x="4261510" y="4172163"/>
                  </a:lnTo>
                  <a:lnTo>
                    <a:pt x="0" y="41721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31999"/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3" name="Freeform 5">
              <a:extLst>
                <a:ext uri="{FF2B5EF4-FFF2-40B4-BE49-F238E27FC236}">
                  <a16:creationId xmlns:a16="http://schemas.microsoft.com/office/drawing/2014/main" id="{E0251581-9FBE-8C03-1A72-BDC3DF458CA3}"/>
                </a:ext>
              </a:extLst>
            </p:cNvPr>
            <p:cNvSpPr/>
            <p:nvPr/>
          </p:nvSpPr>
          <p:spPr>
            <a:xfrm>
              <a:off x="17183859" y="9649284"/>
              <a:ext cx="352548" cy="352548"/>
            </a:xfrm>
            <a:custGeom>
              <a:avLst/>
              <a:gdLst/>
              <a:ahLst/>
              <a:cxnLst/>
              <a:rect l="l" t="t" r="r" b="b"/>
              <a:pathLst>
                <a:path w="352548" h="352548">
                  <a:moveTo>
                    <a:pt x="0" y="0"/>
                  </a:moveTo>
                  <a:lnTo>
                    <a:pt x="352547" y="0"/>
                  </a:lnTo>
                  <a:lnTo>
                    <a:pt x="352547" y="352548"/>
                  </a:lnTo>
                  <a:lnTo>
                    <a:pt x="0" y="35254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47000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4" name="Freeform 6">
              <a:extLst>
                <a:ext uri="{FF2B5EF4-FFF2-40B4-BE49-F238E27FC236}">
                  <a16:creationId xmlns:a16="http://schemas.microsoft.com/office/drawing/2014/main" id="{6BED5354-5EBA-D9CB-5900-D8AA134BB8F9}"/>
                </a:ext>
              </a:extLst>
            </p:cNvPr>
            <p:cNvSpPr/>
            <p:nvPr/>
          </p:nvSpPr>
          <p:spPr>
            <a:xfrm>
              <a:off x="16855283" y="9924104"/>
              <a:ext cx="270304" cy="270304"/>
            </a:xfrm>
            <a:custGeom>
              <a:avLst/>
              <a:gdLst/>
              <a:ahLst/>
              <a:cxnLst/>
              <a:rect l="l" t="t" r="r" b="b"/>
              <a:pathLst>
                <a:path w="270304" h="270304">
                  <a:moveTo>
                    <a:pt x="0" y="0"/>
                  </a:moveTo>
                  <a:lnTo>
                    <a:pt x="270304" y="0"/>
                  </a:lnTo>
                  <a:lnTo>
                    <a:pt x="270304" y="270304"/>
                  </a:lnTo>
                  <a:lnTo>
                    <a:pt x="0" y="2703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55000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5" name="Freeform 7">
              <a:extLst>
                <a:ext uri="{FF2B5EF4-FFF2-40B4-BE49-F238E27FC236}">
                  <a16:creationId xmlns:a16="http://schemas.microsoft.com/office/drawing/2014/main" id="{65E31424-B1F1-739E-6874-B232C0C3FBF4}"/>
                </a:ext>
              </a:extLst>
            </p:cNvPr>
            <p:cNvSpPr/>
            <p:nvPr/>
          </p:nvSpPr>
          <p:spPr>
            <a:xfrm>
              <a:off x="0" y="9641564"/>
              <a:ext cx="625082" cy="625082"/>
            </a:xfrm>
            <a:custGeom>
              <a:avLst/>
              <a:gdLst/>
              <a:ahLst/>
              <a:cxnLst/>
              <a:rect l="l" t="t" r="r" b="b"/>
              <a:pathLst>
                <a:path w="625082" h="625082">
                  <a:moveTo>
                    <a:pt x="0" y="0"/>
                  </a:moveTo>
                  <a:lnTo>
                    <a:pt x="625082" y="0"/>
                  </a:lnTo>
                  <a:lnTo>
                    <a:pt x="625082" y="625082"/>
                  </a:lnTo>
                  <a:lnTo>
                    <a:pt x="0" y="62508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6" name="Freeform 8">
              <a:extLst>
                <a:ext uri="{FF2B5EF4-FFF2-40B4-BE49-F238E27FC236}">
                  <a16:creationId xmlns:a16="http://schemas.microsoft.com/office/drawing/2014/main" id="{C3A0A642-C8EE-B8CD-DDC9-0468A22C8CF8}"/>
                </a:ext>
              </a:extLst>
            </p:cNvPr>
            <p:cNvSpPr/>
            <p:nvPr/>
          </p:nvSpPr>
          <p:spPr>
            <a:xfrm>
              <a:off x="660458" y="9631111"/>
              <a:ext cx="294691" cy="294691"/>
            </a:xfrm>
            <a:custGeom>
              <a:avLst/>
              <a:gdLst/>
              <a:ahLst/>
              <a:cxnLst/>
              <a:rect l="l" t="t" r="r" b="b"/>
              <a:pathLst>
                <a:path w="294691" h="294691">
                  <a:moveTo>
                    <a:pt x="0" y="0"/>
                  </a:moveTo>
                  <a:lnTo>
                    <a:pt x="294691" y="0"/>
                  </a:lnTo>
                  <a:lnTo>
                    <a:pt x="294691" y="294691"/>
                  </a:lnTo>
                  <a:lnTo>
                    <a:pt x="0" y="2946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7" name="Freeform 9">
              <a:extLst>
                <a:ext uri="{FF2B5EF4-FFF2-40B4-BE49-F238E27FC236}">
                  <a16:creationId xmlns:a16="http://schemas.microsoft.com/office/drawing/2014/main" id="{E6CB9CC3-B51F-68B6-C8AC-977DCD2F6802}"/>
                </a:ext>
              </a:extLst>
            </p:cNvPr>
            <p:cNvSpPr/>
            <p:nvPr/>
          </p:nvSpPr>
          <p:spPr>
            <a:xfrm rot="834738">
              <a:off x="4269232" y="9833364"/>
              <a:ext cx="298411" cy="298411"/>
            </a:xfrm>
            <a:custGeom>
              <a:avLst/>
              <a:gdLst/>
              <a:ahLst/>
              <a:cxnLst/>
              <a:rect l="l" t="t" r="r" b="b"/>
              <a:pathLst>
                <a:path w="298411" h="298411">
                  <a:moveTo>
                    <a:pt x="0" y="0"/>
                  </a:moveTo>
                  <a:lnTo>
                    <a:pt x="298410" y="0"/>
                  </a:lnTo>
                  <a:lnTo>
                    <a:pt x="298410" y="298410"/>
                  </a:lnTo>
                  <a:lnTo>
                    <a:pt x="0" y="2984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56000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8" name="TextBox 10">
              <a:extLst>
                <a:ext uri="{FF2B5EF4-FFF2-40B4-BE49-F238E27FC236}">
                  <a16:creationId xmlns:a16="http://schemas.microsoft.com/office/drawing/2014/main" id="{7479013F-8B36-8FD7-8FCA-3603BC305030}"/>
                </a:ext>
              </a:extLst>
            </p:cNvPr>
            <p:cNvSpPr txBox="1"/>
            <p:nvPr/>
          </p:nvSpPr>
          <p:spPr>
            <a:xfrm>
              <a:off x="5418052" y="9897227"/>
              <a:ext cx="13784348" cy="4289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679"/>
                </a:lnSpc>
              </a:pPr>
              <a:r>
                <a:rPr lang="en-US" sz="1600" dirty="0" err="1">
                  <a:solidFill>
                    <a:srgbClr val="EA9F1B"/>
                  </a:solidFill>
                  <a:latin typeface="Chulabhorn Likit Text Light" panose="00000400000000000000" pitchFamily="2" charset="-34"/>
                  <a:cs typeface="Chulabhorn Likit Text Light" panose="00000400000000000000" pitchFamily="2" charset="-34"/>
                </a:rPr>
                <a:t>เศรษฐกิจฐานรากมั่นคง</a:t>
              </a:r>
              <a:r>
                <a:rPr lang="en-US" sz="1600" dirty="0">
                  <a:solidFill>
                    <a:srgbClr val="EA9F1B"/>
                  </a:solidFill>
                  <a:latin typeface="Chulabhorn Likit Text Light" panose="00000400000000000000" pitchFamily="2" charset="-34"/>
                  <a:cs typeface="Chulabhorn Likit Text Light" panose="00000400000000000000" pitchFamily="2" charset="-34"/>
                </a:rPr>
                <a:t> </a:t>
              </a:r>
              <a:r>
                <a:rPr lang="en-US" sz="1600" dirty="0" err="1">
                  <a:solidFill>
                    <a:srgbClr val="EA9F1B"/>
                  </a:solidFill>
                  <a:latin typeface="Chulabhorn Likit Text Light" panose="00000400000000000000" pitchFamily="2" charset="-34"/>
                  <a:cs typeface="Chulabhorn Likit Text Light" panose="00000400000000000000" pitchFamily="2" charset="-34"/>
                </a:rPr>
                <a:t>ชุมชนเข้มแข็งอย่างยั่งยืน</a:t>
              </a:r>
              <a:r>
                <a:rPr lang="en-US" sz="1600" dirty="0">
                  <a:solidFill>
                    <a:srgbClr val="EA9F1B"/>
                  </a:solidFill>
                  <a:latin typeface="Chulabhorn Likit Text Light" panose="00000400000000000000" pitchFamily="2" charset="-34"/>
                  <a:cs typeface="Chulabhorn Likit Text Light" panose="00000400000000000000" pitchFamily="2" charset="-34"/>
                </a:rPr>
                <a:t> </a:t>
              </a:r>
              <a:r>
                <a:rPr lang="en-US" sz="1600" dirty="0" err="1">
                  <a:solidFill>
                    <a:srgbClr val="EA9F1B"/>
                  </a:solidFill>
                  <a:latin typeface="Chulabhorn Likit Text Light" panose="00000400000000000000" pitchFamily="2" charset="-34"/>
                  <a:cs typeface="Chulabhorn Likit Text Light" panose="00000400000000000000" pitchFamily="2" charset="-34"/>
                </a:rPr>
                <a:t>ด้วยหลักปรัชญาของเศรษฐกิจพอเพียง</a:t>
              </a:r>
              <a:r>
                <a:rPr lang="en-US" sz="1600" dirty="0">
                  <a:solidFill>
                    <a:srgbClr val="EA9F1B"/>
                  </a:solidFill>
                  <a:latin typeface="Chulabhorn Likit Text Light" panose="00000400000000000000" pitchFamily="2" charset="-34"/>
                  <a:cs typeface="Chulabhorn Likit Text Light" panose="00000400000000000000" pitchFamily="2" charset="-34"/>
                </a:rPr>
                <a:t> </a:t>
              </a:r>
            </a:p>
            <a:p>
              <a:pPr>
                <a:lnSpc>
                  <a:spcPts val="1679"/>
                </a:lnSpc>
              </a:pPr>
              <a:endParaRPr lang="en-US" sz="1400" spc="253" dirty="0">
                <a:solidFill>
                  <a:srgbClr val="EA9F1B"/>
                </a:solidFill>
                <a:cs typeface="Opun Mai Bold"/>
              </a:endParaRPr>
            </a:p>
          </p:txBody>
        </p:sp>
        <p:sp>
          <p:nvSpPr>
            <p:cNvPr id="39" name="Freeform 12">
              <a:extLst>
                <a:ext uri="{FF2B5EF4-FFF2-40B4-BE49-F238E27FC236}">
                  <a16:creationId xmlns:a16="http://schemas.microsoft.com/office/drawing/2014/main" id="{7E54F90D-46FD-96EA-1D85-3D1B01C980FE}"/>
                </a:ext>
              </a:extLst>
            </p:cNvPr>
            <p:cNvSpPr/>
            <p:nvPr/>
          </p:nvSpPr>
          <p:spPr>
            <a:xfrm rot="2055878">
              <a:off x="9189152" y="9608252"/>
              <a:ext cx="231865" cy="231865"/>
            </a:xfrm>
            <a:custGeom>
              <a:avLst/>
              <a:gdLst/>
              <a:ahLst/>
              <a:cxnLst/>
              <a:rect l="l" t="t" r="r" b="b"/>
              <a:pathLst>
                <a:path w="231865" h="231865">
                  <a:moveTo>
                    <a:pt x="0" y="0"/>
                  </a:moveTo>
                  <a:lnTo>
                    <a:pt x="231865" y="0"/>
                  </a:lnTo>
                  <a:lnTo>
                    <a:pt x="231865" y="231865"/>
                  </a:lnTo>
                  <a:lnTo>
                    <a:pt x="0" y="2318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56000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0" name="Freeform 13">
              <a:extLst>
                <a:ext uri="{FF2B5EF4-FFF2-40B4-BE49-F238E27FC236}">
                  <a16:creationId xmlns:a16="http://schemas.microsoft.com/office/drawing/2014/main" id="{221F87CB-8173-D99F-CC86-4AC3DAD0DF84}"/>
                </a:ext>
              </a:extLst>
            </p:cNvPr>
            <p:cNvSpPr/>
            <p:nvPr/>
          </p:nvSpPr>
          <p:spPr>
            <a:xfrm rot="18447662">
              <a:off x="13217140" y="9859751"/>
              <a:ext cx="290824" cy="290824"/>
            </a:xfrm>
            <a:custGeom>
              <a:avLst/>
              <a:gdLst/>
              <a:ahLst/>
              <a:cxnLst/>
              <a:rect l="l" t="t" r="r" b="b"/>
              <a:pathLst>
                <a:path w="290824" h="290824">
                  <a:moveTo>
                    <a:pt x="0" y="0"/>
                  </a:moveTo>
                  <a:lnTo>
                    <a:pt x="290824" y="0"/>
                  </a:lnTo>
                  <a:lnTo>
                    <a:pt x="290824" y="290824"/>
                  </a:lnTo>
                  <a:lnTo>
                    <a:pt x="0" y="290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56000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1" name="Freeform 14">
              <a:extLst>
                <a:ext uri="{FF2B5EF4-FFF2-40B4-BE49-F238E27FC236}">
                  <a16:creationId xmlns:a16="http://schemas.microsoft.com/office/drawing/2014/main" id="{7E5C4F90-A966-C8D3-A293-5C5D4F23AA3E}"/>
                </a:ext>
              </a:extLst>
            </p:cNvPr>
            <p:cNvSpPr/>
            <p:nvPr/>
          </p:nvSpPr>
          <p:spPr>
            <a:xfrm>
              <a:off x="16577689" y="9762124"/>
              <a:ext cx="220444" cy="220444"/>
            </a:xfrm>
            <a:custGeom>
              <a:avLst/>
              <a:gdLst/>
              <a:ahLst/>
              <a:cxnLst/>
              <a:rect l="l" t="t" r="r" b="b"/>
              <a:pathLst>
                <a:path w="220444" h="220444">
                  <a:moveTo>
                    <a:pt x="0" y="0"/>
                  </a:moveTo>
                  <a:lnTo>
                    <a:pt x="220444" y="0"/>
                  </a:lnTo>
                  <a:lnTo>
                    <a:pt x="220444" y="220445"/>
                  </a:lnTo>
                  <a:lnTo>
                    <a:pt x="0" y="2204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65000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2" name="Freeform 15">
              <a:extLst>
                <a:ext uri="{FF2B5EF4-FFF2-40B4-BE49-F238E27FC236}">
                  <a16:creationId xmlns:a16="http://schemas.microsoft.com/office/drawing/2014/main" id="{6155C5EF-0E21-80C1-2817-11E08711B77E}"/>
                </a:ext>
              </a:extLst>
            </p:cNvPr>
            <p:cNvSpPr/>
            <p:nvPr/>
          </p:nvSpPr>
          <p:spPr>
            <a:xfrm>
              <a:off x="836293" y="9842337"/>
              <a:ext cx="384815" cy="384815"/>
            </a:xfrm>
            <a:custGeom>
              <a:avLst/>
              <a:gdLst/>
              <a:ahLst/>
              <a:cxnLst/>
              <a:rect l="l" t="t" r="r" b="b"/>
              <a:pathLst>
                <a:path w="384815" h="384815">
                  <a:moveTo>
                    <a:pt x="0" y="0"/>
                  </a:moveTo>
                  <a:lnTo>
                    <a:pt x="384814" y="0"/>
                  </a:lnTo>
                  <a:lnTo>
                    <a:pt x="384814" y="384814"/>
                  </a:lnTo>
                  <a:lnTo>
                    <a:pt x="0" y="3848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3" name="Freeform 16">
              <a:extLst>
                <a:ext uri="{FF2B5EF4-FFF2-40B4-BE49-F238E27FC236}">
                  <a16:creationId xmlns:a16="http://schemas.microsoft.com/office/drawing/2014/main" id="{45B14DFA-1D1A-FD62-2CB4-9AA4A7F2F8D6}"/>
                </a:ext>
              </a:extLst>
            </p:cNvPr>
            <p:cNvSpPr/>
            <p:nvPr/>
          </p:nvSpPr>
          <p:spPr>
            <a:xfrm>
              <a:off x="1292338" y="9656538"/>
              <a:ext cx="225180" cy="225180"/>
            </a:xfrm>
            <a:custGeom>
              <a:avLst/>
              <a:gdLst/>
              <a:ahLst/>
              <a:cxnLst/>
              <a:rect l="l" t="t" r="r" b="b"/>
              <a:pathLst>
                <a:path w="225180" h="225180">
                  <a:moveTo>
                    <a:pt x="0" y="0"/>
                  </a:moveTo>
                  <a:lnTo>
                    <a:pt x="225180" y="0"/>
                  </a:lnTo>
                  <a:lnTo>
                    <a:pt x="225180" y="225180"/>
                  </a:lnTo>
                  <a:lnTo>
                    <a:pt x="0" y="2251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4" name="Freeform 13">
              <a:extLst>
                <a:ext uri="{FF2B5EF4-FFF2-40B4-BE49-F238E27FC236}">
                  <a16:creationId xmlns:a16="http://schemas.microsoft.com/office/drawing/2014/main" id="{7FBBB477-3908-F03E-800F-0AACDCAA0E11}"/>
                </a:ext>
              </a:extLst>
            </p:cNvPr>
            <p:cNvSpPr/>
            <p:nvPr/>
          </p:nvSpPr>
          <p:spPr>
            <a:xfrm rot="18447662">
              <a:off x="14453176" y="10443033"/>
              <a:ext cx="268702" cy="262072"/>
            </a:xfrm>
            <a:custGeom>
              <a:avLst/>
              <a:gdLst/>
              <a:ahLst/>
              <a:cxnLst/>
              <a:rect l="l" t="t" r="r" b="b"/>
              <a:pathLst>
                <a:path w="290824" h="290824">
                  <a:moveTo>
                    <a:pt x="0" y="0"/>
                  </a:moveTo>
                  <a:lnTo>
                    <a:pt x="290824" y="0"/>
                  </a:lnTo>
                  <a:lnTo>
                    <a:pt x="290824" y="290824"/>
                  </a:lnTo>
                  <a:lnTo>
                    <a:pt x="0" y="290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56000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5" name="Freeform 13">
              <a:extLst>
                <a:ext uri="{FF2B5EF4-FFF2-40B4-BE49-F238E27FC236}">
                  <a16:creationId xmlns:a16="http://schemas.microsoft.com/office/drawing/2014/main" id="{FC2D51AE-8605-0C65-B775-A4C1E78C1739}"/>
                </a:ext>
              </a:extLst>
            </p:cNvPr>
            <p:cNvSpPr/>
            <p:nvPr/>
          </p:nvSpPr>
          <p:spPr>
            <a:xfrm rot="18447662">
              <a:off x="15430156" y="9952535"/>
              <a:ext cx="268702" cy="262072"/>
            </a:xfrm>
            <a:custGeom>
              <a:avLst/>
              <a:gdLst/>
              <a:ahLst/>
              <a:cxnLst/>
              <a:rect l="l" t="t" r="r" b="b"/>
              <a:pathLst>
                <a:path w="290824" h="290824">
                  <a:moveTo>
                    <a:pt x="0" y="0"/>
                  </a:moveTo>
                  <a:lnTo>
                    <a:pt x="290824" y="0"/>
                  </a:lnTo>
                  <a:lnTo>
                    <a:pt x="290824" y="290824"/>
                  </a:lnTo>
                  <a:lnTo>
                    <a:pt x="0" y="290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56000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46" name="Group 8">
            <a:extLst>
              <a:ext uri="{FF2B5EF4-FFF2-40B4-BE49-F238E27FC236}">
                <a16:creationId xmlns:a16="http://schemas.microsoft.com/office/drawing/2014/main" id="{43875F96-91F4-F2A2-A2DB-29D6211A7E26}"/>
              </a:ext>
            </a:extLst>
          </p:cNvPr>
          <p:cNvGrpSpPr/>
          <p:nvPr/>
        </p:nvGrpSpPr>
        <p:grpSpPr>
          <a:xfrm>
            <a:off x="223352" y="0"/>
            <a:ext cx="5399517" cy="1254770"/>
            <a:chOff x="0" y="0"/>
            <a:chExt cx="7199356" cy="1673027"/>
          </a:xfrm>
        </p:grpSpPr>
        <p:sp>
          <p:nvSpPr>
            <p:cNvPr id="47" name="Freeform 9">
              <a:extLst>
                <a:ext uri="{FF2B5EF4-FFF2-40B4-BE49-F238E27FC236}">
                  <a16:creationId xmlns:a16="http://schemas.microsoft.com/office/drawing/2014/main" id="{551B51AB-8F6E-71CD-5710-18735EE4C176}"/>
                </a:ext>
              </a:extLst>
            </p:cNvPr>
            <p:cNvSpPr/>
            <p:nvPr/>
          </p:nvSpPr>
          <p:spPr>
            <a:xfrm>
              <a:off x="0" y="345364"/>
              <a:ext cx="982299" cy="982299"/>
            </a:xfrm>
            <a:custGeom>
              <a:avLst/>
              <a:gdLst/>
              <a:ahLst/>
              <a:cxnLst/>
              <a:rect l="l" t="t" r="r" b="b"/>
              <a:pathLst>
                <a:path w="982299" h="982299">
                  <a:moveTo>
                    <a:pt x="0" y="0"/>
                  </a:moveTo>
                  <a:lnTo>
                    <a:pt x="982299" y="0"/>
                  </a:lnTo>
                  <a:lnTo>
                    <a:pt x="982299" y="982299"/>
                  </a:lnTo>
                  <a:lnTo>
                    <a:pt x="0" y="9822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</p:sp>
        <p:sp>
          <p:nvSpPr>
            <p:cNvPr id="48" name="Freeform 10">
              <a:extLst>
                <a:ext uri="{FF2B5EF4-FFF2-40B4-BE49-F238E27FC236}">
                  <a16:creationId xmlns:a16="http://schemas.microsoft.com/office/drawing/2014/main" id="{C80D8AE9-B7B1-6EEC-A910-24DBC012FD41}"/>
                </a:ext>
              </a:extLst>
            </p:cNvPr>
            <p:cNvSpPr/>
            <p:nvPr/>
          </p:nvSpPr>
          <p:spPr>
            <a:xfrm>
              <a:off x="1160488" y="345364"/>
              <a:ext cx="982299" cy="982299"/>
            </a:xfrm>
            <a:custGeom>
              <a:avLst/>
              <a:gdLst/>
              <a:ahLst/>
              <a:cxnLst/>
              <a:rect l="l" t="t" r="r" b="b"/>
              <a:pathLst>
                <a:path w="982299" h="982299">
                  <a:moveTo>
                    <a:pt x="0" y="0"/>
                  </a:moveTo>
                  <a:lnTo>
                    <a:pt x="982298" y="0"/>
                  </a:lnTo>
                  <a:lnTo>
                    <a:pt x="982298" y="982299"/>
                  </a:lnTo>
                  <a:lnTo>
                    <a:pt x="0" y="9822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</p:sp>
        <p:sp>
          <p:nvSpPr>
            <p:cNvPr id="49" name="Freeform 11">
              <a:extLst>
                <a:ext uri="{FF2B5EF4-FFF2-40B4-BE49-F238E27FC236}">
                  <a16:creationId xmlns:a16="http://schemas.microsoft.com/office/drawing/2014/main" id="{A9C5C6ED-272E-5EF1-0E6C-76EB2D7916D4}"/>
                </a:ext>
              </a:extLst>
            </p:cNvPr>
            <p:cNvSpPr/>
            <p:nvPr/>
          </p:nvSpPr>
          <p:spPr>
            <a:xfrm>
              <a:off x="3373560" y="345364"/>
              <a:ext cx="982299" cy="982299"/>
            </a:xfrm>
            <a:custGeom>
              <a:avLst/>
              <a:gdLst/>
              <a:ahLst/>
              <a:cxnLst/>
              <a:rect l="l" t="t" r="r" b="b"/>
              <a:pathLst>
                <a:path w="982299" h="982299">
                  <a:moveTo>
                    <a:pt x="0" y="0"/>
                  </a:moveTo>
                  <a:lnTo>
                    <a:pt x="982298" y="0"/>
                  </a:lnTo>
                  <a:lnTo>
                    <a:pt x="982298" y="982299"/>
                  </a:lnTo>
                  <a:lnTo>
                    <a:pt x="0" y="9822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</p:sp>
        <p:sp>
          <p:nvSpPr>
            <p:cNvPr id="50" name="Freeform 12">
              <a:extLst>
                <a:ext uri="{FF2B5EF4-FFF2-40B4-BE49-F238E27FC236}">
                  <a16:creationId xmlns:a16="http://schemas.microsoft.com/office/drawing/2014/main" id="{EC852C54-121F-6C11-1A42-453CD6262FF2}"/>
                </a:ext>
              </a:extLst>
            </p:cNvPr>
            <p:cNvSpPr/>
            <p:nvPr/>
          </p:nvSpPr>
          <p:spPr>
            <a:xfrm>
              <a:off x="2324694" y="345364"/>
              <a:ext cx="866959" cy="982299"/>
            </a:xfrm>
            <a:custGeom>
              <a:avLst/>
              <a:gdLst/>
              <a:ahLst/>
              <a:cxnLst/>
              <a:rect l="l" t="t" r="r" b="b"/>
              <a:pathLst>
                <a:path w="866959" h="982299">
                  <a:moveTo>
                    <a:pt x="0" y="0"/>
                  </a:moveTo>
                  <a:lnTo>
                    <a:pt x="866959" y="0"/>
                  </a:lnTo>
                  <a:lnTo>
                    <a:pt x="866959" y="982299"/>
                  </a:lnTo>
                  <a:lnTo>
                    <a:pt x="0" y="9822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 l="-24839" r="-27501"/>
              </a:stretch>
            </a:blipFill>
          </p:spPr>
        </p:sp>
        <p:sp>
          <p:nvSpPr>
            <p:cNvPr id="51" name="Freeform 13">
              <a:extLst>
                <a:ext uri="{FF2B5EF4-FFF2-40B4-BE49-F238E27FC236}">
                  <a16:creationId xmlns:a16="http://schemas.microsoft.com/office/drawing/2014/main" id="{BB3BE0DC-671C-EEE2-2753-8BED22E41630}"/>
                </a:ext>
              </a:extLst>
            </p:cNvPr>
            <p:cNvSpPr/>
            <p:nvPr/>
          </p:nvSpPr>
          <p:spPr>
            <a:xfrm>
              <a:off x="4537766" y="0"/>
              <a:ext cx="2661590" cy="1673027"/>
            </a:xfrm>
            <a:custGeom>
              <a:avLst/>
              <a:gdLst/>
              <a:ahLst/>
              <a:cxnLst/>
              <a:rect l="l" t="t" r="r" b="b"/>
              <a:pathLst>
                <a:path w="2661590" h="1673027">
                  <a:moveTo>
                    <a:pt x="0" y="0"/>
                  </a:moveTo>
                  <a:lnTo>
                    <a:pt x="2661590" y="0"/>
                  </a:lnTo>
                  <a:lnTo>
                    <a:pt x="2661590" y="1673027"/>
                  </a:lnTo>
                  <a:lnTo>
                    <a:pt x="0" y="16730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 l="-5873" r="-5873"/>
              </a:stretch>
            </a:blipFill>
          </p:spPr>
        </p:sp>
      </p:grpSp>
    </p:spTree>
    <p:extLst>
      <p:ext uri="{BB962C8B-B14F-4D97-AF65-F5344CB8AC3E}">
        <p14:creationId xmlns:p14="http://schemas.microsoft.com/office/powerpoint/2010/main" val="220392985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สี่เหลี่ยมผืนผ้ามุมมน 31"/>
          <p:cNvSpPr/>
          <p:nvPr/>
        </p:nvSpPr>
        <p:spPr>
          <a:xfrm>
            <a:off x="3449272" y="6436639"/>
            <a:ext cx="4170728" cy="652346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2000">
              <a:latin typeface="Chulabhorn Likit Text Light๙" panose="00000400000000000000" pitchFamily="2" charset="-34"/>
              <a:cs typeface="Chulabhorn Likit Text Light๙" panose="00000400000000000000" pitchFamily="2" charset="-34"/>
            </a:endParaRPr>
          </a:p>
        </p:txBody>
      </p:sp>
      <p:sp>
        <p:nvSpPr>
          <p:cNvPr id="31" name="สี่เหลี่ยมผืนผ้ามุมมน 30"/>
          <p:cNvSpPr/>
          <p:nvPr/>
        </p:nvSpPr>
        <p:spPr>
          <a:xfrm>
            <a:off x="3449272" y="5065948"/>
            <a:ext cx="3509090" cy="652346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2000">
              <a:latin typeface="Chulabhorn Likit Text Light๙" panose="00000400000000000000" pitchFamily="2" charset="-34"/>
              <a:cs typeface="Chulabhorn Likit Text Light๙" panose="00000400000000000000" pitchFamily="2" charset="-34"/>
            </a:endParaRPr>
          </a:p>
        </p:txBody>
      </p:sp>
      <p:sp>
        <p:nvSpPr>
          <p:cNvPr id="28" name="สี่เหลี่ยมผืนผ้ามุมมน 27"/>
          <p:cNvSpPr/>
          <p:nvPr/>
        </p:nvSpPr>
        <p:spPr>
          <a:xfrm>
            <a:off x="3653710" y="2941640"/>
            <a:ext cx="3509090" cy="689303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2000">
              <a:latin typeface="Chulabhorn Likit Text Light๙" panose="00000400000000000000" pitchFamily="2" charset="-34"/>
              <a:cs typeface="Chulabhorn Likit Text Light๙" panose="00000400000000000000" pitchFamily="2" charset="-34"/>
            </a:endParaRPr>
          </a:p>
        </p:txBody>
      </p:sp>
      <p:sp>
        <p:nvSpPr>
          <p:cNvPr id="29" name="สี่เหลี่ยมผืนผ้า 28"/>
          <p:cNvSpPr/>
          <p:nvPr/>
        </p:nvSpPr>
        <p:spPr>
          <a:xfrm>
            <a:off x="4890419" y="1333500"/>
            <a:ext cx="8824511" cy="104109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800" b="1" dirty="0">
                <a:solidFill>
                  <a:schemeClr val="tx1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 ข้อมูลตำแหน่ง อัตราค่าตอบแทน ระยะเวลาการปฏิบัติงาน </a:t>
            </a: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3501351" y="2319078"/>
            <a:ext cx="9274836" cy="7115416"/>
          </a:xfrm>
        </p:spPr>
        <p:txBody>
          <a:bodyPr>
            <a:noAutofit/>
          </a:bodyPr>
          <a:lstStyle/>
          <a:p>
            <a:pPr marL="0" indent="0">
              <a:lnSpc>
                <a:spcPct val="120000"/>
              </a:lnSpc>
              <a:buNone/>
            </a:pPr>
            <a:endParaRPr lang="th-TH" b="1" dirty="0">
              <a:latin typeface="Chulabhorn Likit Text Light๙" panose="00000400000000000000" pitchFamily="2" charset="-34"/>
              <a:cs typeface="Chulabhorn Likit Text Light๙" panose="00000400000000000000" pitchFamily="2" charset="-34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th-TH" b="1" dirty="0"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 ชื่อตำแหน่งที่รับสมัคร 				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th-TH" b="1" dirty="0"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     ตำแหน่ง นักวิชาการเงินและบัญชี 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th-TH" b="1" dirty="0"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     ตำแหน่ง นิติกร		          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th-TH" b="1" dirty="0"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 อัตราค่าตอบแทน  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th-TH" b="1" dirty="0"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     อัตราค่าตอบแทนเดือนละ  18,000 บาท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th-TH" b="1" dirty="0"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ระยะเวลาการปฏิบัติงาน    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th-TH" b="1" dirty="0"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     นับแต่วันที่จ้างถึงวันที่ 30 กันยายน 2567 และต่อสัญญาจ้างอีก สัญญาจ้างจะสิ้นสุดเมื่อพนักงานมีอายุครบ 60 ปีบริบูรณ์    </a:t>
            </a:r>
          </a:p>
          <a:p>
            <a:pPr marL="0" indent="0">
              <a:buNone/>
            </a:pPr>
            <a:r>
              <a:rPr lang="th-TH" b="1" dirty="0"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     </a:t>
            </a:r>
          </a:p>
        </p:txBody>
      </p:sp>
      <p:grpSp>
        <p:nvGrpSpPr>
          <p:cNvPr id="30" name="กลุ่ม 29">
            <a:extLst>
              <a:ext uri="{FF2B5EF4-FFF2-40B4-BE49-F238E27FC236}">
                <a16:creationId xmlns:a16="http://schemas.microsoft.com/office/drawing/2014/main" id="{CCC2FCF8-815C-7690-E7BD-8321AD7800C0}"/>
              </a:ext>
            </a:extLst>
          </p:cNvPr>
          <p:cNvGrpSpPr/>
          <p:nvPr/>
        </p:nvGrpSpPr>
        <p:grpSpPr>
          <a:xfrm>
            <a:off x="-322135" y="5943268"/>
            <a:ext cx="20941658" cy="5143832"/>
            <a:chOff x="-322135" y="5943268"/>
            <a:chExt cx="20941658" cy="5143832"/>
          </a:xfrm>
        </p:grpSpPr>
        <p:sp>
          <p:nvSpPr>
            <p:cNvPr id="33" name="Freeform 2">
              <a:extLst>
                <a:ext uri="{FF2B5EF4-FFF2-40B4-BE49-F238E27FC236}">
                  <a16:creationId xmlns:a16="http://schemas.microsoft.com/office/drawing/2014/main" id="{F2DBBECD-C617-33A3-4DCE-376E0031733C}"/>
                </a:ext>
              </a:extLst>
            </p:cNvPr>
            <p:cNvSpPr/>
            <p:nvPr/>
          </p:nvSpPr>
          <p:spPr>
            <a:xfrm>
              <a:off x="-322135" y="9635249"/>
              <a:ext cx="19404854" cy="1451851"/>
            </a:xfrm>
            <a:custGeom>
              <a:avLst/>
              <a:gdLst/>
              <a:ahLst/>
              <a:cxnLst/>
              <a:rect l="l" t="t" r="r" b="b"/>
              <a:pathLst>
                <a:path w="19404854" h="9702427">
                  <a:moveTo>
                    <a:pt x="0" y="0"/>
                  </a:moveTo>
                  <a:lnTo>
                    <a:pt x="19404855" y="0"/>
                  </a:lnTo>
                  <a:lnTo>
                    <a:pt x="19404855" y="9702428"/>
                  </a:lnTo>
                  <a:lnTo>
                    <a:pt x="0" y="97024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rcRect/>
              <a:stretch>
                <a:fillRect b="-568280"/>
              </a:stretch>
            </a:blipFill>
          </p:spPr>
        </p:sp>
        <p:sp>
          <p:nvSpPr>
            <p:cNvPr id="34" name="Freeform 3">
              <a:extLst>
                <a:ext uri="{FF2B5EF4-FFF2-40B4-BE49-F238E27FC236}">
                  <a16:creationId xmlns:a16="http://schemas.microsoft.com/office/drawing/2014/main" id="{6743D321-3A73-FC3F-FDC0-7196C98398E6}"/>
                </a:ext>
              </a:extLst>
            </p:cNvPr>
            <p:cNvSpPr/>
            <p:nvPr/>
          </p:nvSpPr>
          <p:spPr>
            <a:xfrm rot="10800000" flipH="1">
              <a:off x="-126913" y="6672817"/>
              <a:ext cx="4261510" cy="4172163"/>
            </a:xfrm>
            <a:custGeom>
              <a:avLst/>
              <a:gdLst/>
              <a:ahLst/>
              <a:cxnLst/>
              <a:rect l="l" t="t" r="r" b="b"/>
              <a:pathLst>
                <a:path w="4261510" h="4172163">
                  <a:moveTo>
                    <a:pt x="4261510" y="0"/>
                  </a:moveTo>
                  <a:lnTo>
                    <a:pt x="0" y="0"/>
                  </a:lnTo>
                  <a:lnTo>
                    <a:pt x="0" y="4172163"/>
                  </a:lnTo>
                  <a:lnTo>
                    <a:pt x="4261510" y="4172163"/>
                  </a:lnTo>
                  <a:lnTo>
                    <a:pt x="4261510" y="0"/>
                  </a:lnTo>
                  <a:close/>
                </a:path>
              </a:pathLst>
            </a:custGeom>
            <a:blipFill>
              <a:blip r:embed="rId4">
                <a:alphaModFix amt="37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5" name="Freeform 4">
              <a:extLst>
                <a:ext uri="{FF2B5EF4-FFF2-40B4-BE49-F238E27FC236}">
                  <a16:creationId xmlns:a16="http://schemas.microsoft.com/office/drawing/2014/main" id="{74248E4A-9E87-F6E9-B97E-F6DE27488F98}"/>
                </a:ext>
              </a:extLst>
            </p:cNvPr>
            <p:cNvSpPr/>
            <p:nvPr/>
          </p:nvSpPr>
          <p:spPr>
            <a:xfrm rot="10800000">
              <a:off x="16716853" y="5943268"/>
              <a:ext cx="3902670" cy="4366592"/>
            </a:xfrm>
            <a:custGeom>
              <a:avLst/>
              <a:gdLst/>
              <a:ahLst/>
              <a:cxnLst/>
              <a:rect l="l" t="t" r="r" b="b"/>
              <a:pathLst>
                <a:path w="4261510" h="4172163">
                  <a:moveTo>
                    <a:pt x="0" y="0"/>
                  </a:moveTo>
                  <a:lnTo>
                    <a:pt x="4261510" y="0"/>
                  </a:lnTo>
                  <a:lnTo>
                    <a:pt x="4261510" y="4172163"/>
                  </a:lnTo>
                  <a:lnTo>
                    <a:pt x="0" y="41721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31999"/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6" name="Freeform 5">
              <a:extLst>
                <a:ext uri="{FF2B5EF4-FFF2-40B4-BE49-F238E27FC236}">
                  <a16:creationId xmlns:a16="http://schemas.microsoft.com/office/drawing/2014/main" id="{F9D950E3-1DFC-519E-9F6B-7EE2F5DFF2B1}"/>
                </a:ext>
              </a:extLst>
            </p:cNvPr>
            <p:cNvSpPr/>
            <p:nvPr/>
          </p:nvSpPr>
          <p:spPr>
            <a:xfrm>
              <a:off x="17183859" y="9649284"/>
              <a:ext cx="352548" cy="352548"/>
            </a:xfrm>
            <a:custGeom>
              <a:avLst/>
              <a:gdLst/>
              <a:ahLst/>
              <a:cxnLst/>
              <a:rect l="l" t="t" r="r" b="b"/>
              <a:pathLst>
                <a:path w="352548" h="352548">
                  <a:moveTo>
                    <a:pt x="0" y="0"/>
                  </a:moveTo>
                  <a:lnTo>
                    <a:pt x="352547" y="0"/>
                  </a:lnTo>
                  <a:lnTo>
                    <a:pt x="352547" y="352548"/>
                  </a:lnTo>
                  <a:lnTo>
                    <a:pt x="0" y="35254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47000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7" name="Freeform 6">
              <a:extLst>
                <a:ext uri="{FF2B5EF4-FFF2-40B4-BE49-F238E27FC236}">
                  <a16:creationId xmlns:a16="http://schemas.microsoft.com/office/drawing/2014/main" id="{CAF079AF-E6C2-E3E1-F006-5ADCF5CF9DBB}"/>
                </a:ext>
              </a:extLst>
            </p:cNvPr>
            <p:cNvSpPr/>
            <p:nvPr/>
          </p:nvSpPr>
          <p:spPr>
            <a:xfrm>
              <a:off x="16855283" y="9924104"/>
              <a:ext cx="270304" cy="270304"/>
            </a:xfrm>
            <a:custGeom>
              <a:avLst/>
              <a:gdLst/>
              <a:ahLst/>
              <a:cxnLst/>
              <a:rect l="l" t="t" r="r" b="b"/>
              <a:pathLst>
                <a:path w="270304" h="270304">
                  <a:moveTo>
                    <a:pt x="0" y="0"/>
                  </a:moveTo>
                  <a:lnTo>
                    <a:pt x="270304" y="0"/>
                  </a:lnTo>
                  <a:lnTo>
                    <a:pt x="270304" y="270304"/>
                  </a:lnTo>
                  <a:lnTo>
                    <a:pt x="0" y="2703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55000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8" name="Freeform 7">
              <a:extLst>
                <a:ext uri="{FF2B5EF4-FFF2-40B4-BE49-F238E27FC236}">
                  <a16:creationId xmlns:a16="http://schemas.microsoft.com/office/drawing/2014/main" id="{E6EAEC3A-2E05-3AAE-A276-7C6F9EF48A72}"/>
                </a:ext>
              </a:extLst>
            </p:cNvPr>
            <p:cNvSpPr/>
            <p:nvPr/>
          </p:nvSpPr>
          <p:spPr>
            <a:xfrm>
              <a:off x="0" y="9641564"/>
              <a:ext cx="625082" cy="625082"/>
            </a:xfrm>
            <a:custGeom>
              <a:avLst/>
              <a:gdLst/>
              <a:ahLst/>
              <a:cxnLst/>
              <a:rect l="l" t="t" r="r" b="b"/>
              <a:pathLst>
                <a:path w="625082" h="625082">
                  <a:moveTo>
                    <a:pt x="0" y="0"/>
                  </a:moveTo>
                  <a:lnTo>
                    <a:pt x="625082" y="0"/>
                  </a:lnTo>
                  <a:lnTo>
                    <a:pt x="625082" y="625082"/>
                  </a:lnTo>
                  <a:lnTo>
                    <a:pt x="0" y="62508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9" name="Freeform 8">
              <a:extLst>
                <a:ext uri="{FF2B5EF4-FFF2-40B4-BE49-F238E27FC236}">
                  <a16:creationId xmlns:a16="http://schemas.microsoft.com/office/drawing/2014/main" id="{A26B9DA2-9109-4CFC-60C3-825B45270A93}"/>
                </a:ext>
              </a:extLst>
            </p:cNvPr>
            <p:cNvSpPr/>
            <p:nvPr/>
          </p:nvSpPr>
          <p:spPr>
            <a:xfrm>
              <a:off x="660458" y="9631111"/>
              <a:ext cx="294691" cy="294691"/>
            </a:xfrm>
            <a:custGeom>
              <a:avLst/>
              <a:gdLst/>
              <a:ahLst/>
              <a:cxnLst/>
              <a:rect l="l" t="t" r="r" b="b"/>
              <a:pathLst>
                <a:path w="294691" h="294691">
                  <a:moveTo>
                    <a:pt x="0" y="0"/>
                  </a:moveTo>
                  <a:lnTo>
                    <a:pt x="294691" y="0"/>
                  </a:lnTo>
                  <a:lnTo>
                    <a:pt x="294691" y="294691"/>
                  </a:lnTo>
                  <a:lnTo>
                    <a:pt x="0" y="2946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0" name="Freeform 9">
              <a:extLst>
                <a:ext uri="{FF2B5EF4-FFF2-40B4-BE49-F238E27FC236}">
                  <a16:creationId xmlns:a16="http://schemas.microsoft.com/office/drawing/2014/main" id="{EF23A33B-7790-075D-3C3A-6EEA7A9795D5}"/>
                </a:ext>
              </a:extLst>
            </p:cNvPr>
            <p:cNvSpPr/>
            <p:nvPr/>
          </p:nvSpPr>
          <p:spPr>
            <a:xfrm rot="834738">
              <a:off x="4269232" y="9833364"/>
              <a:ext cx="298411" cy="298411"/>
            </a:xfrm>
            <a:custGeom>
              <a:avLst/>
              <a:gdLst/>
              <a:ahLst/>
              <a:cxnLst/>
              <a:rect l="l" t="t" r="r" b="b"/>
              <a:pathLst>
                <a:path w="298411" h="298411">
                  <a:moveTo>
                    <a:pt x="0" y="0"/>
                  </a:moveTo>
                  <a:lnTo>
                    <a:pt x="298410" y="0"/>
                  </a:lnTo>
                  <a:lnTo>
                    <a:pt x="298410" y="298410"/>
                  </a:lnTo>
                  <a:lnTo>
                    <a:pt x="0" y="2984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56000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1" name="TextBox 10">
              <a:extLst>
                <a:ext uri="{FF2B5EF4-FFF2-40B4-BE49-F238E27FC236}">
                  <a16:creationId xmlns:a16="http://schemas.microsoft.com/office/drawing/2014/main" id="{7FA55E79-C87B-C0AC-4064-9AC8371D8508}"/>
                </a:ext>
              </a:extLst>
            </p:cNvPr>
            <p:cNvSpPr txBox="1"/>
            <p:nvPr/>
          </p:nvSpPr>
          <p:spPr>
            <a:xfrm>
              <a:off x="5418052" y="9897227"/>
              <a:ext cx="13784348" cy="4289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679"/>
                </a:lnSpc>
              </a:pPr>
              <a:r>
                <a:rPr lang="en-US" sz="1600" dirty="0" err="1">
                  <a:solidFill>
                    <a:srgbClr val="EA9F1B"/>
                  </a:solidFill>
                  <a:latin typeface="Chulabhorn Likit Text Light" panose="00000400000000000000" pitchFamily="2" charset="-34"/>
                  <a:cs typeface="Chulabhorn Likit Text Light" panose="00000400000000000000" pitchFamily="2" charset="-34"/>
                </a:rPr>
                <a:t>เศรษฐกิจฐานรากมั่นคง</a:t>
              </a:r>
              <a:r>
                <a:rPr lang="en-US" sz="1600" dirty="0">
                  <a:solidFill>
                    <a:srgbClr val="EA9F1B"/>
                  </a:solidFill>
                  <a:latin typeface="Chulabhorn Likit Text Light" panose="00000400000000000000" pitchFamily="2" charset="-34"/>
                  <a:cs typeface="Chulabhorn Likit Text Light" panose="00000400000000000000" pitchFamily="2" charset="-34"/>
                </a:rPr>
                <a:t> </a:t>
              </a:r>
              <a:r>
                <a:rPr lang="en-US" sz="1600" dirty="0" err="1">
                  <a:solidFill>
                    <a:srgbClr val="EA9F1B"/>
                  </a:solidFill>
                  <a:latin typeface="Chulabhorn Likit Text Light" panose="00000400000000000000" pitchFamily="2" charset="-34"/>
                  <a:cs typeface="Chulabhorn Likit Text Light" panose="00000400000000000000" pitchFamily="2" charset="-34"/>
                </a:rPr>
                <a:t>ชุมชนเข้มแข็งอย่างยั่งยืน</a:t>
              </a:r>
              <a:r>
                <a:rPr lang="en-US" sz="1600" dirty="0">
                  <a:solidFill>
                    <a:srgbClr val="EA9F1B"/>
                  </a:solidFill>
                  <a:latin typeface="Chulabhorn Likit Text Light" panose="00000400000000000000" pitchFamily="2" charset="-34"/>
                  <a:cs typeface="Chulabhorn Likit Text Light" panose="00000400000000000000" pitchFamily="2" charset="-34"/>
                </a:rPr>
                <a:t> </a:t>
              </a:r>
              <a:r>
                <a:rPr lang="en-US" sz="1600" dirty="0" err="1">
                  <a:solidFill>
                    <a:srgbClr val="EA9F1B"/>
                  </a:solidFill>
                  <a:latin typeface="Chulabhorn Likit Text Light" panose="00000400000000000000" pitchFamily="2" charset="-34"/>
                  <a:cs typeface="Chulabhorn Likit Text Light" panose="00000400000000000000" pitchFamily="2" charset="-34"/>
                </a:rPr>
                <a:t>ด้วยหลักปรัชญาของเศรษฐกิจพอเพียง</a:t>
              </a:r>
              <a:r>
                <a:rPr lang="en-US" sz="1600" dirty="0">
                  <a:solidFill>
                    <a:srgbClr val="EA9F1B"/>
                  </a:solidFill>
                  <a:latin typeface="Chulabhorn Likit Text Light" panose="00000400000000000000" pitchFamily="2" charset="-34"/>
                  <a:cs typeface="Chulabhorn Likit Text Light" panose="00000400000000000000" pitchFamily="2" charset="-34"/>
                </a:rPr>
                <a:t> </a:t>
              </a:r>
            </a:p>
            <a:p>
              <a:pPr>
                <a:lnSpc>
                  <a:spcPts val="1679"/>
                </a:lnSpc>
              </a:pPr>
              <a:endParaRPr lang="en-US" sz="1400" spc="253" dirty="0">
                <a:solidFill>
                  <a:srgbClr val="EA9F1B"/>
                </a:solidFill>
                <a:cs typeface="Opun Mai Bold"/>
              </a:endParaRPr>
            </a:p>
          </p:txBody>
        </p:sp>
        <p:sp>
          <p:nvSpPr>
            <p:cNvPr id="42" name="Freeform 12">
              <a:extLst>
                <a:ext uri="{FF2B5EF4-FFF2-40B4-BE49-F238E27FC236}">
                  <a16:creationId xmlns:a16="http://schemas.microsoft.com/office/drawing/2014/main" id="{1970431D-8D1F-4177-FC59-C8CAFF96312A}"/>
                </a:ext>
              </a:extLst>
            </p:cNvPr>
            <p:cNvSpPr/>
            <p:nvPr/>
          </p:nvSpPr>
          <p:spPr>
            <a:xfrm rot="2055878">
              <a:off x="9189152" y="9608252"/>
              <a:ext cx="231865" cy="231865"/>
            </a:xfrm>
            <a:custGeom>
              <a:avLst/>
              <a:gdLst/>
              <a:ahLst/>
              <a:cxnLst/>
              <a:rect l="l" t="t" r="r" b="b"/>
              <a:pathLst>
                <a:path w="231865" h="231865">
                  <a:moveTo>
                    <a:pt x="0" y="0"/>
                  </a:moveTo>
                  <a:lnTo>
                    <a:pt x="231865" y="0"/>
                  </a:lnTo>
                  <a:lnTo>
                    <a:pt x="231865" y="231865"/>
                  </a:lnTo>
                  <a:lnTo>
                    <a:pt x="0" y="2318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56000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3" name="Freeform 13">
              <a:extLst>
                <a:ext uri="{FF2B5EF4-FFF2-40B4-BE49-F238E27FC236}">
                  <a16:creationId xmlns:a16="http://schemas.microsoft.com/office/drawing/2014/main" id="{597DC151-DB50-9B80-4D73-D7C3DA4161E6}"/>
                </a:ext>
              </a:extLst>
            </p:cNvPr>
            <p:cNvSpPr/>
            <p:nvPr/>
          </p:nvSpPr>
          <p:spPr>
            <a:xfrm rot="18447662">
              <a:off x="13217140" y="9859751"/>
              <a:ext cx="290824" cy="290824"/>
            </a:xfrm>
            <a:custGeom>
              <a:avLst/>
              <a:gdLst/>
              <a:ahLst/>
              <a:cxnLst/>
              <a:rect l="l" t="t" r="r" b="b"/>
              <a:pathLst>
                <a:path w="290824" h="290824">
                  <a:moveTo>
                    <a:pt x="0" y="0"/>
                  </a:moveTo>
                  <a:lnTo>
                    <a:pt x="290824" y="0"/>
                  </a:lnTo>
                  <a:lnTo>
                    <a:pt x="290824" y="290824"/>
                  </a:lnTo>
                  <a:lnTo>
                    <a:pt x="0" y="290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56000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4" name="Freeform 14">
              <a:extLst>
                <a:ext uri="{FF2B5EF4-FFF2-40B4-BE49-F238E27FC236}">
                  <a16:creationId xmlns:a16="http://schemas.microsoft.com/office/drawing/2014/main" id="{955A7AD5-6663-6022-1C72-F892F8032265}"/>
                </a:ext>
              </a:extLst>
            </p:cNvPr>
            <p:cNvSpPr/>
            <p:nvPr/>
          </p:nvSpPr>
          <p:spPr>
            <a:xfrm>
              <a:off x="16577689" y="9762124"/>
              <a:ext cx="220444" cy="220444"/>
            </a:xfrm>
            <a:custGeom>
              <a:avLst/>
              <a:gdLst/>
              <a:ahLst/>
              <a:cxnLst/>
              <a:rect l="l" t="t" r="r" b="b"/>
              <a:pathLst>
                <a:path w="220444" h="220444">
                  <a:moveTo>
                    <a:pt x="0" y="0"/>
                  </a:moveTo>
                  <a:lnTo>
                    <a:pt x="220444" y="0"/>
                  </a:lnTo>
                  <a:lnTo>
                    <a:pt x="220444" y="220445"/>
                  </a:lnTo>
                  <a:lnTo>
                    <a:pt x="0" y="2204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65000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5" name="Freeform 15">
              <a:extLst>
                <a:ext uri="{FF2B5EF4-FFF2-40B4-BE49-F238E27FC236}">
                  <a16:creationId xmlns:a16="http://schemas.microsoft.com/office/drawing/2014/main" id="{866D4D18-CC0C-AD8A-B1FB-7D7C224ED340}"/>
                </a:ext>
              </a:extLst>
            </p:cNvPr>
            <p:cNvSpPr/>
            <p:nvPr/>
          </p:nvSpPr>
          <p:spPr>
            <a:xfrm>
              <a:off x="836293" y="9842337"/>
              <a:ext cx="384815" cy="384815"/>
            </a:xfrm>
            <a:custGeom>
              <a:avLst/>
              <a:gdLst/>
              <a:ahLst/>
              <a:cxnLst/>
              <a:rect l="l" t="t" r="r" b="b"/>
              <a:pathLst>
                <a:path w="384815" h="384815">
                  <a:moveTo>
                    <a:pt x="0" y="0"/>
                  </a:moveTo>
                  <a:lnTo>
                    <a:pt x="384814" y="0"/>
                  </a:lnTo>
                  <a:lnTo>
                    <a:pt x="384814" y="384814"/>
                  </a:lnTo>
                  <a:lnTo>
                    <a:pt x="0" y="3848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6" name="Freeform 16">
              <a:extLst>
                <a:ext uri="{FF2B5EF4-FFF2-40B4-BE49-F238E27FC236}">
                  <a16:creationId xmlns:a16="http://schemas.microsoft.com/office/drawing/2014/main" id="{AF4FD624-8CD3-37F9-9273-EEC2AD9227A8}"/>
                </a:ext>
              </a:extLst>
            </p:cNvPr>
            <p:cNvSpPr/>
            <p:nvPr/>
          </p:nvSpPr>
          <p:spPr>
            <a:xfrm>
              <a:off x="1292338" y="9656538"/>
              <a:ext cx="225180" cy="225180"/>
            </a:xfrm>
            <a:custGeom>
              <a:avLst/>
              <a:gdLst/>
              <a:ahLst/>
              <a:cxnLst/>
              <a:rect l="l" t="t" r="r" b="b"/>
              <a:pathLst>
                <a:path w="225180" h="225180">
                  <a:moveTo>
                    <a:pt x="0" y="0"/>
                  </a:moveTo>
                  <a:lnTo>
                    <a:pt x="225180" y="0"/>
                  </a:lnTo>
                  <a:lnTo>
                    <a:pt x="225180" y="225180"/>
                  </a:lnTo>
                  <a:lnTo>
                    <a:pt x="0" y="2251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7" name="Freeform 13">
              <a:extLst>
                <a:ext uri="{FF2B5EF4-FFF2-40B4-BE49-F238E27FC236}">
                  <a16:creationId xmlns:a16="http://schemas.microsoft.com/office/drawing/2014/main" id="{B66782A5-17E5-20A2-06B9-216A5FA40881}"/>
                </a:ext>
              </a:extLst>
            </p:cNvPr>
            <p:cNvSpPr/>
            <p:nvPr/>
          </p:nvSpPr>
          <p:spPr>
            <a:xfrm rot="18447662">
              <a:off x="14453176" y="10443033"/>
              <a:ext cx="268702" cy="262072"/>
            </a:xfrm>
            <a:custGeom>
              <a:avLst/>
              <a:gdLst/>
              <a:ahLst/>
              <a:cxnLst/>
              <a:rect l="l" t="t" r="r" b="b"/>
              <a:pathLst>
                <a:path w="290824" h="290824">
                  <a:moveTo>
                    <a:pt x="0" y="0"/>
                  </a:moveTo>
                  <a:lnTo>
                    <a:pt x="290824" y="0"/>
                  </a:lnTo>
                  <a:lnTo>
                    <a:pt x="290824" y="290824"/>
                  </a:lnTo>
                  <a:lnTo>
                    <a:pt x="0" y="290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56000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8" name="Freeform 13">
              <a:extLst>
                <a:ext uri="{FF2B5EF4-FFF2-40B4-BE49-F238E27FC236}">
                  <a16:creationId xmlns:a16="http://schemas.microsoft.com/office/drawing/2014/main" id="{89810FEE-6F21-C28A-BBE9-443B285C559C}"/>
                </a:ext>
              </a:extLst>
            </p:cNvPr>
            <p:cNvSpPr/>
            <p:nvPr/>
          </p:nvSpPr>
          <p:spPr>
            <a:xfrm rot="18447662">
              <a:off x="15430156" y="9952535"/>
              <a:ext cx="268702" cy="262072"/>
            </a:xfrm>
            <a:custGeom>
              <a:avLst/>
              <a:gdLst/>
              <a:ahLst/>
              <a:cxnLst/>
              <a:rect l="l" t="t" r="r" b="b"/>
              <a:pathLst>
                <a:path w="290824" h="290824">
                  <a:moveTo>
                    <a:pt x="0" y="0"/>
                  </a:moveTo>
                  <a:lnTo>
                    <a:pt x="290824" y="0"/>
                  </a:lnTo>
                  <a:lnTo>
                    <a:pt x="290824" y="290824"/>
                  </a:lnTo>
                  <a:lnTo>
                    <a:pt x="0" y="290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56000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49" name="Group 8">
            <a:extLst>
              <a:ext uri="{FF2B5EF4-FFF2-40B4-BE49-F238E27FC236}">
                <a16:creationId xmlns:a16="http://schemas.microsoft.com/office/drawing/2014/main" id="{2DFCAC57-F4F1-AE64-80E1-9CA43C9D4F10}"/>
              </a:ext>
            </a:extLst>
          </p:cNvPr>
          <p:cNvGrpSpPr/>
          <p:nvPr/>
        </p:nvGrpSpPr>
        <p:grpSpPr>
          <a:xfrm>
            <a:off x="223352" y="0"/>
            <a:ext cx="5399517" cy="1254770"/>
            <a:chOff x="0" y="0"/>
            <a:chExt cx="7199356" cy="1673027"/>
          </a:xfrm>
        </p:grpSpPr>
        <p:sp>
          <p:nvSpPr>
            <p:cNvPr id="50" name="Freeform 9">
              <a:extLst>
                <a:ext uri="{FF2B5EF4-FFF2-40B4-BE49-F238E27FC236}">
                  <a16:creationId xmlns:a16="http://schemas.microsoft.com/office/drawing/2014/main" id="{6831D08D-9808-F037-3034-51FB4B088C82}"/>
                </a:ext>
              </a:extLst>
            </p:cNvPr>
            <p:cNvSpPr/>
            <p:nvPr/>
          </p:nvSpPr>
          <p:spPr>
            <a:xfrm>
              <a:off x="0" y="345364"/>
              <a:ext cx="982299" cy="982299"/>
            </a:xfrm>
            <a:custGeom>
              <a:avLst/>
              <a:gdLst/>
              <a:ahLst/>
              <a:cxnLst/>
              <a:rect l="l" t="t" r="r" b="b"/>
              <a:pathLst>
                <a:path w="982299" h="982299">
                  <a:moveTo>
                    <a:pt x="0" y="0"/>
                  </a:moveTo>
                  <a:lnTo>
                    <a:pt x="982299" y="0"/>
                  </a:lnTo>
                  <a:lnTo>
                    <a:pt x="982299" y="982299"/>
                  </a:lnTo>
                  <a:lnTo>
                    <a:pt x="0" y="9822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</p:sp>
        <p:sp>
          <p:nvSpPr>
            <p:cNvPr id="51" name="Freeform 10">
              <a:extLst>
                <a:ext uri="{FF2B5EF4-FFF2-40B4-BE49-F238E27FC236}">
                  <a16:creationId xmlns:a16="http://schemas.microsoft.com/office/drawing/2014/main" id="{BD9B5690-4F23-E5AE-9367-EBE65623ED47}"/>
                </a:ext>
              </a:extLst>
            </p:cNvPr>
            <p:cNvSpPr/>
            <p:nvPr/>
          </p:nvSpPr>
          <p:spPr>
            <a:xfrm>
              <a:off x="1160488" y="345364"/>
              <a:ext cx="982299" cy="982299"/>
            </a:xfrm>
            <a:custGeom>
              <a:avLst/>
              <a:gdLst/>
              <a:ahLst/>
              <a:cxnLst/>
              <a:rect l="l" t="t" r="r" b="b"/>
              <a:pathLst>
                <a:path w="982299" h="982299">
                  <a:moveTo>
                    <a:pt x="0" y="0"/>
                  </a:moveTo>
                  <a:lnTo>
                    <a:pt x="982298" y="0"/>
                  </a:lnTo>
                  <a:lnTo>
                    <a:pt x="982298" y="982299"/>
                  </a:lnTo>
                  <a:lnTo>
                    <a:pt x="0" y="9822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</p:sp>
        <p:sp>
          <p:nvSpPr>
            <p:cNvPr id="52" name="Freeform 11">
              <a:extLst>
                <a:ext uri="{FF2B5EF4-FFF2-40B4-BE49-F238E27FC236}">
                  <a16:creationId xmlns:a16="http://schemas.microsoft.com/office/drawing/2014/main" id="{5D1420F5-C848-E02A-268B-E48DADC84304}"/>
                </a:ext>
              </a:extLst>
            </p:cNvPr>
            <p:cNvSpPr/>
            <p:nvPr/>
          </p:nvSpPr>
          <p:spPr>
            <a:xfrm>
              <a:off x="3373560" y="345364"/>
              <a:ext cx="982299" cy="982299"/>
            </a:xfrm>
            <a:custGeom>
              <a:avLst/>
              <a:gdLst/>
              <a:ahLst/>
              <a:cxnLst/>
              <a:rect l="l" t="t" r="r" b="b"/>
              <a:pathLst>
                <a:path w="982299" h="982299">
                  <a:moveTo>
                    <a:pt x="0" y="0"/>
                  </a:moveTo>
                  <a:lnTo>
                    <a:pt x="982298" y="0"/>
                  </a:lnTo>
                  <a:lnTo>
                    <a:pt x="982298" y="982299"/>
                  </a:lnTo>
                  <a:lnTo>
                    <a:pt x="0" y="9822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</p:sp>
        <p:sp>
          <p:nvSpPr>
            <p:cNvPr id="53" name="Freeform 12">
              <a:extLst>
                <a:ext uri="{FF2B5EF4-FFF2-40B4-BE49-F238E27FC236}">
                  <a16:creationId xmlns:a16="http://schemas.microsoft.com/office/drawing/2014/main" id="{9C640272-9E99-50D3-3E2F-F887F88A2403}"/>
                </a:ext>
              </a:extLst>
            </p:cNvPr>
            <p:cNvSpPr/>
            <p:nvPr/>
          </p:nvSpPr>
          <p:spPr>
            <a:xfrm>
              <a:off x="2324694" y="345364"/>
              <a:ext cx="866959" cy="982299"/>
            </a:xfrm>
            <a:custGeom>
              <a:avLst/>
              <a:gdLst/>
              <a:ahLst/>
              <a:cxnLst/>
              <a:rect l="l" t="t" r="r" b="b"/>
              <a:pathLst>
                <a:path w="866959" h="982299">
                  <a:moveTo>
                    <a:pt x="0" y="0"/>
                  </a:moveTo>
                  <a:lnTo>
                    <a:pt x="866959" y="0"/>
                  </a:lnTo>
                  <a:lnTo>
                    <a:pt x="866959" y="982299"/>
                  </a:lnTo>
                  <a:lnTo>
                    <a:pt x="0" y="9822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 l="-24839" r="-27501"/>
              </a:stretch>
            </a:blipFill>
          </p:spPr>
        </p:sp>
        <p:sp>
          <p:nvSpPr>
            <p:cNvPr id="54" name="Freeform 13">
              <a:extLst>
                <a:ext uri="{FF2B5EF4-FFF2-40B4-BE49-F238E27FC236}">
                  <a16:creationId xmlns:a16="http://schemas.microsoft.com/office/drawing/2014/main" id="{B4182E02-ED78-9CCD-119A-290FD4E7DD9D}"/>
                </a:ext>
              </a:extLst>
            </p:cNvPr>
            <p:cNvSpPr/>
            <p:nvPr/>
          </p:nvSpPr>
          <p:spPr>
            <a:xfrm>
              <a:off x="4537766" y="0"/>
              <a:ext cx="2661590" cy="1673027"/>
            </a:xfrm>
            <a:custGeom>
              <a:avLst/>
              <a:gdLst/>
              <a:ahLst/>
              <a:cxnLst/>
              <a:rect l="l" t="t" r="r" b="b"/>
              <a:pathLst>
                <a:path w="2661590" h="1673027">
                  <a:moveTo>
                    <a:pt x="0" y="0"/>
                  </a:moveTo>
                  <a:lnTo>
                    <a:pt x="2661590" y="0"/>
                  </a:lnTo>
                  <a:lnTo>
                    <a:pt x="2661590" y="1673027"/>
                  </a:lnTo>
                  <a:lnTo>
                    <a:pt x="0" y="16730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 l="-5873" r="-5873"/>
              </a:stretch>
            </a:blipFill>
          </p:spPr>
        </p:sp>
      </p:grpSp>
    </p:spTree>
    <p:extLst>
      <p:ext uri="{BB962C8B-B14F-4D97-AF65-F5344CB8AC3E}">
        <p14:creationId xmlns:p14="http://schemas.microsoft.com/office/powerpoint/2010/main" val="117449056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สี่เหลี่ยมผืนผ้า 29"/>
          <p:cNvSpPr/>
          <p:nvPr/>
        </p:nvSpPr>
        <p:spPr>
          <a:xfrm>
            <a:off x="2182069" y="6219473"/>
            <a:ext cx="13699865" cy="290848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68580" rIns="137160" bIns="685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20000"/>
              </a:lnSpc>
            </a:pPr>
            <a:endParaRPr lang="th-TH" sz="2800" b="1" dirty="0">
              <a:solidFill>
                <a:schemeClr val="tx1"/>
              </a:solidFill>
              <a:latin typeface="Chulabhorn Likit Text Light๙" panose="00000400000000000000" pitchFamily="2" charset="-34"/>
              <a:cs typeface="Chulabhorn Likit Text Light๙" panose="00000400000000000000" pitchFamily="2" charset="-34"/>
            </a:endParaRPr>
          </a:p>
          <a:p>
            <a:pPr>
              <a:lnSpc>
                <a:spcPct val="120000"/>
              </a:lnSpc>
            </a:pPr>
            <a:r>
              <a:rPr lang="th-TH" sz="2800" b="1" dirty="0">
                <a:solidFill>
                  <a:schemeClr val="tx1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คุณสมบัติเฉพาะสำหรับตำแหน่ง</a:t>
            </a:r>
          </a:p>
          <a:p>
            <a:pPr>
              <a:lnSpc>
                <a:spcPct val="120000"/>
              </a:lnSpc>
            </a:pPr>
            <a:r>
              <a:rPr lang="th-TH" sz="2800" b="1" dirty="0">
                <a:solidFill>
                  <a:schemeClr val="tx1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คุณวุฒิการศึกษา</a:t>
            </a:r>
          </a:p>
          <a:p>
            <a:pPr>
              <a:lnSpc>
                <a:spcPct val="120000"/>
              </a:lnSpc>
            </a:pPr>
            <a:r>
              <a:rPr lang="th-TH" sz="2800" b="1" dirty="0">
                <a:solidFill>
                  <a:schemeClr val="tx1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ได้รับคุณวุฒิปริญญาตรีหรือคุณวุฒิอย่างอื่นที่เทียบได้ในระดับเดียวกัน ในสาขาวิชานิติศาสตร์ หรือคุณวุฒิอย่างอื่นที่ ก.พ. กำหนดว่าใช้เป็นคุณสมบัติเฉพาะสำหรับตำแหน่งนี้ได้</a:t>
            </a:r>
          </a:p>
          <a:p>
            <a:pPr>
              <a:lnSpc>
                <a:spcPct val="120000"/>
              </a:lnSpc>
            </a:pPr>
            <a:endParaRPr lang="th-TH" sz="2800" b="1" dirty="0">
              <a:solidFill>
                <a:schemeClr val="accent6">
                  <a:lumMod val="50000"/>
                </a:schemeClr>
              </a:solidFill>
              <a:latin typeface="Chulabhorn Likit Text Light๙" panose="00000400000000000000" pitchFamily="2" charset="-34"/>
              <a:cs typeface="Chulabhorn Likit Text Light๙" panose="00000400000000000000" pitchFamily="2" charset="-34"/>
            </a:endParaRPr>
          </a:p>
        </p:txBody>
      </p:sp>
      <p:sp>
        <p:nvSpPr>
          <p:cNvPr id="31" name="สี่เหลี่ยมผืนผ้า 30"/>
          <p:cNvSpPr/>
          <p:nvPr/>
        </p:nvSpPr>
        <p:spPr>
          <a:xfrm>
            <a:off x="2182067" y="1232363"/>
            <a:ext cx="13699866" cy="113044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th-TH" sz="3600" b="1" dirty="0"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นักวิชาการเงินและบัญชี</a:t>
            </a:r>
          </a:p>
        </p:txBody>
      </p:sp>
      <p:sp>
        <p:nvSpPr>
          <p:cNvPr id="32" name="สี่เหลี่ยมผืนผ้า 31"/>
          <p:cNvSpPr/>
          <p:nvPr/>
        </p:nvSpPr>
        <p:spPr>
          <a:xfrm>
            <a:off x="2182069" y="5363560"/>
            <a:ext cx="13699865" cy="842333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th-TH" sz="3600" b="1" dirty="0"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นิติกร</a:t>
            </a:r>
          </a:p>
        </p:txBody>
      </p:sp>
      <p:sp>
        <p:nvSpPr>
          <p:cNvPr id="33" name="สี่เหลี่ยมผืนผ้า 32"/>
          <p:cNvSpPr/>
          <p:nvPr/>
        </p:nvSpPr>
        <p:spPr>
          <a:xfrm>
            <a:off x="2182069" y="2206199"/>
            <a:ext cx="13699865" cy="288404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20000"/>
              </a:lnSpc>
            </a:pPr>
            <a:endParaRPr lang="th-TH" sz="2800" b="1" dirty="0">
              <a:solidFill>
                <a:schemeClr val="accent6">
                  <a:lumMod val="50000"/>
                </a:schemeClr>
              </a:solidFill>
              <a:latin typeface="Chulabhorn Likit Text Light๙" panose="00000400000000000000" pitchFamily="2" charset="-34"/>
              <a:cs typeface="Chulabhorn Likit Text Light๙" panose="00000400000000000000" pitchFamily="2" charset="-34"/>
            </a:endParaRPr>
          </a:p>
          <a:p>
            <a:pPr>
              <a:lnSpc>
                <a:spcPct val="120000"/>
              </a:lnSpc>
            </a:pPr>
            <a:r>
              <a:rPr lang="th-TH" sz="2800" b="1" dirty="0">
                <a:solidFill>
                  <a:schemeClr val="tx1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คุณสมบัติเฉพาะสำหรับตำแหน่ง</a:t>
            </a:r>
          </a:p>
          <a:p>
            <a:pPr>
              <a:lnSpc>
                <a:spcPct val="120000"/>
              </a:lnSpc>
            </a:pPr>
            <a:r>
              <a:rPr lang="th-TH" sz="2800" b="1" dirty="0">
                <a:solidFill>
                  <a:schemeClr val="tx1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คุณวุฒิการศึกษา</a:t>
            </a:r>
          </a:p>
          <a:p>
            <a:pPr>
              <a:lnSpc>
                <a:spcPct val="120000"/>
              </a:lnSpc>
            </a:pPr>
            <a:r>
              <a:rPr lang="th-TH" sz="2800" b="1" dirty="0">
                <a:solidFill>
                  <a:schemeClr val="tx1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 ได้รับคุณวุฒิปริญญาตรีหรือคุณวุฒิอย่างอื่นที่เทียบได้ในระดับเดียวกันในสาขาวิชาการ  บัญชี สาขาวิชาการบริหารธุรกิจ (การเงิน และการบัญชี) หรือสาขาวิชาเศรษฐศาสตร์ </a:t>
            </a:r>
          </a:p>
          <a:p>
            <a:pPr algn="ctr">
              <a:lnSpc>
                <a:spcPct val="120000"/>
              </a:lnSpc>
            </a:pPr>
            <a:endParaRPr lang="th-TH" sz="2000" dirty="0">
              <a:solidFill>
                <a:schemeClr val="accent6">
                  <a:lumMod val="50000"/>
                </a:schemeClr>
              </a:solidFill>
              <a:latin typeface="Chulabhorn Likit Text Light๙" panose="00000400000000000000" pitchFamily="2" charset="-34"/>
              <a:cs typeface="Chulabhorn Likit Text Light๙" panose="00000400000000000000" pitchFamily="2" charset="-34"/>
            </a:endParaRPr>
          </a:p>
        </p:txBody>
      </p:sp>
      <p:grpSp>
        <p:nvGrpSpPr>
          <p:cNvPr id="2" name="กลุ่ม 1">
            <a:extLst>
              <a:ext uri="{FF2B5EF4-FFF2-40B4-BE49-F238E27FC236}">
                <a16:creationId xmlns:a16="http://schemas.microsoft.com/office/drawing/2014/main" id="{8D4B25DE-F1BB-66A8-012B-5AA29C993058}"/>
              </a:ext>
            </a:extLst>
          </p:cNvPr>
          <p:cNvGrpSpPr/>
          <p:nvPr/>
        </p:nvGrpSpPr>
        <p:grpSpPr>
          <a:xfrm>
            <a:off x="-322135" y="5943268"/>
            <a:ext cx="20941658" cy="5143832"/>
            <a:chOff x="-322135" y="5943268"/>
            <a:chExt cx="20941658" cy="5143832"/>
          </a:xfrm>
        </p:grpSpPr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5647C502-8DD1-A7D8-99B2-335E10BE7CA5}"/>
                </a:ext>
              </a:extLst>
            </p:cNvPr>
            <p:cNvSpPr/>
            <p:nvPr/>
          </p:nvSpPr>
          <p:spPr>
            <a:xfrm>
              <a:off x="-322135" y="9635249"/>
              <a:ext cx="19404854" cy="1451851"/>
            </a:xfrm>
            <a:custGeom>
              <a:avLst/>
              <a:gdLst/>
              <a:ahLst/>
              <a:cxnLst/>
              <a:rect l="l" t="t" r="r" b="b"/>
              <a:pathLst>
                <a:path w="19404854" h="9702427">
                  <a:moveTo>
                    <a:pt x="0" y="0"/>
                  </a:moveTo>
                  <a:lnTo>
                    <a:pt x="19404855" y="0"/>
                  </a:lnTo>
                  <a:lnTo>
                    <a:pt x="19404855" y="9702428"/>
                  </a:lnTo>
                  <a:lnTo>
                    <a:pt x="0" y="97024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rcRect/>
              <a:stretch>
                <a:fillRect b="-568280"/>
              </a:stretch>
            </a:blipFill>
          </p:spPr>
        </p:sp>
        <p:sp>
          <p:nvSpPr>
            <p:cNvPr id="29" name="Freeform 3">
              <a:extLst>
                <a:ext uri="{FF2B5EF4-FFF2-40B4-BE49-F238E27FC236}">
                  <a16:creationId xmlns:a16="http://schemas.microsoft.com/office/drawing/2014/main" id="{468BA693-EA98-7C62-381B-6A76468A7644}"/>
                </a:ext>
              </a:extLst>
            </p:cNvPr>
            <p:cNvSpPr/>
            <p:nvPr/>
          </p:nvSpPr>
          <p:spPr>
            <a:xfrm rot="10800000" flipH="1">
              <a:off x="-126913" y="6672817"/>
              <a:ext cx="4261510" cy="4172163"/>
            </a:xfrm>
            <a:custGeom>
              <a:avLst/>
              <a:gdLst/>
              <a:ahLst/>
              <a:cxnLst/>
              <a:rect l="l" t="t" r="r" b="b"/>
              <a:pathLst>
                <a:path w="4261510" h="4172163">
                  <a:moveTo>
                    <a:pt x="4261510" y="0"/>
                  </a:moveTo>
                  <a:lnTo>
                    <a:pt x="0" y="0"/>
                  </a:lnTo>
                  <a:lnTo>
                    <a:pt x="0" y="4172163"/>
                  </a:lnTo>
                  <a:lnTo>
                    <a:pt x="4261510" y="4172163"/>
                  </a:lnTo>
                  <a:lnTo>
                    <a:pt x="4261510" y="0"/>
                  </a:lnTo>
                  <a:close/>
                </a:path>
              </a:pathLst>
            </a:custGeom>
            <a:blipFill>
              <a:blip r:embed="rId4">
                <a:alphaModFix amt="37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4" name="Freeform 4">
              <a:extLst>
                <a:ext uri="{FF2B5EF4-FFF2-40B4-BE49-F238E27FC236}">
                  <a16:creationId xmlns:a16="http://schemas.microsoft.com/office/drawing/2014/main" id="{07353885-E7DA-F767-697A-881B2FA6DD05}"/>
                </a:ext>
              </a:extLst>
            </p:cNvPr>
            <p:cNvSpPr/>
            <p:nvPr/>
          </p:nvSpPr>
          <p:spPr>
            <a:xfrm rot="10800000">
              <a:off x="16716853" y="5943268"/>
              <a:ext cx="3902670" cy="4366592"/>
            </a:xfrm>
            <a:custGeom>
              <a:avLst/>
              <a:gdLst/>
              <a:ahLst/>
              <a:cxnLst/>
              <a:rect l="l" t="t" r="r" b="b"/>
              <a:pathLst>
                <a:path w="4261510" h="4172163">
                  <a:moveTo>
                    <a:pt x="0" y="0"/>
                  </a:moveTo>
                  <a:lnTo>
                    <a:pt x="4261510" y="0"/>
                  </a:lnTo>
                  <a:lnTo>
                    <a:pt x="4261510" y="4172163"/>
                  </a:lnTo>
                  <a:lnTo>
                    <a:pt x="0" y="41721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31999"/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5" name="Freeform 5">
              <a:extLst>
                <a:ext uri="{FF2B5EF4-FFF2-40B4-BE49-F238E27FC236}">
                  <a16:creationId xmlns:a16="http://schemas.microsoft.com/office/drawing/2014/main" id="{07D19D9A-6940-06EF-8CCD-00080092E4A7}"/>
                </a:ext>
              </a:extLst>
            </p:cNvPr>
            <p:cNvSpPr/>
            <p:nvPr/>
          </p:nvSpPr>
          <p:spPr>
            <a:xfrm>
              <a:off x="17183859" y="9649284"/>
              <a:ext cx="352548" cy="352548"/>
            </a:xfrm>
            <a:custGeom>
              <a:avLst/>
              <a:gdLst/>
              <a:ahLst/>
              <a:cxnLst/>
              <a:rect l="l" t="t" r="r" b="b"/>
              <a:pathLst>
                <a:path w="352548" h="352548">
                  <a:moveTo>
                    <a:pt x="0" y="0"/>
                  </a:moveTo>
                  <a:lnTo>
                    <a:pt x="352547" y="0"/>
                  </a:lnTo>
                  <a:lnTo>
                    <a:pt x="352547" y="352548"/>
                  </a:lnTo>
                  <a:lnTo>
                    <a:pt x="0" y="35254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47000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6" name="Freeform 6">
              <a:extLst>
                <a:ext uri="{FF2B5EF4-FFF2-40B4-BE49-F238E27FC236}">
                  <a16:creationId xmlns:a16="http://schemas.microsoft.com/office/drawing/2014/main" id="{72193191-F8C8-A4EB-C05B-1154DCE69D28}"/>
                </a:ext>
              </a:extLst>
            </p:cNvPr>
            <p:cNvSpPr/>
            <p:nvPr/>
          </p:nvSpPr>
          <p:spPr>
            <a:xfrm>
              <a:off x="16855283" y="9924104"/>
              <a:ext cx="270304" cy="270304"/>
            </a:xfrm>
            <a:custGeom>
              <a:avLst/>
              <a:gdLst/>
              <a:ahLst/>
              <a:cxnLst/>
              <a:rect l="l" t="t" r="r" b="b"/>
              <a:pathLst>
                <a:path w="270304" h="270304">
                  <a:moveTo>
                    <a:pt x="0" y="0"/>
                  </a:moveTo>
                  <a:lnTo>
                    <a:pt x="270304" y="0"/>
                  </a:lnTo>
                  <a:lnTo>
                    <a:pt x="270304" y="270304"/>
                  </a:lnTo>
                  <a:lnTo>
                    <a:pt x="0" y="2703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55000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7" name="Freeform 7">
              <a:extLst>
                <a:ext uri="{FF2B5EF4-FFF2-40B4-BE49-F238E27FC236}">
                  <a16:creationId xmlns:a16="http://schemas.microsoft.com/office/drawing/2014/main" id="{67A1AD01-6808-F382-0C94-BFE96F042AC6}"/>
                </a:ext>
              </a:extLst>
            </p:cNvPr>
            <p:cNvSpPr/>
            <p:nvPr/>
          </p:nvSpPr>
          <p:spPr>
            <a:xfrm>
              <a:off x="0" y="9641564"/>
              <a:ext cx="625082" cy="625082"/>
            </a:xfrm>
            <a:custGeom>
              <a:avLst/>
              <a:gdLst/>
              <a:ahLst/>
              <a:cxnLst/>
              <a:rect l="l" t="t" r="r" b="b"/>
              <a:pathLst>
                <a:path w="625082" h="625082">
                  <a:moveTo>
                    <a:pt x="0" y="0"/>
                  </a:moveTo>
                  <a:lnTo>
                    <a:pt x="625082" y="0"/>
                  </a:lnTo>
                  <a:lnTo>
                    <a:pt x="625082" y="625082"/>
                  </a:lnTo>
                  <a:lnTo>
                    <a:pt x="0" y="62508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8" name="Freeform 8">
              <a:extLst>
                <a:ext uri="{FF2B5EF4-FFF2-40B4-BE49-F238E27FC236}">
                  <a16:creationId xmlns:a16="http://schemas.microsoft.com/office/drawing/2014/main" id="{6EAAD824-25E2-7DFF-FF49-5C807EA53A39}"/>
                </a:ext>
              </a:extLst>
            </p:cNvPr>
            <p:cNvSpPr/>
            <p:nvPr/>
          </p:nvSpPr>
          <p:spPr>
            <a:xfrm>
              <a:off x="660458" y="9631111"/>
              <a:ext cx="294691" cy="294691"/>
            </a:xfrm>
            <a:custGeom>
              <a:avLst/>
              <a:gdLst/>
              <a:ahLst/>
              <a:cxnLst/>
              <a:rect l="l" t="t" r="r" b="b"/>
              <a:pathLst>
                <a:path w="294691" h="294691">
                  <a:moveTo>
                    <a:pt x="0" y="0"/>
                  </a:moveTo>
                  <a:lnTo>
                    <a:pt x="294691" y="0"/>
                  </a:lnTo>
                  <a:lnTo>
                    <a:pt x="294691" y="294691"/>
                  </a:lnTo>
                  <a:lnTo>
                    <a:pt x="0" y="2946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9" name="Freeform 9">
              <a:extLst>
                <a:ext uri="{FF2B5EF4-FFF2-40B4-BE49-F238E27FC236}">
                  <a16:creationId xmlns:a16="http://schemas.microsoft.com/office/drawing/2014/main" id="{11DBEE7A-5C74-DD81-30C3-C9440BE5B2BF}"/>
                </a:ext>
              </a:extLst>
            </p:cNvPr>
            <p:cNvSpPr/>
            <p:nvPr/>
          </p:nvSpPr>
          <p:spPr>
            <a:xfrm rot="834738">
              <a:off x="4269232" y="9833364"/>
              <a:ext cx="298411" cy="298411"/>
            </a:xfrm>
            <a:custGeom>
              <a:avLst/>
              <a:gdLst/>
              <a:ahLst/>
              <a:cxnLst/>
              <a:rect l="l" t="t" r="r" b="b"/>
              <a:pathLst>
                <a:path w="298411" h="298411">
                  <a:moveTo>
                    <a:pt x="0" y="0"/>
                  </a:moveTo>
                  <a:lnTo>
                    <a:pt x="298410" y="0"/>
                  </a:lnTo>
                  <a:lnTo>
                    <a:pt x="298410" y="298410"/>
                  </a:lnTo>
                  <a:lnTo>
                    <a:pt x="0" y="2984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56000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0" name="TextBox 10">
              <a:extLst>
                <a:ext uri="{FF2B5EF4-FFF2-40B4-BE49-F238E27FC236}">
                  <a16:creationId xmlns:a16="http://schemas.microsoft.com/office/drawing/2014/main" id="{FD06D8F1-0D83-63FE-4D70-99051F33C192}"/>
                </a:ext>
              </a:extLst>
            </p:cNvPr>
            <p:cNvSpPr txBox="1"/>
            <p:nvPr/>
          </p:nvSpPr>
          <p:spPr>
            <a:xfrm>
              <a:off x="5418052" y="9897227"/>
              <a:ext cx="13784348" cy="4289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679"/>
                </a:lnSpc>
              </a:pPr>
              <a:r>
                <a:rPr lang="en-US" sz="1600" dirty="0" err="1">
                  <a:solidFill>
                    <a:srgbClr val="EA9F1B"/>
                  </a:solidFill>
                  <a:latin typeface="Chulabhorn Likit Text Light" panose="00000400000000000000" pitchFamily="2" charset="-34"/>
                  <a:cs typeface="Chulabhorn Likit Text Light" panose="00000400000000000000" pitchFamily="2" charset="-34"/>
                </a:rPr>
                <a:t>เศรษฐกิจฐานรากมั่นคง</a:t>
              </a:r>
              <a:r>
                <a:rPr lang="en-US" sz="1600" dirty="0">
                  <a:solidFill>
                    <a:srgbClr val="EA9F1B"/>
                  </a:solidFill>
                  <a:latin typeface="Chulabhorn Likit Text Light" panose="00000400000000000000" pitchFamily="2" charset="-34"/>
                  <a:cs typeface="Chulabhorn Likit Text Light" panose="00000400000000000000" pitchFamily="2" charset="-34"/>
                </a:rPr>
                <a:t> </a:t>
              </a:r>
              <a:r>
                <a:rPr lang="en-US" sz="1600" dirty="0" err="1">
                  <a:solidFill>
                    <a:srgbClr val="EA9F1B"/>
                  </a:solidFill>
                  <a:latin typeface="Chulabhorn Likit Text Light" panose="00000400000000000000" pitchFamily="2" charset="-34"/>
                  <a:cs typeface="Chulabhorn Likit Text Light" panose="00000400000000000000" pitchFamily="2" charset="-34"/>
                </a:rPr>
                <a:t>ชุมชนเข้มแข็งอย่างยั่งยืน</a:t>
              </a:r>
              <a:r>
                <a:rPr lang="en-US" sz="1600" dirty="0">
                  <a:solidFill>
                    <a:srgbClr val="EA9F1B"/>
                  </a:solidFill>
                  <a:latin typeface="Chulabhorn Likit Text Light" panose="00000400000000000000" pitchFamily="2" charset="-34"/>
                  <a:cs typeface="Chulabhorn Likit Text Light" panose="00000400000000000000" pitchFamily="2" charset="-34"/>
                </a:rPr>
                <a:t> </a:t>
              </a:r>
              <a:r>
                <a:rPr lang="en-US" sz="1600" dirty="0" err="1">
                  <a:solidFill>
                    <a:srgbClr val="EA9F1B"/>
                  </a:solidFill>
                  <a:latin typeface="Chulabhorn Likit Text Light" panose="00000400000000000000" pitchFamily="2" charset="-34"/>
                  <a:cs typeface="Chulabhorn Likit Text Light" panose="00000400000000000000" pitchFamily="2" charset="-34"/>
                </a:rPr>
                <a:t>ด้วยหลักปรัชญาของเศรษฐกิจพอเพียง</a:t>
              </a:r>
              <a:r>
                <a:rPr lang="en-US" sz="1600" dirty="0">
                  <a:solidFill>
                    <a:srgbClr val="EA9F1B"/>
                  </a:solidFill>
                  <a:latin typeface="Chulabhorn Likit Text Light" panose="00000400000000000000" pitchFamily="2" charset="-34"/>
                  <a:cs typeface="Chulabhorn Likit Text Light" panose="00000400000000000000" pitchFamily="2" charset="-34"/>
                </a:rPr>
                <a:t> </a:t>
              </a:r>
            </a:p>
            <a:p>
              <a:pPr>
                <a:lnSpc>
                  <a:spcPts val="1679"/>
                </a:lnSpc>
              </a:pPr>
              <a:endParaRPr lang="en-US" sz="1400" spc="253" dirty="0">
                <a:solidFill>
                  <a:srgbClr val="EA9F1B"/>
                </a:solidFill>
                <a:cs typeface="Opun Mai Bold"/>
              </a:endParaRPr>
            </a:p>
          </p:txBody>
        </p:sp>
        <p:sp>
          <p:nvSpPr>
            <p:cNvPr id="41" name="Freeform 12">
              <a:extLst>
                <a:ext uri="{FF2B5EF4-FFF2-40B4-BE49-F238E27FC236}">
                  <a16:creationId xmlns:a16="http://schemas.microsoft.com/office/drawing/2014/main" id="{13042989-4F1D-88C2-4B36-1653B2EBCC7A}"/>
                </a:ext>
              </a:extLst>
            </p:cNvPr>
            <p:cNvSpPr/>
            <p:nvPr/>
          </p:nvSpPr>
          <p:spPr>
            <a:xfrm rot="2055878">
              <a:off x="9189152" y="9608252"/>
              <a:ext cx="231865" cy="231865"/>
            </a:xfrm>
            <a:custGeom>
              <a:avLst/>
              <a:gdLst/>
              <a:ahLst/>
              <a:cxnLst/>
              <a:rect l="l" t="t" r="r" b="b"/>
              <a:pathLst>
                <a:path w="231865" h="231865">
                  <a:moveTo>
                    <a:pt x="0" y="0"/>
                  </a:moveTo>
                  <a:lnTo>
                    <a:pt x="231865" y="0"/>
                  </a:lnTo>
                  <a:lnTo>
                    <a:pt x="231865" y="231865"/>
                  </a:lnTo>
                  <a:lnTo>
                    <a:pt x="0" y="2318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56000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2" name="Freeform 13">
              <a:extLst>
                <a:ext uri="{FF2B5EF4-FFF2-40B4-BE49-F238E27FC236}">
                  <a16:creationId xmlns:a16="http://schemas.microsoft.com/office/drawing/2014/main" id="{7976F378-0776-4DA5-96A2-0DB1AAEA62A9}"/>
                </a:ext>
              </a:extLst>
            </p:cNvPr>
            <p:cNvSpPr/>
            <p:nvPr/>
          </p:nvSpPr>
          <p:spPr>
            <a:xfrm rot="18447662">
              <a:off x="13217140" y="9859751"/>
              <a:ext cx="290824" cy="290824"/>
            </a:xfrm>
            <a:custGeom>
              <a:avLst/>
              <a:gdLst/>
              <a:ahLst/>
              <a:cxnLst/>
              <a:rect l="l" t="t" r="r" b="b"/>
              <a:pathLst>
                <a:path w="290824" h="290824">
                  <a:moveTo>
                    <a:pt x="0" y="0"/>
                  </a:moveTo>
                  <a:lnTo>
                    <a:pt x="290824" y="0"/>
                  </a:lnTo>
                  <a:lnTo>
                    <a:pt x="290824" y="290824"/>
                  </a:lnTo>
                  <a:lnTo>
                    <a:pt x="0" y="290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56000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3" name="Freeform 14">
              <a:extLst>
                <a:ext uri="{FF2B5EF4-FFF2-40B4-BE49-F238E27FC236}">
                  <a16:creationId xmlns:a16="http://schemas.microsoft.com/office/drawing/2014/main" id="{64FC6ADE-9469-36E5-0981-0F5D328AE529}"/>
                </a:ext>
              </a:extLst>
            </p:cNvPr>
            <p:cNvSpPr/>
            <p:nvPr/>
          </p:nvSpPr>
          <p:spPr>
            <a:xfrm>
              <a:off x="16577689" y="9762124"/>
              <a:ext cx="220444" cy="220444"/>
            </a:xfrm>
            <a:custGeom>
              <a:avLst/>
              <a:gdLst/>
              <a:ahLst/>
              <a:cxnLst/>
              <a:rect l="l" t="t" r="r" b="b"/>
              <a:pathLst>
                <a:path w="220444" h="220444">
                  <a:moveTo>
                    <a:pt x="0" y="0"/>
                  </a:moveTo>
                  <a:lnTo>
                    <a:pt x="220444" y="0"/>
                  </a:lnTo>
                  <a:lnTo>
                    <a:pt x="220444" y="220445"/>
                  </a:lnTo>
                  <a:lnTo>
                    <a:pt x="0" y="2204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65000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4" name="Freeform 15">
              <a:extLst>
                <a:ext uri="{FF2B5EF4-FFF2-40B4-BE49-F238E27FC236}">
                  <a16:creationId xmlns:a16="http://schemas.microsoft.com/office/drawing/2014/main" id="{C824A974-9690-712C-F20D-D5572A9567C3}"/>
                </a:ext>
              </a:extLst>
            </p:cNvPr>
            <p:cNvSpPr/>
            <p:nvPr/>
          </p:nvSpPr>
          <p:spPr>
            <a:xfrm>
              <a:off x="836293" y="9842337"/>
              <a:ext cx="384815" cy="384815"/>
            </a:xfrm>
            <a:custGeom>
              <a:avLst/>
              <a:gdLst/>
              <a:ahLst/>
              <a:cxnLst/>
              <a:rect l="l" t="t" r="r" b="b"/>
              <a:pathLst>
                <a:path w="384815" h="384815">
                  <a:moveTo>
                    <a:pt x="0" y="0"/>
                  </a:moveTo>
                  <a:lnTo>
                    <a:pt x="384814" y="0"/>
                  </a:lnTo>
                  <a:lnTo>
                    <a:pt x="384814" y="384814"/>
                  </a:lnTo>
                  <a:lnTo>
                    <a:pt x="0" y="3848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5" name="Freeform 16">
              <a:extLst>
                <a:ext uri="{FF2B5EF4-FFF2-40B4-BE49-F238E27FC236}">
                  <a16:creationId xmlns:a16="http://schemas.microsoft.com/office/drawing/2014/main" id="{EDF32A67-C815-04D5-D6AC-DCAA1117D712}"/>
                </a:ext>
              </a:extLst>
            </p:cNvPr>
            <p:cNvSpPr/>
            <p:nvPr/>
          </p:nvSpPr>
          <p:spPr>
            <a:xfrm>
              <a:off x="1292338" y="9656538"/>
              <a:ext cx="225180" cy="225180"/>
            </a:xfrm>
            <a:custGeom>
              <a:avLst/>
              <a:gdLst/>
              <a:ahLst/>
              <a:cxnLst/>
              <a:rect l="l" t="t" r="r" b="b"/>
              <a:pathLst>
                <a:path w="225180" h="225180">
                  <a:moveTo>
                    <a:pt x="0" y="0"/>
                  </a:moveTo>
                  <a:lnTo>
                    <a:pt x="225180" y="0"/>
                  </a:lnTo>
                  <a:lnTo>
                    <a:pt x="225180" y="225180"/>
                  </a:lnTo>
                  <a:lnTo>
                    <a:pt x="0" y="2251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6" name="Freeform 13">
              <a:extLst>
                <a:ext uri="{FF2B5EF4-FFF2-40B4-BE49-F238E27FC236}">
                  <a16:creationId xmlns:a16="http://schemas.microsoft.com/office/drawing/2014/main" id="{92F4B6B6-1FBD-132C-DCC4-1D704ADA85AB}"/>
                </a:ext>
              </a:extLst>
            </p:cNvPr>
            <p:cNvSpPr/>
            <p:nvPr/>
          </p:nvSpPr>
          <p:spPr>
            <a:xfrm rot="18447662">
              <a:off x="14453176" y="10443033"/>
              <a:ext cx="268702" cy="262072"/>
            </a:xfrm>
            <a:custGeom>
              <a:avLst/>
              <a:gdLst/>
              <a:ahLst/>
              <a:cxnLst/>
              <a:rect l="l" t="t" r="r" b="b"/>
              <a:pathLst>
                <a:path w="290824" h="290824">
                  <a:moveTo>
                    <a:pt x="0" y="0"/>
                  </a:moveTo>
                  <a:lnTo>
                    <a:pt x="290824" y="0"/>
                  </a:lnTo>
                  <a:lnTo>
                    <a:pt x="290824" y="290824"/>
                  </a:lnTo>
                  <a:lnTo>
                    <a:pt x="0" y="290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56000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7" name="Freeform 13">
              <a:extLst>
                <a:ext uri="{FF2B5EF4-FFF2-40B4-BE49-F238E27FC236}">
                  <a16:creationId xmlns:a16="http://schemas.microsoft.com/office/drawing/2014/main" id="{6573179D-F1E7-CC2D-E929-C7CFF3A61388}"/>
                </a:ext>
              </a:extLst>
            </p:cNvPr>
            <p:cNvSpPr/>
            <p:nvPr/>
          </p:nvSpPr>
          <p:spPr>
            <a:xfrm rot="18447662">
              <a:off x="15430156" y="9952535"/>
              <a:ext cx="268702" cy="262072"/>
            </a:xfrm>
            <a:custGeom>
              <a:avLst/>
              <a:gdLst/>
              <a:ahLst/>
              <a:cxnLst/>
              <a:rect l="l" t="t" r="r" b="b"/>
              <a:pathLst>
                <a:path w="290824" h="290824">
                  <a:moveTo>
                    <a:pt x="0" y="0"/>
                  </a:moveTo>
                  <a:lnTo>
                    <a:pt x="290824" y="0"/>
                  </a:lnTo>
                  <a:lnTo>
                    <a:pt x="290824" y="290824"/>
                  </a:lnTo>
                  <a:lnTo>
                    <a:pt x="0" y="290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56000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48" name="Group 8">
            <a:extLst>
              <a:ext uri="{FF2B5EF4-FFF2-40B4-BE49-F238E27FC236}">
                <a16:creationId xmlns:a16="http://schemas.microsoft.com/office/drawing/2014/main" id="{1AF645C8-3B20-34F1-32F1-5D1A0A293A98}"/>
              </a:ext>
            </a:extLst>
          </p:cNvPr>
          <p:cNvGrpSpPr/>
          <p:nvPr/>
        </p:nvGrpSpPr>
        <p:grpSpPr>
          <a:xfrm>
            <a:off x="223352" y="0"/>
            <a:ext cx="5399517" cy="1254770"/>
            <a:chOff x="0" y="0"/>
            <a:chExt cx="7199356" cy="1673027"/>
          </a:xfrm>
        </p:grpSpPr>
        <p:sp>
          <p:nvSpPr>
            <p:cNvPr id="49" name="Freeform 9">
              <a:extLst>
                <a:ext uri="{FF2B5EF4-FFF2-40B4-BE49-F238E27FC236}">
                  <a16:creationId xmlns:a16="http://schemas.microsoft.com/office/drawing/2014/main" id="{4219AA43-5C27-AC03-907A-E9FC17435195}"/>
                </a:ext>
              </a:extLst>
            </p:cNvPr>
            <p:cNvSpPr/>
            <p:nvPr/>
          </p:nvSpPr>
          <p:spPr>
            <a:xfrm>
              <a:off x="0" y="345364"/>
              <a:ext cx="982299" cy="982299"/>
            </a:xfrm>
            <a:custGeom>
              <a:avLst/>
              <a:gdLst/>
              <a:ahLst/>
              <a:cxnLst/>
              <a:rect l="l" t="t" r="r" b="b"/>
              <a:pathLst>
                <a:path w="982299" h="982299">
                  <a:moveTo>
                    <a:pt x="0" y="0"/>
                  </a:moveTo>
                  <a:lnTo>
                    <a:pt x="982299" y="0"/>
                  </a:lnTo>
                  <a:lnTo>
                    <a:pt x="982299" y="982299"/>
                  </a:lnTo>
                  <a:lnTo>
                    <a:pt x="0" y="9822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</p:sp>
        <p:sp>
          <p:nvSpPr>
            <p:cNvPr id="50" name="Freeform 10">
              <a:extLst>
                <a:ext uri="{FF2B5EF4-FFF2-40B4-BE49-F238E27FC236}">
                  <a16:creationId xmlns:a16="http://schemas.microsoft.com/office/drawing/2014/main" id="{22FF765C-561B-1B3A-E629-9071D3A92E69}"/>
                </a:ext>
              </a:extLst>
            </p:cNvPr>
            <p:cNvSpPr/>
            <p:nvPr/>
          </p:nvSpPr>
          <p:spPr>
            <a:xfrm>
              <a:off x="1160488" y="345364"/>
              <a:ext cx="982299" cy="982299"/>
            </a:xfrm>
            <a:custGeom>
              <a:avLst/>
              <a:gdLst/>
              <a:ahLst/>
              <a:cxnLst/>
              <a:rect l="l" t="t" r="r" b="b"/>
              <a:pathLst>
                <a:path w="982299" h="982299">
                  <a:moveTo>
                    <a:pt x="0" y="0"/>
                  </a:moveTo>
                  <a:lnTo>
                    <a:pt x="982298" y="0"/>
                  </a:lnTo>
                  <a:lnTo>
                    <a:pt x="982298" y="982299"/>
                  </a:lnTo>
                  <a:lnTo>
                    <a:pt x="0" y="9822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</p:sp>
        <p:sp>
          <p:nvSpPr>
            <p:cNvPr id="51" name="Freeform 11">
              <a:extLst>
                <a:ext uri="{FF2B5EF4-FFF2-40B4-BE49-F238E27FC236}">
                  <a16:creationId xmlns:a16="http://schemas.microsoft.com/office/drawing/2014/main" id="{9DFE44D9-30C3-A1A8-1F81-DBC38C11E01B}"/>
                </a:ext>
              </a:extLst>
            </p:cNvPr>
            <p:cNvSpPr/>
            <p:nvPr/>
          </p:nvSpPr>
          <p:spPr>
            <a:xfrm>
              <a:off x="3373560" y="345364"/>
              <a:ext cx="982299" cy="982299"/>
            </a:xfrm>
            <a:custGeom>
              <a:avLst/>
              <a:gdLst/>
              <a:ahLst/>
              <a:cxnLst/>
              <a:rect l="l" t="t" r="r" b="b"/>
              <a:pathLst>
                <a:path w="982299" h="982299">
                  <a:moveTo>
                    <a:pt x="0" y="0"/>
                  </a:moveTo>
                  <a:lnTo>
                    <a:pt x="982298" y="0"/>
                  </a:lnTo>
                  <a:lnTo>
                    <a:pt x="982298" y="982299"/>
                  </a:lnTo>
                  <a:lnTo>
                    <a:pt x="0" y="9822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</p:sp>
        <p:sp>
          <p:nvSpPr>
            <p:cNvPr id="52" name="Freeform 12">
              <a:extLst>
                <a:ext uri="{FF2B5EF4-FFF2-40B4-BE49-F238E27FC236}">
                  <a16:creationId xmlns:a16="http://schemas.microsoft.com/office/drawing/2014/main" id="{AB02D16A-5C49-2DE4-EB5F-D04EFA53BD2C}"/>
                </a:ext>
              </a:extLst>
            </p:cNvPr>
            <p:cNvSpPr/>
            <p:nvPr/>
          </p:nvSpPr>
          <p:spPr>
            <a:xfrm>
              <a:off x="2324694" y="345364"/>
              <a:ext cx="866959" cy="982299"/>
            </a:xfrm>
            <a:custGeom>
              <a:avLst/>
              <a:gdLst/>
              <a:ahLst/>
              <a:cxnLst/>
              <a:rect l="l" t="t" r="r" b="b"/>
              <a:pathLst>
                <a:path w="866959" h="982299">
                  <a:moveTo>
                    <a:pt x="0" y="0"/>
                  </a:moveTo>
                  <a:lnTo>
                    <a:pt x="866959" y="0"/>
                  </a:lnTo>
                  <a:lnTo>
                    <a:pt x="866959" y="982299"/>
                  </a:lnTo>
                  <a:lnTo>
                    <a:pt x="0" y="9822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 l="-24839" r="-27501"/>
              </a:stretch>
            </a:blipFill>
          </p:spPr>
        </p:sp>
        <p:sp>
          <p:nvSpPr>
            <p:cNvPr id="53" name="Freeform 13">
              <a:extLst>
                <a:ext uri="{FF2B5EF4-FFF2-40B4-BE49-F238E27FC236}">
                  <a16:creationId xmlns:a16="http://schemas.microsoft.com/office/drawing/2014/main" id="{7A0FFD04-E7C9-46C0-FD0C-A1D795560CAC}"/>
                </a:ext>
              </a:extLst>
            </p:cNvPr>
            <p:cNvSpPr/>
            <p:nvPr/>
          </p:nvSpPr>
          <p:spPr>
            <a:xfrm>
              <a:off x="4537766" y="0"/>
              <a:ext cx="2661590" cy="1673027"/>
            </a:xfrm>
            <a:custGeom>
              <a:avLst/>
              <a:gdLst/>
              <a:ahLst/>
              <a:cxnLst/>
              <a:rect l="l" t="t" r="r" b="b"/>
              <a:pathLst>
                <a:path w="2661590" h="1673027">
                  <a:moveTo>
                    <a:pt x="0" y="0"/>
                  </a:moveTo>
                  <a:lnTo>
                    <a:pt x="2661590" y="0"/>
                  </a:lnTo>
                  <a:lnTo>
                    <a:pt x="2661590" y="1673027"/>
                  </a:lnTo>
                  <a:lnTo>
                    <a:pt x="0" y="16730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 l="-5873" r="-5873"/>
              </a:stretch>
            </a:blipFill>
          </p:spPr>
        </p:sp>
      </p:grpSp>
    </p:spTree>
    <p:extLst>
      <p:ext uri="{BB962C8B-B14F-4D97-AF65-F5344CB8AC3E}">
        <p14:creationId xmlns:p14="http://schemas.microsoft.com/office/powerpoint/2010/main" val="177669514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สี่เหลี่ยมผืนผ้า 28"/>
          <p:cNvSpPr/>
          <p:nvPr/>
        </p:nvSpPr>
        <p:spPr>
          <a:xfrm>
            <a:off x="2535725" y="3740167"/>
            <a:ext cx="12523097" cy="420730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accent2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th-TH" sz="2800" b="1" dirty="0"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                            1) มีสัญชาติไทย</a:t>
            </a:r>
          </a:p>
          <a:p>
            <a:pPr>
              <a:lnSpc>
                <a:spcPct val="120000"/>
              </a:lnSpc>
            </a:pPr>
            <a:r>
              <a:rPr lang="th-TH" sz="2800" b="1" dirty="0"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                            2) อายุไม่ต่ำกว่า 18 ปีบริบูรณ์ และไม่เกิน 60 ปี นับถึงวันปิดรับสมัคร</a:t>
            </a:r>
          </a:p>
          <a:p>
            <a:pPr>
              <a:lnSpc>
                <a:spcPct val="120000"/>
              </a:lnSpc>
            </a:pPr>
            <a:r>
              <a:rPr lang="th-TH" sz="2800" b="1" dirty="0"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                            3) ไม่เป็นบุคคลล้มละลาย</a:t>
            </a:r>
          </a:p>
          <a:p>
            <a:pPr>
              <a:lnSpc>
                <a:spcPct val="120000"/>
              </a:lnSpc>
            </a:pPr>
            <a:r>
              <a:rPr lang="th-TH" sz="2800" b="1" dirty="0"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                            4) ไม่เป็นผู้มีกายทุพพลภาพ                            </a:t>
            </a:r>
          </a:p>
          <a:p>
            <a:pPr>
              <a:lnSpc>
                <a:spcPct val="120000"/>
              </a:lnSpc>
            </a:pPr>
            <a:r>
              <a:rPr lang="th-TH" sz="2800" b="1" dirty="0"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                            5) ไม่เป็นผู้ดำรงตำแหน่งทางการเมือง </a:t>
            </a:r>
          </a:p>
          <a:p>
            <a:pPr>
              <a:lnSpc>
                <a:spcPct val="120000"/>
              </a:lnSpc>
            </a:pPr>
            <a:r>
              <a:rPr lang="th-TH" sz="2800" b="1" dirty="0"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                            6) ไม่เป็นผู้เคยต้องรับโทษจำคุก</a:t>
            </a:r>
          </a:p>
          <a:p>
            <a:pPr>
              <a:lnSpc>
                <a:spcPct val="120000"/>
              </a:lnSpc>
            </a:pPr>
            <a:r>
              <a:rPr lang="th-TH" sz="2800" b="1" dirty="0"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                            7) ไม่เป็นผู้เคยถูกลงโทษให้ออก ปลดออก หรือไล่ออกจากราชการ </a:t>
            </a:r>
            <a:br>
              <a:rPr lang="th-TH" sz="2800" b="1" dirty="0"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</a:br>
            <a:r>
              <a:rPr lang="th-TH" sz="2800" b="1" dirty="0"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                                รัฐวิสาหกิจหรือหน่วยงานอื่นของรัฐ</a:t>
            </a:r>
          </a:p>
        </p:txBody>
      </p:sp>
      <p:sp>
        <p:nvSpPr>
          <p:cNvPr id="32" name="สี่เหลี่ยมผืนผ้ามุมมน 31"/>
          <p:cNvSpPr/>
          <p:nvPr/>
        </p:nvSpPr>
        <p:spPr>
          <a:xfrm>
            <a:off x="5838975" y="1898954"/>
            <a:ext cx="5916597" cy="1105929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000" b="1" dirty="0"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 </a:t>
            </a:r>
            <a:r>
              <a:rPr lang="th-TH" sz="4000" b="1" dirty="0">
                <a:solidFill>
                  <a:schemeClr val="tx1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  คุณสมบัติของผู้สมัครสอบ</a:t>
            </a:r>
          </a:p>
        </p:txBody>
      </p:sp>
      <p:grpSp>
        <p:nvGrpSpPr>
          <p:cNvPr id="2" name="กลุ่ม 1">
            <a:extLst>
              <a:ext uri="{FF2B5EF4-FFF2-40B4-BE49-F238E27FC236}">
                <a16:creationId xmlns:a16="http://schemas.microsoft.com/office/drawing/2014/main" id="{48B9F36D-725C-18C7-8A3E-FAC7C368600E}"/>
              </a:ext>
            </a:extLst>
          </p:cNvPr>
          <p:cNvGrpSpPr/>
          <p:nvPr/>
        </p:nvGrpSpPr>
        <p:grpSpPr>
          <a:xfrm>
            <a:off x="-322135" y="5943268"/>
            <a:ext cx="20941658" cy="5143832"/>
            <a:chOff x="-322135" y="5943268"/>
            <a:chExt cx="20941658" cy="5143832"/>
          </a:xfrm>
        </p:grpSpPr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CB47AF5A-5EC4-AE25-7326-AAB3D7E43EB7}"/>
                </a:ext>
              </a:extLst>
            </p:cNvPr>
            <p:cNvSpPr/>
            <p:nvPr/>
          </p:nvSpPr>
          <p:spPr>
            <a:xfrm>
              <a:off x="-322135" y="9635249"/>
              <a:ext cx="19404854" cy="1451851"/>
            </a:xfrm>
            <a:custGeom>
              <a:avLst/>
              <a:gdLst/>
              <a:ahLst/>
              <a:cxnLst/>
              <a:rect l="l" t="t" r="r" b="b"/>
              <a:pathLst>
                <a:path w="19404854" h="9702427">
                  <a:moveTo>
                    <a:pt x="0" y="0"/>
                  </a:moveTo>
                  <a:lnTo>
                    <a:pt x="19404855" y="0"/>
                  </a:lnTo>
                  <a:lnTo>
                    <a:pt x="19404855" y="9702428"/>
                  </a:lnTo>
                  <a:lnTo>
                    <a:pt x="0" y="97024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rcRect/>
              <a:stretch>
                <a:fillRect b="-568280"/>
              </a:stretch>
            </a:blipFill>
          </p:spPr>
        </p:sp>
        <p:sp>
          <p:nvSpPr>
            <p:cNvPr id="30" name="Freeform 3">
              <a:extLst>
                <a:ext uri="{FF2B5EF4-FFF2-40B4-BE49-F238E27FC236}">
                  <a16:creationId xmlns:a16="http://schemas.microsoft.com/office/drawing/2014/main" id="{51277EC0-5815-E163-07E4-9E78017E67C4}"/>
                </a:ext>
              </a:extLst>
            </p:cNvPr>
            <p:cNvSpPr/>
            <p:nvPr/>
          </p:nvSpPr>
          <p:spPr>
            <a:xfrm rot="10800000" flipH="1">
              <a:off x="-126913" y="6672817"/>
              <a:ext cx="4261510" cy="4172163"/>
            </a:xfrm>
            <a:custGeom>
              <a:avLst/>
              <a:gdLst/>
              <a:ahLst/>
              <a:cxnLst/>
              <a:rect l="l" t="t" r="r" b="b"/>
              <a:pathLst>
                <a:path w="4261510" h="4172163">
                  <a:moveTo>
                    <a:pt x="4261510" y="0"/>
                  </a:moveTo>
                  <a:lnTo>
                    <a:pt x="0" y="0"/>
                  </a:lnTo>
                  <a:lnTo>
                    <a:pt x="0" y="4172163"/>
                  </a:lnTo>
                  <a:lnTo>
                    <a:pt x="4261510" y="4172163"/>
                  </a:lnTo>
                  <a:lnTo>
                    <a:pt x="4261510" y="0"/>
                  </a:lnTo>
                  <a:close/>
                </a:path>
              </a:pathLst>
            </a:custGeom>
            <a:blipFill>
              <a:blip r:embed="rId4">
                <a:alphaModFix amt="37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1" name="Freeform 4">
              <a:extLst>
                <a:ext uri="{FF2B5EF4-FFF2-40B4-BE49-F238E27FC236}">
                  <a16:creationId xmlns:a16="http://schemas.microsoft.com/office/drawing/2014/main" id="{38BF2DA2-21D2-F71D-988C-DD3205BEE4BD}"/>
                </a:ext>
              </a:extLst>
            </p:cNvPr>
            <p:cNvSpPr/>
            <p:nvPr/>
          </p:nvSpPr>
          <p:spPr>
            <a:xfrm rot="10800000">
              <a:off x="16716853" y="5943268"/>
              <a:ext cx="3902670" cy="4366592"/>
            </a:xfrm>
            <a:custGeom>
              <a:avLst/>
              <a:gdLst/>
              <a:ahLst/>
              <a:cxnLst/>
              <a:rect l="l" t="t" r="r" b="b"/>
              <a:pathLst>
                <a:path w="4261510" h="4172163">
                  <a:moveTo>
                    <a:pt x="0" y="0"/>
                  </a:moveTo>
                  <a:lnTo>
                    <a:pt x="4261510" y="0"/>
                  </a:lnTo>
                  <a:lnTo>
                    <a:pt x="4261510" y="4172163"/>
                  </a:lnTo>
                  <a:lnTo>
                    <a:pt x="0" y="41721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31999"/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3" name="Freeform 5">
              <a:extLst>
                <a:ext uri="{FF2B5EF4-FFF2-40B4-BE49-F238E27FC236}">
                  <a16:creationId xmlns:a16="http://schemas.microsoft.com/office/drawing/2014/main" id="{991BBB63-690A-4214-E8E2-C4A7AE94460B}"/>
                </a:ext>
              </a:extLst>
            </p:cNvPr>
            <p:cNvSpPr/>
            <p:nvPr/>
          </p:nvSpPr>
          <p:spPr>
            <a:xfrm>
              <a:off x="17183859" y="9649284"/>
              <a:ext cx="352548" cy="352548"/>
            </a:xfrm>
            <a:custGeom>
              <a:avLst/>
              <a:gdLst/>
              <a:ahLst/>
              <a:cxnLst/>
              <a:rect l="l" t="t" r="r" b="b"/>
              <a:pathLst>
                <a:path w="352548" h="352548">
                  <a:moveTo>
                    <a:pt x="0" y="0"/>
                  </a:moveTo>
                  <a:lnTo>
                    <a:pt x="352547" y="0"/>
                  </a:lnTo>
                  <a:lnTo>
                    <a:pt x="352547" y="352548"/>
                  </a:lnTo>
                  <a:lnTo>
                    <a:pt x="0" y="35254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47000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4" name="Freeform 6">
              <a:extLst>
                <a:ext uri="{FF2B5EF4-FFF2-40B4-BE49-F238E27FC236}">
                  <a16:creationId xmlns:a16="http://schemas.microsoft.com/office/drawing/2014/main" id="{EE2B4F63-91AA-4FA4-BCCB-562E01877B64}"/>
                </a:ext>
              </a:extLst>
            </p:cNvPr>
            <p:cNvSpPr/>
            <p:nvPr/>
          </p:nvSpPr>
          <p:spPr>
            <a:xfrm>
              <a:off x="16855283" y="9924104"/>
              <a:ext cx="270304" cy="270304"/>
            </a:xfrm>
            <a:custGeom>
              <a:avLst/>
              <a:gdLst/>
              <a:ahLst/>
              <a:cxnLst/>
              <a:rect l="l" t="t" r="r" b="b"/>
              <a:pathLst>
                <a:path w="270304" h="270304">
                  <a:moveTo>
                    <a:pt x="0" y="0"/>
                  </a:moveTo>
                  <a:lnTo>
                    <a:pt x="270304" y="0"/>
                  </a:lnTo>
                  <a:lnTo>
                    <a:pt x="270304" y="270304"/>
                  </a:lnTo>
                  <a:lnTo>
                    <a:pt x="0" y="2703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55000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5" name="Freeform 7">
              <a:extLst>
                <a:ext uri="{FF2B5EF4-FFF2-40B4-BE49-F238E27FC236}">
                  <a16:creationId xmlns:a16="http://schemas.microsoft.com/office/drawing/2014/main" id="{6D8FDA64-B42B-414F-A45D-B00DD48E7250}"/>
                </a:ext>
              </a:extLst>
            </p:cNvPr>
            <p:cNvSpPr/>
            <p:nvPr/>
          </p:nvSpPr>
          <p:spPr>
            <a:xfrm>
              <a:off x="0" y="9641564"/>
              <a:ext cx="625082" cy="625082"/>
            </a:xfrm>
            <a:custGeom>
              <a:avLst/>
              <a:gdLst/>
              <a:ahLst/>
              <a:cxnLst/>
              <a:rect l="l" t="t" r="r" b="b"/>
              <a:pathLst>
                <a:path w="625082" h="625082">
                  <a:moveTo>
                    <a:pt x="0" y="0"/>
                  </a:moveTo>
                  <a:lnTo>
                    <a:pt x="625082" y="0"/>
                  </a:lnTo>
                  <a:lnTo>
                    <a:pt x="625082" y="625082"/>
                  </a:lnTo>
                  <a:lnTo>
                    <a:pt x="0" y="62508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6" name="Freeform 8">
              <a:extLst>
                <a:ext uri="{FF2B5EF4-FFF2-40B4-BE49-F238E27FC236}">
                  <a16:creationId xmlns:a16="http://schemas.microsoft.com/office/drawing/2014/main" id="{45F7D68B-D8F8-207C-A7D2-D890244304E0}"/>
                </a:ext>
              </a:extLst>
            </p:cNvPr>
            <p:cNvSpPr/>
            <p:nvPr/>
          </p:nvSpPr>
          <p:spPr>
            <a:xfrm>
              <a:off x="660458" y="9631111"/>
              <a:ext cx="294691" cy="294691"/>
            </a:xfrm>
            <a:custGeom>
              <a:avLst/>
              <a:gdLst/>
              <a:ahLst/>
              <a:cxnLst/>
              <a:rect l="l" t="t" r="r" b="b"/>
              <a:pathLst>
                <a:path w="294691" h="294691">
                  <a:moveTo>
                    <a:pt x="0" y="0"/>
                  </a:moveTo>
                  <a:lnTo>
                    <a:pt x="294691" y="0"/>
                  </a:lnTo>
                  <a:lnTo>
                    <a:pt x="294691" y="294691"/>
                  </a:lnTo>
                  <a:lnTo>
                    <a:pt x="0" y="2946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7" name="Freeform 9">
              <a:extLst>
                <a:ext uri="{FF2B5EF4-FFF2-40B4-BE49-F238E27FC236}">
                  <a16:creationId xmlns:a16="http://schemas.microsoft.com/office/drawing/2014/main" id="{4B6ABCE7-4B17-AB70-9475-C392C75A71AE}"/>
                </a:ext>
              </a:extLst>
            </p:cNvPr>
            <p:cNvSpPr/>
            <p:nvPr/>
          </p:nvSpPr>
          <p:spPr>
            <a:xfrm rot="834738">
              <a:off x="4269232" y="9833364"/>
              <a:ext cx="298411" cy="298411"/>
            </a:xfrm>
            <a:custGeom>
              <a:avLst/>
              <a:gdLst/>
              <a:ahLst/>
              <a:cxnLst/>
              <a:rect l="l" t="t" r="r" b="b"/>
              <a:pathLst>
                <a:path w="298411" h="298411">
                  <a:moveTo>
                    <a:pt x="0" y="0"/>
                  </a:moveTo>
                  <a:lnTo>
                    <a:pt x="298410" y="0"/>
                  </a:lnTo>
                  <a:lnTo>
                    <a:pt x="298410" y="298410"/>
                  </a:lnTo>
                  <a:lnTo>
                    <a:pt x="0" y="2984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56000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8" name="TextBox 10">
              <a:extLst>
                <a:ext uri="{FF2B5EF4-FFF2-40B4-BE49-F238E27FC236}">
                  <a16:creationId xmlns:a16="http://schemas.microsoft.com/office/drawing/2014/main" id="{77D69182-DE90-486A-5416-3E1518E6CBF5}"/>
                </a:ext>
              </a:extLst>
            </p:cNvPr>
            <p:cNvSpPr txBox="1"/>
            <p:nvPr/>
          </p:nvSpPr>
          <p:spPr>
            <a:xfrm>
              <a:off x="5418052" y="9897227"/>
              <a:ext cx="13784348" cy="4289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679"/>
                </a:lnSpc>
              </a:pPr>
              <a:r>
                <a:rPr lang="en-US" sz="1600" dirty="0" err="1">
                  <a:solidFill>
                    <a:srgbClr val="EA9F1B"/>
                  </a:solidFill>
                  <a:latin typeface="Chulabhorn Likit Text Light" panose="00000400000000000000" pitchFamily="2" charset="-34"/>
                  <a:cs typeface="Chulabhorn Likit Text Light" panose="00000400000000000000" pitchFamily="2" charset="-34"/>
                </a:rPr>
                <a:t>เศรษฐกิจฐานรากมั่นคง</a:t>
              </a:r>
              <a:r>
                <a:rPr lang="en-US" sz="1600" dirty="0">
                  <a:solidFill>
                    <a:srgbClr val="EA9F1B"/>
                  </a:solidFill>
                  <a:latin typeface="Chulabhorn Likit Text Light" panose="00000400000000000000" pitchFamily="2" charset="-34"/>
                  <a:cs typeface="Chulabhorn Likit Text Light" panose="00000400000000000000" pitchFamily="2" charset="-34"/>
                </a:rPr>
                <a:t> </a:t>
              </a:r>
              <a:r>
                <a:rPr lang="en-US" sz="1600" dirty="0" err="1">
                  <a:solidFill>
                    <a:srgbClr val="EA9F1B"/>
                  </a:solidFill>
                  <a:latin typeface="Chulabhorn Likit Text Light" panose="00000400000000000000" pitchFamily="2" charset="-34"/>
                  <a:cs typeface="Chulabhorn Likit Text Light" panose="00000400000000000000" pitchFamily="2" charset="-34"/>
                </a:rPr>
                <a:t>ชุมชนเข้มแข็งอย่างยั่งยืน</a:t>
              </a:r>
              <a:r>
                <a:rPr lang="en-US" sz="1600" dirty="0">
                  <a:solidFill>
                    <a:srgbClr val="EA9F1B"/>
                  </a:solidFill>
                  <a:latin typeface="Chulabhorn Likit Text Light" panose="00000400000000000000" pitchFamily="2" charset="-34"/>
                  <a:cs typeface="Chulabhorn Likit Text Light" panose="00000400000000000000" pitchFamily="2" charset="-34"/>
                </a:rPr>
                <a:t> </a:t>
              </a:r>
              <a:r>
                <a:rPr lang="en-US" sz="1600" dirty="0" err="1">
                  <a:solidFill>
                    <a:srgbClr val="EA9F1B"/>
                  </a:solidFill>
                  <a:latin typeface="Chulabhorn Likit Text Light" panose="00000400000000000000" pitchFamily="2" charset="-34"/>
                  <a:cs typeface="Chulabhorn Likit Text Light" panose="00000400000000000000" pitchFamily="2" charset="-34"/>
                </a:rPr>
                <a:t>ด้วยหลักปรัชญาของเศรษฐกิจพอเพียง</a:t>
              </a:r>
              <a:r>
                <a:rPr lang="en-US" sz="1600" dirty="0">
                  <a:solidFill>
                    <a:srgbClr val="EA9F1B"/>
                  </a:solidFill>
                  <a:latin typeface="Chulabhorn Likit Text Light" panose="00000400000000000000" pitchFamily="2" charset="-34"/>
                  <a:cs typeface="Chulabhorn Likit Text Light" panose="00000400000000000000" pitchFamily="2" charset="-34"/>
                </a:rPr>
                <a:t> </a:t>
              </a:r>
            </a:p>
            <a:p>
              <a:pPr>
                <a:lnSpc>
                  <a:spcPts val="1679"/>
                </a:lnSpc>
              </a:pPr>
              <a:endParaRPr lang="en-US" sz="1400" spc="253" dirty="0">
                <a:solidFill>
                  <a:srgbClr val="EA9F1B"/>
                </a:solidFill>
                <a:cs typeface="Opun Mai Bold"/>
              </a:endParaRPr>
            </a:p>
          </p:txBody>
        </p:sp>
        <p:sp>
          <p:nvSpPr>
            <p:cNvPr id="39" name="Freeform 12">
              <a:extLst>
                <a:ext uri="{FF2B5EF4-FFF2-40B4-BE49-F238E27FC236}">
                  <a16:creationId xmlns:a16="http://schemas.microsoft.com/office/drawing/2014/main" id="{1C4CF820-99CE-076F-82E0-51338EDF6A1E}"/>
                </a:ext>
              </a:extLst>
            </p:cNvPr>
            <p:cNvSpPr/>
            <p:nvPr/>
          </p:nvSpPr>
          <p:spPr>
            <a:xfrm rot="2055878">
              <a:off x="9189152" y="9608252"/>
              <a:ext cx="231865" cy="231865"/>
            </a:xfrm>
            <a:custGeom>
              <a:avLst/>
              <a:gdLst/>
              <a:ahLst/>
              <a:cxnLst/>
              <a:rect l="l" t="t" r="r" b="b"/>
              <a:pathLst>
                <a:path w="231865" h="231865">
                  <a:moveTo>
                    <a:pt x="0" y="0"/>
                  </a:moveTo>
                  <a:lnTo>
                    <a:pt x="231865" y="0"/>
                  </a:lnTo>
                  <a:lnTo>
                    <a:pt x="231865" y="231865"/>
                  </a:lnTo>
                  <a:lnTo>
                    <a:pt x="0" y="2318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56000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0" name="Freeform 13">
              <a:extLst>
                <a:ext uri="{FF2B5EF4-FFF2-40B4-BE49-F238E27FC236}">
                  <a16:creationId xmlns:a16="http://schemas.microsoft.com/office/drawing/2014/main" id="{1C829A37-87AC-7E7E-ACDA-777B3761A424}"/>
                </a:ext>
              </a:extLst>
            </p:cNvPr>
            <p:cNvSpPr/>
            <p:nvPr/>
          </p:nvSpPr>
          <p:spPr>
            <a:xfrm rot="18447662">
              <a:off x="13217140" y="9859751"/>
              <a:ext cx="290824" cy="290824"/>
            </a:xfrm>
            <a:custGeom>
              <a:avLst/>
              <a:gdLst/>
              <a:ahLst/>
              <a:cxnLst/>
              <a:rect l="l" t="t" r="r" b="b"/>
              <a:pathLst>
                <a:path w="290824" h="290824">
                  <a:moveTo>
                    <a:pt x="0" y="0"/>
                  </a:moveTo>
                  <a:lnTo>
                    <a:pt x="290824" y="0"/>
                  </a:lnTo>
                  <a:lnTo>
                    <a:pt x="290824" y="290824"/>
                  </a:lnTo>
                  <a:lnTo>
                    <a:pt x="0" y="290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56000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1" name="Freeform 14">
              <a:extLst>
                <a:ext uri="{FF2B5EF4-FFF2-40B4-BE49-F238E27FC236}">
                  <a16:creationId xmlns:a16="http://schemas.microsoft.com/office/drawing/2014/main" id="{E1279F40-BFC6-A527-C8E5-5C7C4BA89C2A}"/>
                </a:ext>
              </a:extLst>
            </p:cNvPr>
            <p:cNvSpPr/>
            <p:nvPr/>
          </p:nvSpPr>
          <p:spPr>
            <a:xfrm>
              <a:off x="16577689" y="9762124"/>
              <a:ext cx="220444" cy="220444"/>
            </a:xfrm>
            <a:custGeom>
              <a:avLst/>
              <a:gdLst/>
              <a:ahLst/>
              <a:cxnLst/>
              <a:rect l="l" t="t" r="r" b="b"/>
              <a:pathLst>
                <a:path w="220444" h="220444">
                  <a:moveTo>
                    <a:pt x="0" y="0"/>
                  </a:moveTo>
                  <a:lnTo>
                    <a:pt x="220444" y="0"/>
                  </a:lnTo>
                  <a:lnTo>
                    <a:pt x="220444" y="220445"/>
                  </a:lnTo>
                  <a:lnTo>
                    <a:pt x="0" y="2204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65000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2" name="Freeform 15">
              <a:extLst>
                <a:ext uri="{FF2B5EF4-FFF2-40B4-BE49-F238E27FC236}">
                  <a16:creationId xmlns:a16="http://schemas.microsoft.com/office/drawing/2014/main" id="{0003BFF7-DA28-061B-D8F0-3E4406DB10E8}"/>
                </a:ext>
              </a:extLst>
            </p:cNvPr>
            <p:cNvSpPr/>
            <p:nvPr/>
          </p:nvSpPr>
          <p:spPr>
            <a:xfrm>
              <a:off x="836293" y="9842337"/>
              <a:ext cx="384815" cy="384815"/>
            </a:xfrm>
            <a:custGeom>
              <a:avLst/>
              <a:gdLst/>
              <a:ahLst/>
              <a:cxnLst/>
              <a:rect l="l" t="t" r="r" b="b"/>
              <a:pathLst>
                <a:path w="384815" h="384815">
                  <a:moveTo>
                    <a:pt x="0" y="0"/>
                  </a:moveTo>
                  <a:lnTo>
                    <a:pt x="384814" y="0"/>
                  </a:lnTo>
                  <a:lnTo>
                    <a:pt x="384814" y="384814"/>
                  </a:lnTo>
                  <a:lnTo>
                    <a:pt x="0" y="3848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3" name="Freeform 16">
              <a:extLst>
                <a:ext uri="{FF2B5EF4-FFF2-40B4-BE49-F238E27FC236}">
                  <a16:creationId xmlns:a16="http://schemas.microsoft.com/office/drawing/2014/main" id="{5DF3EAF3-EFFA-2FAB-24EF-CA16467A365B}"/>
                </a:ext>
              </a:extLst>
            </p:cNvPr>
            <p:cNvSpPr/>
            <p:nvPr/>
          </p:nvSpPr>
          <p:spPr>
            <a:xfrm>
              <a:off x="1292338" y="9656538"/>
              <a:ext cx="225180" cy="225180"/>
            </a:xfrm>
            <a:custGeom>
              <a:avLst/>
              <a:gdLst/>
              <a:ahLst/>
              <a:cxnLst/>
              <a:rect l="l" t="t" r="r" b="b"/>
              <a:pathLst>
                <a:path w="225180" h="225180">
                  <a:moveTo>
                    <a:pt x="0" y="0"/>
                  </a:moveTo>
                  <a:lnTo>
                    <a:pt x="225180" y="0"/>
                  </a:lnTo>
                  <a:lnTo>
                    <a:pt x="225180" y="225180"/>
                  </a:lnTo>
                  <a:lnTo>
                    <a:pt x="0" y="2251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4" name="Freeform 13">
              <a:extLst>
                <a:ext uri="{FF2B5EF4-FFF2-40B4-BE49-F238E27FC236}">
                  <a16:creationId xmlns:a16="http://schemas.microsoft.com/office/drawing/2014/main" id="{781C830D-2E95-34E7-9731-7180A1FBD110}"/>
                </a:ext>
              </a:extLst>
            </p:cNvPr>
            <p:cNvSpPr/>
            <p:nvPr/>
          </p:nvSpPr>
          <p:spPr>
            <a:xfrm rot="18447662">
              <a:off x="14453176" y="10443033"/>
              <a:ext cx="268702" cy="262072"/>
            </a:xfrm>
            <a:custGeom>
              <a:avLst/>
              <a:gdLst/>
              <a:ahLst/>
              <a:cxnLst/>
              <a:rect l="l" t="t" r="r" b="b"/>
              <a:pathLst>
                <a:path w="290824" h="290824">
                  <a:moveTo>
                    <a:pt x="0" y="0"/>
                  </a:moveTo>
                  <a:lnTo>
                    <a:pt x="290824" y="0"/>
                  </a:lnTo>
                  <a:lnTo>
                    <a:pt x="290824" y="290824"/>
                  </a:lnTo>
                  <a:lnTo>
                    <a:pt x="0" y="290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56000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5" name="Freeform 13">
              <a:extLst>
                <a:ext uri="{FF2B5EF4-FFF2-40B4-BE49-F238E27FC236}">
                  <a16:creationId xmlns:a16="http://schemas.microsoft.com/office/drawing/2014/main" id="{29683F14-7979-F69A-725D-CD3852542D50}"/>
                </a:ext>
              </a:extLst>
            </p:cNvPr>
            <p:cNvSpPr/>
            <p:nvPr/>
          </p:nvSpPr>
          <p:spPr>
            <a:xfrm rot="18447662">
              <a:off x="15430156" y="9952535"/>
              <a:ext cx="268702" cy="262072"/>
            </a:xfrm>
            <a:custGeom>
              <a:avLst/>
              <a:gdLst/>
              <a:ahLst/>
              <a:cxnLst/>
              <a:rect l="l" t="t" r="r" b="b"/>
              <a:pathLst>
                <a:path w="290824" h="290824">
                  <a:moveTo>
                    <a:pt x="0" y="0"/>
                  </a:moveTo>
                  <a:lnTo>
                    <a:pt x="290824" y="0"/>
                  </a:lnTo>
                  <a:lnTo>
                    <a:pt x="290824" y="290824"/>
                  </a:lnTo>
                  <a:lnTo>
                    <a:pt x="0" y="290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56000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46" name="Group 8">
            <a:extLst>
              <a:ext uri="{FF2B5EF4-FFF2-40B4-BE49-F238E27FC236}">
                <a16:creationId xmlns:a16="http://schemas.microsoft.com/office/drawing/2014/main" id="{AFA3B474-EC1F-DD2B-C3BF-D3A5A8569FBC}"/>
              </a:ext>
            </a:extLst>
          </p:cNvPr>
          <p:cNvGrpSpPr/>
          <p:nvPr/>
        </p:nvGrpSpPr>
        <p:grpSpPr>
          <a:xfrm>
            <a:off x="223352" y="0"/>
            <a:ext cx="5399517" cy="1254770"/>
            <a:chOff x="0" y="0"/>
            <a:chExt cx="7199356" cy="1673027"/>
          </a:xfrm>
        </p:grpSpPr>
        <p:sp>
          <p:nvSpPr>
            <p:cNvPr id="47" name="Freeform 9">
              <a:extLst>
                <a:ext uri="{FF2B5EF4-FFF2-40B4-BE49-F238E27FC236}">
                  <a16:creationId xmlns:a16="http://schemas.microsoft.com/office/drawing/2014/main" id="{DC24EC0C-0998-FA47-854A-A2FAECCB418E}"/>
                </a:ext>
              </a:extLst>
            </p:cNvPr>
            <p:cNvSpPr/>
            <p:nvPr/>
          </p:nvSpPr>
          <p:spPr>
            <a:xfrm>
              <a:off x="0" y="345364"/>
              <a:ext cx="982299" cy="982299"/>
            </a:xfrm>
            <a:custGeom>
              <a:avLst/>
              <a:gdLst/>
              <a:ahLst/>
              <a:cxnLst/>
              <a:rect l="l" t="t" r="r" b="b"/>
              <a:pathLst>
                <a:path w="982299" h="982299">
                  <a:moveTo>
                    <a:pt x="0" y="0"/>
                  </a:moveTo>
                  <a:lnTo>
                    <a:pt x="982299" y="0"/>
                  </a:lnTo>
                  <a:lnTo>
                    <a:pt x="982299" y="982299"/>
                  </a:lnTo>
                  <a:lnTo>
                    <a:pt x="0" y="9822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</p:sp>
        <p:sp>
          <p:nvSpPr>
            <p:cNvPr id="48" name="Freeform 10">
              <a:extLst>
                <a:ext uri="{FF2B5EF4-FFF2-40B4-BE49-F238E27FC236}">
                  <a16:creationId xmlns:a16="http://schemas.microsoft.com/office/drawing/2014/main" id="{03C8E15B-92AB-7936-E2D8-1315BB484A54}"/>
                </a:ext>
              </a:extLst>
            </p:cNvPr>
            <p:cNvSpPr/>
            <p:nvPr/>
          </p:nvSpPr>
          <p:spPr>
            <a:xfrm>
              <a:off x="1160488" y="345364"/>
              <a:ext cx="982299" cy="982299"/>
            </a:xfrm>
            <a:custGeom>
              <a:avLst/>
              <a:gdLst/>
              <a:ahLst/>
              <a:cxnLst/>
              <a:rect l="l" t="t" r="r" b="b"/>
              <a:pathLst>
                <a:path w="982299" h="982299">
                  <a:moveTo>
                    <a:pt x="0" y="0"/>
                  </a:moveTo>
                  <a:lnTo>
                    <a:pt x="982298" y="0"/>
                  </a:lnTo>
                  <a:lnTo>
                    <a:pt x="982298" y="982299"/>
                  </a:lnTo>
                  <a:lnTo>
                    <a:pt x="0" y="9822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</p:sp>
        <p:sp>
          <p:nvSpPr>
            <p:cNvPr id="49" name="Freeform 11">
              <a:extLst>
                <a:ext uri="{FF2B5EF4-FFF2-40B4-BE49-F238E27FC236}">
                  <a16:creationId xmlns:a16="http://schemas.microsoft.com/office/drawing/2014/main" id="{A683D064-33A6-BBC2-5BA7-C58DE73EBEE5}"/>
                </a:ext>
              </a:extLst>
            </p:cNvPr>
            <p:cNvSpPr/>
            <p:nvPr/>
          </p:nvSpPr>
          <p:spPr>
            <a:xfrm>
              <a:off x="3373560" y="345364"/>
              <a:ext cx="982299" cy="982299"/>
            </a:xfrm>
            <a:custGeom>
              <a:avLst/>
              <a:gdLst/>
              <a:ahLst/>
              <a:cxnLst/>
              <a:rect l="l" t="t" r="r" b="b"/>
              <a:pathLst>
                <a:path w="982299" h="982299">
                  <a:moveTo>
                    <a:pt x="0" y="0"/>
                  </a:moveTo>
                  <a:lnTo>
                    <a:pt x="982298" y="0"/>
                  </a:lnTo>
                  <a:lnTo>
                    <a:pt x="982298" y="982299"/>
                  </a:lnTo>
                  <a:lnTo>
                    <a:pt x="0" y="9822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</p:sp>
        <p:sp>
          <p:nvSpPr>
            <p:cNvPr id="50" name="Freeform 12">
              <a:extLst>
                <a:ext uri="{FF2B5EF4-FFF2-40B4-BE49-F238E27FC236}">
                  <a16:creationId xmlns:a16="http://schemas.microsoft.com/office/drawing/2014/main" id="{832B7122-8D6D-5075-7130-32F59ECF364C}"/>
                </a:ext>
              </a:extLst>
            </p:cNvPr>
            <p:cNvSpPr/>
            <p:nvPr/>
          </p:nvSpPr>
          <p:spPr>
            <a:xfrm>
              <a:off x="2324694" y="345364"/>
              <a:ext cx="866959" cy="982299"/>
            </a:xfrm>
            <a:custGeom>
              <a:avLst/>
              <a:gdLst/>
              <a:ahLst/>
              <a:cxnLst/>
              <a:rect l="l" t="t" r="r" b="b"/>
              <a:pathLst>
                <a:path w="866959" h="982299">
                  <a:moveTo>
                    <a:pt x="0" y="0"/>
                  </a:moveTo>
                  <a:lnTo>
                    <a:pt x="866959" y="0"/>
                  </a:lnTo>
                  <a:lnTo>
                    <a:pt x="866959" y="982299"/>
                  </a:lnTo>
                  <a:lnTo>
                    <a:pt x="0" y="9822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 l="-24839" r="-27501"/>
              </a:stretch>
            </a:blipFill>
          </p:spPr>
        </p:sp>
        <p:sp>
          <p:nvSpPr>
            <p:cNvPr id="51" name="Freeform 13">
              <a:extLst>
                <a:ext uri="{FF2B5EF4-FFF2-40B4-BE49-F238E27FC236}">
                  <a16:creationId xmlns:a16="http://schemas.microsoft.com/office/drawing/2014/main" id="{ADA8E628-660E-E620-72DF-9E29A0B8D8A8}"/>
                </a:ext>
              </a:extLst>
            </p:cNvPr>
            <p:cNvSpPr/>
            <p:nvPr/>
          </p:nvSpPr>
          <p:spPr>
            <a:xfrm>
              <a:off x="4537766" y="0"/>
              <a:ext cx="2661590" cy="1673027"/>
            </a:xfrm>
            <a:custGeom>
              <a:avLst/>
              <a:gdLst/>
              <a:ahLst/>
              <a:cxnLst/>
              <a:rect l="l" t="t" r="r" b="b"/>
              <a:pathLst>
                <a:path w="2661590" h="1673027">
                  <a:moveTo>
                    <a:pt x="0" y="0"/>
                  </a:moveTo>
                  <a:lnTo>
                    <a:pt x="2661590" y="0"/>
                  </a:lnTo>
                  <a:lnTo>
                    <a:pt x="2661590" y="1673027"/>
                  </a:lnTo>
                  <a:lnTo>
                    <a:pt x="0" y="16730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 l="-5873" r="-5873"/>
              </a:stretch>
            </a:blipFill>
          </p:spPr>
        </p:sp>
      </p:grpSp>
    </p:spTree>
    <p:extLst>
      <p:ext uri="{BB962C8B-B14F-4D97-AF65-F5344CB8AC3E}">
        <p14:creationId xmlns:p14="http://schemas.microsoft.com/office/powerpoint/2010/main" val="23879213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2945892"/>
            <a:ext cx="16772617" cy="7463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750"/>
              </a:lnSpc>
            </a:pPr>
            <a:r>
              <a:rPr lang="en-US" sz="2400" dirty="0" err="1">
                <a:solidFill>
                  <a:srgbClr val="002060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ระเบียบวาระที่</a:t>
            </a:r>
            <a:r>
              <a:rPr lang="en-US" sz="2400" dirty="0">
                <a:solidFill>
                  <a:srgbClr val="002060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 3 </a:t>
            </a:r>
            <a:r>
              <a:rPr lang="en-US" sz="2400" dirty="0" err="1">
                <a:solidFill>
                  <a:srgbClr val="002060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เรื่องสืบเนื่องจากการประชุมครั้งที่</a:t>
            </a:r>
            <a:r>
              <a:rPr lang="en-US" sz="2400" dirty="0">
                <a:solidFill>
                  <a:srgbClr val="002060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 2/2567</a:t>
            </a:r>
            <a:r>
              <a:rPr lang="th-TH" sz="2400" dirty="0">
                <a:solidFill>
                  <a:srgbClr val="002060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 </a:t>
            </a:r>
            <a:endParaRPr lang="en-US" sz="2400" dirty="0">
              <a:solidFill>
                <a:srgbClr val="002060"/>
              </a:solidFill>
              <a:latin typeface="Chulabhorn Likit Text Light๙" panose="00000400000000000000" pitchFamily="2" charset="-34"/>
              <a:cs typeface="Chulabhorn Likit Text Light๙" panose="00000400000000000000" pitchFamily="2" charset="-34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8279009" y="3228923"/>
            <a:ext cx="5820107" cy="4247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400" dirty="0" err="1">
                <a:solidFill>
                  <a:srgbClr val="002060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เมื่อวันที่</a:t>
            </a:r>
            <a:r>
              <a:rPr lang="en-US" sz="2400" dirty="0">
                <a:solidFill>
                  <a:srgbClr val="002060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 20 </a:t>
            </a:r>
            <a:r>
              <a:rPr lang="en-US" sz="2400" dirty="0" err="1">
                <a:solidFill>
                  <a:srgbClr val="002060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กุมภาพันธ์</a:t>
            </a:r>
            <a:r>
              <a:rPr lang="en-US" sz="2400" dirty="0">
                <a:solidFill>
                  <a:srgbClr val="002060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 2567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4764098" y="4249124"/>
            <a:ext cx="13037219" cy="2197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lang="en-US" sz="2400" spc="45" dirty="0">
                <a:solidFill>
                  <a:srgbClr val="002060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        3.1 </a:t>
            </a:r>
            <a:r>
              <a:rPr lang="en-US" sz="2400" spc="45" dirty="0" err="1">
                <a:solidFill>
                  <a:srgbClr val="002060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การเบิกจ่ายงบประมาณกองทุนพัฒนาบทบาทสตรี</a:t>
            </a:r>
            <a:r>
              <a:rPr lang="en-US" sz="2400" spc="45" dirty="0">
                <a:solidFill>
                  <a:srgbClr val="002060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 </a:t>
            </a:r>
            <a:r>
              <a:rPr lang="en-US" sz="2400" spc="45" dirty="0" err="1">
                <a:solidFill>
                  <a:srgbClr val="002060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ประจำปีงบประมาณ</a:t>
            </a:r>
            <a:r>
              <a:rPr lang="en-US" sz="2400" spc="45" dirty="0">
                <a:solidFill>
                  <a:srgbClr val="002060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 </a:t>
            </a:r>
            <a:r>
              <a:rPr lang="en-US" sz="2400" spc="45" dirty="0" err="1">
                <a:solidFill>
                  <a:srgbClr val="002060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พ.ศ</a:t>
            </a:r>
            <a:r>
              <a:rPr lang="en-US" sz="2400" spc="45" dirty="0">
                <a:solidFill>
                  <a:srgbClr val="002060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. 2567 </a:t>
            </a:r>
          </a:p>
          <a:p>
            <a:pPr algn="l">
              <a:lnSpc>
                <a:spcPct val="120000"/>
              </a:lnSpc>
            </a:pPr>
            <a:r>
              <a:rPr lang="en-US" sz="2400" spc="45" dirty="0">
                <a:solidFill>
                  <a:srgbClr val="002060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              (</a:t>
            </a:r>
            <a:r>
              <a:rPr lang="en-US" sz="2400" spc="45" dirty="0" err="1">
                <a:solidFill>
                  <a:srgbClr val="002060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กลุ่มนโยบายและยุทธศาสตร์</a:t>
            </a:r>
            <a:r>
              <a:rPr lang="en-US" sz="2400" spc="45" dirty="0">
                <a:solidFill>
                  <a:srgbClr val="002060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)</a:t>
            </a:r>
          </a:p>
          <a:p>
            <a:pPr algn="l">
              <a:lnSpc>
                <a:spcPct val="120000"/>
              </a:lnSpc>
            </a:pPr>
            <a:r>
              <a:rPr lang="en-US" sz="2400" spc="45" dirty="0">
                <a:solidFill>
                  <a:srgbClr val="002060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        3.2 </a:t>
            </a:r>
            <a:r>
              <a:rPr lang="en-US" sz="2400" spc="45" dirty="0" err="1">
                <a:solidFill>
                  <a:srgbClr val="002060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การบริหารจัดการหนี้กองทุนพัฒนาบทบาทสตรี</a:t>
            </a:r>
            <a:r>
              <a:rPr lang="en-US" sz="2400" spc="45" dirty="0">
                <a:solidFill>
                  <a:srgbClr val="002060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 </a:t>
            </a:r>
            <a:r>
              <a:rPr lang="en-US" sz="2400" spc="45" dirty="0" err="1">
                <a:solidFill>
                  <a:srgbClr val="002060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ประจำปีงบประมาณพ.ศ</a:t>
            </a:r>
            <a:r>
              <a:rPr lang="en-US" sz="2400" spc="45" dirty="0">
                <a:solidFill>
                  <a:srgbClr val="002060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. 2567 </a:t>
            </a:r>
          </a:p>
          <a:p>
            <a:pPr algn="l">
              <a:lnSpc>
                <a:spcPct val="120000"/>
              </a:lnSpc>
            </a:pPr>
            <a:r>
              <a:rPr lang="en-US" sz="2400" spc="45" dirty="0">
                <a:solidFill>
                  <a:srgbClr val="002060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              (</a:t>
            </a:r>
            <a:r>
              <a:rPr lang="en-US" sz="2400" spc="45" dirty="0" err="1">
                <a:solidFill>
                  <a:srgbClr val="002060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กลุ่มนโยบายและยุทธศาสตร์</a:t>
            </a:r>
            <a:r>
              <a:rPr lang="en-US" sz="2400" spc="45" dirty="0">
                <a:solidFill>
                  <a:srgbClr val="002060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)</a:t>
            </a:r>
          </a:p>
          <a:p>
            <a:pPr algn="l">
              <a:lnSpc>
                <a:spcPct val="120000"/>
              </a:lnSpc>
            </a:pPr>
            <a:r>
              <a:rPr lang="en-US" sz="2400" spc="45" dirty="0">
                <a:solidFill>
                  <a:srgbClr val="002060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        </a:t>
            </a:r>
          </a:p>
        </p:txBody>
      </p:sp>
      <p:grpSp>
        <p:nvGrpSpPr>
          <p:cNvPr id="59" name="กลุ่ม 58">
            <a:extLst>
              <a:ext uri="{FF2B5EF4-FFF2-40B4-BE49-F238E27FC236}">
                <a16:creationId xmlns:a16="http://schemas.microsoft.com/office/drawing/2014/main" id="{573AD120-5295-C8E0-A32B-127FE06CEDB6}"/>
              </a:ext>
            </a:extLst>
          </p:cNvPr>
          <p:cNvGrpSpPr/>
          <p:nvPr/>
        </p:nvGrpSpPr>
        <p:grpSpPr>
          <a:xfrm>
            <a:off x="-322135" y="5943268"/>
            <a:ext cx="20941658" cy="5143832"/>
            <a:chOff x="-322135" y="5943268"/>
            <a:chExt cx="20941658" cy="5143832"/>
          </a:xfrm>
        </p:grpSpPr>
        <p:sp>
          <p:nvSpPr>
            <p:cNvPr id="60" name="Freeform 2">
              <a:extLst>
                <a:ext uri="{FF2B5EF4-FFF2-40B4-BE49-F238E27FC236}">
                  <a16:creationId xmlns:a16="http://schemas.microsoft.com/office/drawing/2014/main" id="{0ED9F887-B024-9F9A-7B5A-096F58AF7B29}"/>
                </a:ext>
              </a:extLst>
            </p:cNvPr>
            <p:cNvSpPr/>
            <p:nvPr/>
          </p:nvSpPr>
          <p:spPr>
            <a:xfrm>
              <a:off x="-322135" y="9635249"/>
              <a:ext cx="19404854" cy="1451851"/>
            </a:xfrm>
            <a:custGeom>
              <a:avLst/>
              <a:gdLst/>
              <a:ahLst/>
              <a:cxnLst/>
              <a:rect l="l" t="t" r="r" b="b"/>
              <a:pathLst>
                <a:path w="19404854" h="9702427">
                  <a:moveTo>
                    <a:pt x="0" y="0"/>
                  </a:moveTo>
                  <a:lnTo>
                    <a:pt x="19404855" y="0"/>
                  </a:lnTo>
                  <a:lnTo>
                    <a:pt x="19404855" y="9702428"/>
                  </a:lnTo>
                  <a:lnTo>
                    <a:pt x="0" y="97024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rcRect/>
              <a:stretch>
                <a:fillRect b="-568280"/>
              </a:stretch>
            </a:blipFill>
          </p:spPr>
        </p:sp>
        <p:sp>
          <p:nvSpPr>
            <p:cNvPr id="61" name="Freeform 3">
              <a:extLst>
                <a:ext uri="{FF2B5EF4-FFF2-40B4-BE49-F238E27FC236}">
                  <a16:creationId xmlns:a16="http://schemas.microsoft.com/office/drawing/2014/main" id="{8455285F-38E1-196D-1348-5861DF3FB836}"/>
                </a:ext>
              </a:extLst>
            </p:cNvPr>
            <p:cNvSpPr/>
            <p:nvPr/>
          </p:nvSpPr>
          <p:spPr>
            <a:xfrm rot="10800000" flipH="1">
              <a:off x="-126913" y="6672817"/>
              <a:ext cx="4261510" cy="4172163"/>
            </a:xfrm>
            <a:custGeom>
              <a:avLst/>
              <a:gdLst/>
              <a:ahLst/>
              <a:cxnLst/>
              <a:rect l="l" t="t" r="r" b="b"/>
              <a:pathLst>
                <a:path w="4261510" h="4172163">
                  <a:moveTo>
                    <a:pt x="4261510" y="0"/>
                  </a:moveTo>
                  <a:lnTo>
                    <a:pt x="0" y="0"/>
                  </a:lnTo>
                  <a:lnTo>
                    <a:pt x="0" y="4172163"/>
                  </a:lnTo>
                  <a:lnTo>
                    <a:pt x="4261510" y="4172163"/>
                  </a:lnTo>
                  <a:lnTo>
                    <a:pt x="4261510" y="0"/>
                  </a:lnTo>
                  <a:close/>
                </a:path>
              </a:pathLst>
            </a:custGeom>
            <a:blipFill>
              <a:blip r:embed="rId4">
                <a:alphaModFix amt="37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2" name="Freeform 4">
              <a:extLst>
                <a:ext uri="{FF2B5EF4-FFF2-40B4-BE49-F238E27FC236}">
                  <a16:creationId xmlns:a16="http://schemas.microsoft.com/office/drawing/2014/main" id="{F89D3734-9969-ACC9-2BAE-E9DD063FB312}"/>
                </a:ext>
              </a:extLst>
            </p:cNvPr>
            <p:cNvSpPr/>
            <p:nvPr/>
          </p:nvSpPr>
          <p:spPr>
            <a:xfrm rot="10800000">
              <a:off x="16716853" y="5943268"/>
              <a:ext cx="3902670" cy="4366592"/>
            </a:xfrm>
            <a:custGeom>
              <a:avLst/>
              <a:gdLst/>
              <a:ahLst/>
              <a:cxnLst/>
              <a:rect l="l" t="t" r="r" b="b"/>
              <a:pathLst>
                <a:path w="4261510" h="4172163">
                  <a:moveTo>
                    <a:pt x="0" y="0"/>
                  </a:moveTo>
                  <a:lnTo>
                    <a:pt x="4261510" y="0"/>
                  </a:lnTo>
                  <a:lnTo>
                    <a:pt x="4261510" y="4172163"/>
                  </a:lnTo>
                  <a:lnTo>
                    <a:pt x="0" y="41721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31999"/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3" name="Freeform 5">
              <a:extLst>
                <a:ext uri="{FF2B5EF4-FFF2-40B4-BE49-F238E27FC236}">
                  <a16:creationId xmlns:a16="http://schemas.microsoft.com/office/drawing/2014/main" id="{4998DBF5-06F3-6D68-D453-51FF57BAD18D}"/>
                </a:ext>
              </a:extLst>
            </p:cNvPr>
            <p:cNvSpPr/>
            <p:nvPr/>
          </p:nvSpPr>
          <p:spPr>
            <a:xfrm>
              <a:off x="17183859" y="9649284"/>
              <a:ext cx="352548" cy="352548"/>
            </a:xfrm>
            <a:custGeom>
              <a:avLst/>
              <a:gdLst/>
              <a:ahLst/>
              <a:cxnLst/>
              <a:rect l="l" t="t" r="r" b="b"/>
              <a:pathLst>
                <a:path w="352548" h="352548">
                  <a:moveTo>
                    <a:pt x="0" y="0"/>
                  </a:moveTo>
                  <a:lnTo>
                    <a:pt x="352547" y="0"/>
                  </a:lnTo>
                  <a:lnTo>
                    <a:pt x="352547" y="352548"/>
                  </a:lnTo>
                  <a:lnTo>
                    <a:pt x="0" y="35254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47000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4" name="Freeform 6">
              <a:extLst>
                <a:ext uri="{FF2B5EF4-FFF2-40B4-BE49-F238E27FC236}">
                  <a16:creationId xmlns:a16="http://schemas.microsoft.com/office/drawing/2014/main" id="{4BB7989E-B222-0249-9525-6CC2B677A298}"/>
                </a:ext>
              </a:extLst>
            </p:cNvPr>
            <p:cNvSpPr/>
            <p:nvPr/>
          </p:nvSpPr>
          <p:spPr>
            <a:xfrm>
              <a:off x="16855283" y="9924104"/>
              <a:ext cx="270304" cy="270304"/>
            </a:xfrm>
            <a:custGeom>
              <a:avLst/>
              <a:gdLst/>
              <a:ahLst/>
              <a:cxnLst/>
              <a:rect l="l" t="t" r="r" b="b"/>
              <a:pathLst>
                <a:path w="270304" h="270304">
                  <a:moveTo>
                    <a:pt x="0" y="0"/>
                  </a:moveTo>
                  <a:lnTo>
                    <a:pt x="270304" y="0"/>
                  </a:lnTo>
                  <a:lnTo>
                    <a:pt x="270304" y="270304"/>
                  </a:lnTo>
                  <a:lnTo>
                    <a:pt x="0" y="2703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55000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5" name="Freeform 7">
              <a:extLst>
                <a:ext uri="{FF2B5EF4-FFF2-40B4-BE49-F238E27FC236}">
                  <a16:creationId xmlns:a16="http://schemas.microsoft.com/office/drawing/2014/main" id="{99AA4326-932C-018D-A0FE-1F06CFD06A7B}"/>
                </a:ext>
              </a:extLst>
            </p:cNvPr>
            <p:cNvSpPr/>
            <p:nvPr/>
          </p:nvSpPr>
          <p:spPr>
            <a:xfrm>
              <a:off x="0" y="9641564"/>
              <a:ext cx="625082" cy="625082"/>
            </a:xfrm>
            <a:custGeom>
              <a:avLst/>
              <a:gdLst/>
              <a:ahLst/>
              <a:cxnLst/>
              <a:rect l="l" t="t" r="r" b="b"/>
              <a:pathLst>
                <a:path w="625082" h="625082">
                  <a:moveTo>
                    <a:pt x="0" y="0"/>
                  </a:moveTo>
                  <a:lnTo>
                    <a:pt x="625082" y="0"/>
                  </a:lnTo>
                  <a:lnTo>
                    <a:pt x="625082" y="625082"/>
                  </a:lnTo>
                  <a:lnTo>
                    <a:pt x="0" y="62508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6" name="Freeform 8">
              <a:extLst>
                <a:ext uri="{FF2B5EF4-FFF2-40B4-BE49-F238E27FC236}">
                  <a16:creationId xmlns:a16="http://schemas.microsoft.com/office/drawing/2014/main" id="{B9D84ABF-076E-4617-B65D-0688539F8A01}"/>
                </a:ext>
              </a:extLst>
            </p:cNvPr>
            <p:cNvSpPr/>
            <p:nvPr/>
          </p:nvSpPr>
          <p:spPr>
            <a:xfrm>
              <a:off x="660458" y="9631111"/>
              <a:ext cx="294691" cy="294691"/>
            </a:xfrm>
            <a:custGeom>
              <a:avLst/>
              <a:gdLst/>
              <a:ahLst/>
              <a:cxnLst/>
              <a:rect l="l" t="t" r="r" b="b"/>
              <a:pathLst>
                <a:path w="294691" h="294691">
                  <a:moveTo>
                    <a:pt x="0" y="0"/>
                  </a:moveTo>
                  <a:lnTo>
                    <a:pt x="294691" y="0"/>
                  </a:lnTo>
                  <a:lnTo>
                    <a:pt x="294691" y="294691"/>
                  </a:lnTo>
                  <a:lnTo>
                    <a:pt x="0" y="2946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7" name="Freeform 9">
              <a:extLst>
                <a:ext uri="{FF2B5EF4-FFF2-40B4-BE49-F238E27FC236}">
                  <a16:creationId xmlns:a16="http://schemas.microsoft.com/office/drawing/2014/main" id="{D037F942-E630-7F98-FB02-F14A53D4FFA7}"/>
                </a:ext>
              </a:extLst>
            </p:cNvPr>
            <p:cNvSpPr/>
            <p:nvPr/>
          </p:nvSpPr>
          <p:spPr>
            <a:xfrm rot="834738">
              <a:off x="4269232" y="9833364"/>
              <a:ext cx="298411" cy="298411"/>
            </a:xfrm>
            <a:custGeom>
              <a:avLst/>
              <a:gdLst/>
              <a:ahLst/>
              <a:cxnLst/>
              <a:rect l="l" t="t" r="r" b="b"/>
              <a:pathLst>
                <a:path w="298411" h="298411">
                  <a:moveTo>
                    <a:pt x="0" y="0"/>
                  </a:moveTo>
                  <a:lnTo>
                    <a:pt x="298410" y="0"/>
                  </a:lnTo>
                  <a:lnTo>
                    <a:pt x="298410" y="298410"/>
                  </a:lnTo>
                  <a:lnTo>
                    <a:pt x="0" y="2984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56000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8" name="TextBox 10">
              <a:extLst>
                <a:ext uri="{FF2B5EF4-FFF2-40B4-BE49-F238E27FC236}">
                  <a16:creationId xmlns:a16="http://schemas.microsoft.com/office/drawing/2014/main" id="{51D49D80-C070-E60D-A367-4757A329B42B}"/>
                </a:ext>
              </a:extLst>
            </p:cNvPr>
            <p:cNvSpPr txBox="1"/>
            <p:nvPr/>
          </p:nvSpPr>
          <p:spPr>
            <a:xfrm>
              <a:off x="5418052" y="9897227"/>
              <a:ext cx="13784348" cy="4289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679"/>
                </a:lnSpc>
              </a:pPr>
              <a:r>
                <a:rPr lang="en-US" sz="1600" dirty="0" err="1">
                  <a:solidFill>
                    <a:srgbClr val="EA9F1B"/>
                  </a:solidFill>
                  <a:latin typeface="Chulabhorn Likit Text Light" panose="00000400000000000000" pitchFamily="2" charset="-34"/>
                  <a:cs typeface="Chulabhorn Likit Text Light" panose="00000400000000000000" pitchFamily="2" charset="-34"/>
                </a:rPr>
                <a:t>เศรษฐกิจฐานรากมั่นคง</a:t>
              </a:r>
              <a:r>
                <a:rPr lang="en-US" sz="1600" dirty="0">
                  <a:solidFill>
                    <a:srgbClr val="EA9F1B"/>
                  </a:solidFill>
                  <a:latin typeface="Chulabhorn Likit Text Light" panose="00000400000000000000" pitchFamily="2" charset="-34"/>
                  <a:cs typeface="Chulabhorn Likit Text Light" panose="00000400000000000000" pitchFamily="2" charset="-34"/>
                </a:rPr>
                <a:t> </a:t>
              </a:r>
              <a:r>
                <a:rPr lang="en-US" sz="1600" dirty="0" err="1">
                  <a:solidFill>
                    <a:srgbClr val="EA9F1B"/>
                  </a:solidFill>
                  <a:latin typeface="Chulabhorn Likit Text Light" panose="00000400000000000000" pitchFamily="2" charset="-34"/>
                  <a:cs typeface="Chulabhorn Likit Text Light" panose="00000400000000000000" pitchFamily="2" charset="-34"/>
                </a:rPr>
                <a:t>ชุมชนเข้มแข็งอย่างยั่งยืน</a:t>
              </a:r>
              <a:r>
                <a:rPr lang="en-US" sz="1600" dirty="0">
                  <a:solidFill>
                    <a:srgbClr val="EA9F1B"/>
                  </a:solidFill>
                  <a:latin typeface="Chulabhorn Likit Text Light" panose="00000400000000000000" pitchFamily="2" charset="-34"/>
                  <a:cs typeface="Chulabhorn Likit Text Light" panose="00000400000000000000" pitchFamily="2" charset="-34"/>
                </a:rPr>
                <a:t> </a:t>
              </a:r>
              <a:r>
                <a:rPr lang="en-US" sz="1600" dirty="0" err="1">
                  <a:solidFill>
                    <a:srgbClr val="EA9F1B"/>
                  </a:solidFill>
                  <a:latin typeface="Chulabhorn Likit Text Light" panose="00000400000000000000" pitchFamily="2" charset="-34"/>
                  <a:cs typeface="Chulabhorn Likit Text Light" panose="00000400000000000000" pitchFamily="2" charset="-34"/>
                </a:rPr>
                <a:t>ด้วยหลักปรัชญาของเศรษฐกิจพอเพียง</a:t>
              </a:r>
              <a:r>
                <a:rPr lang="en-US" sz="1600" dirty="0">
                  <a:solidFill>
                    <a:srgbClr val="EA9F1B"/>
                  </a:solidFill>
                  <a:latin typeface="Chulabhorn Likit Text Light" panose="00000400000000000000" pitchFamily="2" charset="-34"/>
                  <a:cs typeface="Chulabhorn Likit Text Light" panose="00000400000000000000" pitchFamily="2" charset="-34"/>
                </a:rPr>
                <a:t> </a:t>
              </a:r>
            </a:p>
            <a:p>
              <a:pPr>
                <a:lnSpc>
                  <a:spcPts val="1679"/>
                </a:lnSpc>
              </a:pPr>
              <a:endParaRPr lang="en-US" sz="1400" spc="253" dirty="0">
                <a:solidFill>
                  <a:srgbClr val="EA9F1B"/>
                </a:solidFill>
                <a:cs typeface="Opun Mai Bold"/>
              </a:endParaRPr>
            </a:p>
          </p:txBody>
        </p:sp>
        <p:sp>
          <p:nvSpPr>
            <p:cNvPr id="69" name="Freeform 12">
              <a:extLst>
                <a:ext uri="{FF2B5EF4-FFF2-40B4-BE49-F238E27FC236}">
                  <a16:creationId xmlns:a16="http://schemas.microsoft.com/office/drawing/2014/main" id="{7A906ABD-2413-4D58-3C09-0481156A15DC}"/>
                </a:ext>
              </a:extLst>
            </p:cNvPr>
            <p:cNvSpPr/>
            <p:nvPr/>
          </p:nvSpPr>
          <p:spPr>
            <a:xfrm rot="2055878">
              <a:off x="9189152" y="9608252"/>
              <a:ext cx="231865" cy="231865"/>
            </a:xfrm>
            <a:custGeom>
              <a:avLst/>
              <a:gdLst/>
              <a:ahLst/>
              <a:cxnLst/>
              <a:rect l="l" t="t" r="r" b="b"/>
              <a:pathLst>
                <a:path w="231865" h="231865">
                  <a:moveTo>
                    <a:pt x="0" y="0"/>
                  </a:moveTo>
                  <a:lnTo>
                    <a:pt x="231865" y="0"/>
                  </a:lnTo>
                  <a:lnTo>
                    <a:pt x="231865" y="231865"/>
                  </a:lnTo>
                  <a:lnTo>
                    <a:pt x="0" y="2318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56000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0" name="Freeform 13">
              <a:extLst>
                <a:ext uri="{FF2B5EF4-FFF2-40B4-BE49-F238E27FC236}">
                  <a16:creationId xmlns:a16="http://schemas.microsoft.com/office/drawing/2014/main" id="{CCC9C2A3-D753-EC07-257B-3520A07097EA}"/>
                </a:ext>
              </a:extLst>
            </p:cNvPr>
            <p:cNvSpPr/>
            <p:nvPr/>
          </p:nvSpPr>
          <p:spPr>
            <a:xfrm rot="18447662">
              <a:off x="13217140" y="9859751"/>
              <a:ext cx="290824" cy="290824"/>
            </a:xfrm>
            <a:custGeom>
              <a:avLst/>
              <a:gdLst/>
              <a:ahLst/>
              <a:cxnLst/>
              <a:rect l="l" t="t" r="r" b="b"/>
              <a:pathLst>
                <a:path w="290824" h="290824">
                  <a:moveTo>
                    <a:pt x="0" y="0"/>
                  </a:moveTo>
                  <a:lnTo>
                    <a:pt x="290824" y="0"/>
                  </a:lnTo>
                  <a:lnTo>
                    <a:pt x="290824" y="290824"/>
                  </a:lnTo>
                  <a:lnTo>
                    <a:pt x="0" y="290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56000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1" name="Freeform 14">
              <a:extLst>
                <a:ext uri="{FF2B5EF4-FFF2-40B4-BE49-F238E27FC236}">
                  <a16:creationId xmlns:a16="http://schemas.microsoft.com/office/drawing/2014/main" id="{92B6F0E3-F9DE-52BA-E5CF-C721EA99AAB6}"/>
                </a:ext>
              </a:extLst>
            </p:cNvPr>
            <p:cNvSpPr/>
            <p:nvPr/>
          </p:nvSpPr>
          <p:spPr>
            <a:xfrm>
              <a:off x="16577689" y="9762124"/>
              <a:ext cx="220444" cy="220444"/>
            </a:xfrm>
            <a:custGeom>
              <a:avLst/>
              <a:gdLst/>
              <a:ahLst/>
              <a:cxnLst/>
              <a:rect l="l" t="t" r="r" b="b"/>
              <a:pathLst>
                <a:path w="220444" h="220444">
                  <a:moveTo>
                    <a:pt x="0" y="0"/>
                  </a:moveTo>
                  <a:lnTo>
                    <a:pt x="220444" y="0"/>
                  </a:lnTo>
                  <a:lnTo>
                    <a:pt x="220444" y="220445"/>
                  </a:lnTo>
                  <a:lnTo>
                    <a:pt x="0" y="2204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65000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2" name="Freeform 15">
              <a:extLst>
                <a:ext uri="{FF2B5EF4-FFF2-40B4-BE49-F238E27FC236}">
                  <a16:creationId xmlns:a16="http://schemas.microsoft.com/office/drawing/2014/main" id="{37ECE4D5-DA48-D7A9-BED9-56024B49FC74}"/>
                </a:ext>
              </a:extLst>
            </p:cNvPr>
            <p:cNvSpPr/>
            <p:nvPr/>
          </p:nvSpPr>
          <p:spPr>
            <a:xfrm>
              <a:off x="836293" y="9842337"/>
              <a:ext cx="384815" cy="384815"/>
            </a:xfrm>
            <a:custGeom>
              <a:avLst/>
              <a:gdLst/>
              <a:ahLst/>
              <a:cxnLst/>
              <a:rect l="l" t="t" r="r" b="b"/>
              <a:pathLst>
                <a:path w="384815" h="384815">
                  <a:moveTo>
                    <a:pt x="0" y="0"/>
                  </a:moveTo>
                  <a:lnTo>
                    <a:pt x="384814" y="0"/>
                  </a:lnTo>
                  <a:lnTo>
                    <a:pt x="384814" y="384814"/>
                  </a:lnTo>
                  <a:lnTo>
                    <a:pt x="0" y="3848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3" name="Freeform 16">
              <a:extLst>
                <a:ext uri="{FF2B5EF4-FFF2-40B4-BE49-F238E27FC236}">
                  <a16:creationId xmlns:a16="http://schemas.microsoft.com/office/drawing/2014/main" id="{565B1301-860C-1250-C919-AAC79FD739A7}"/>
                </a:ext>
              </a:extLst>
            </p:cNvPr>
            <p:cNvSpPr/>
            <p:nvPr/>
          </p:nvSpPr>
          <p:spPr>
            <a:xfrm>
              <a:off x="1292338" y="9656538"/>
              <a:ext cx="225180" cy="225180"/>
            </a:xfrm>
            <a:custGeom>
              <a:avLst/>
              <a:gdLst/>
              <a:ahLst/>
              <a:cxnLst/>
              <a:rect l="l" t="t" r="r" b="b"/>
              <a:pathLst>
                <a:path w="225180" h="225180">
                  <a:moveTo>
                    <a:pt x="0" y="0"/>
                  </a:moveTo>
                  <a:lnTo>
                    <a:pt x="225180" y="0"/>
                  </a:lnTo>
                  <a:lnTo>
                    <a:pt x="225180" y="225180"/>
                  </a:lnTo>
                  <a:lnTo>
                    <a:pt x="0" y="2251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4" name="Freeform 13">
              <a:extLst>
                <a:ext uri="{FF2B5EF4-FFF2-40B4-BE49-F238E27FC236}">
                  <a16:creationId xmlns:a16="http://schemas.microsoft.com/office/drawing/2014/main" id="{AA96D14E-5583-D39D-042B-CF1D9470DB8F}"/>
                </a:ext>
              </a:extLst>
            </p:cNvPr>
            <p:cNvSpPr/>
            <p:nvPr/>
          </p:nvSpPr>
          <p:spPr>
            <a:xfrm rot="18447662">
              <a:off x="14453176" y="10443033"/>
              <a:ext cx="268702" cy="262072"/>
            </a:xfrm>
            <a:custGeom>
              <a:avLst/>
              <a:gdLst/>
              <a:ahLst/>
              <a:cxnLst/>
              <a:rect l="l" t="t" r="r" b="b"/>
              <a:pathLst>
                <a:path w="290824" h="290824">
                  <a:moveTo>
                    <a:pt x="0" y="0"/>
                  </a:moveTo>
                  <a:lnTo>
                    <a:pt x="290824" y="0"/>
                  </a:lnTo>
                  <a:lnTo>
                    <a:pt x="290824" y="290824"/>
                  </a:lnTo>
                  <a:lnTo>
                    <a:pt x="0" y="290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56000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5" name="Freeform 13">
              <a:extLst>
                <a:ext uri="{FF2B5EF4-FFF2-40B4-BE49-F238E27FC236}">
                  <a16:creationId xmlns:a16="http://schemas.microsoft.com/office/drawing/2014/main" id="{B1DAA7A7-C37A-10BC-25B0-4FF7C3142B96}"/>
                </a:ext>
              </a:extLst>
            </p:cNvPr>
            <p:cNvSpPr/>
            <p:nvPr/>
          </p:nvSpPr>
          <p:spPr>
            <a:xfrm rot="18447662">
              <a:off x="15430156" y="9952535"/>
              <a:ext cx="268702" cy="262072"/>
            </a:xfrm>
            <a:custGeom>
              <a:avLst/>
              <a:gdLst/>
              <a:ahLst/>
              <a:cxnLst/>
              <a:rect l="l" t="t" r="r" b="b"/>
              <a:pathLst>
                <a:path w="290824" h="290824">
                  <a:moveTo>
                    <a:pt x="0" y="0"/>
                  </a:moveTo>
                  <a:lnTo>
                    <a:pt x="290824" y="0"/>
                  </a:lnTo>
                  <a:lnTo>
                    <a:pt x="290824" y="290824"/>
                  </a:lnTo>
                  <a:lnTo>
                    <a:pt x="0" y="290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56000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76" name="Group 8">
            <a:extLst>
              <a:ext uri="{FF2B5EF4-FFF2-40B4-BE49-F238E27FC236}">
                <a16:creationId xmlns:a16="http://schemas.microsoft.com/office/drawing/2014/main" id="{D6D7983E-ED54-3D44-98BD-3CABF978E7AC}"/>
              </a:ext>
            </a:extLst>
          </p:cNvPr>
          <p:cNvGrpSpPr/>
          <p:nvPr/>
        </p:nvGrpSpPr>
        <p:grpSpPr>
          <a:xfrm>
            <a:off x="223352" y="0"/>
            <a:ext cx="5399517" cy="1254770"/>
            <a:chOff x="0" y="0"/>
            <a:chExt cx="7199356" cy="1673027"/>
          </a:xfrm>
        </p:grpSpPr>
        <p:sp>
          <p:nvSpPr>
            <p:cNvPr id="77" name="Freeform 9">
              <a:extLst>
                <a:ext uri="{FF2B5EF4-FFF2-40B4-BE49-F238E27FC236}">
                  <a16:creationId xmlns:a16="http://schemas.microsoft.com/office/drawing/2014/main" id="{FE9FF18A-D9C3-9C5D-5938-1B8A10BC2B15}"/>
                </a:ext>
              </a:extLst>
            </p:cNvPr>
            <p:cNvSpPr/>
            <p:nvPr/>
          </p:nvSpPr>
          <p:spPr>
            <a:xfrm>
              <a:off x="0" y="345364"/>
              <a:ext cx="982299" cy="982299"/>
            </a:xfrm>
            <a:custGeom>
              <a:avLst/>
              <a:gdLst/>
              <a:ahLst/>
              <a:cxnLst/>
              <a:rect l="l" t="t" r="r" b="b"/>
              <a:pathLst>
                <a:path w="982299" h="982299">
                  <a:moveTo>
                    <a:pt x="0" y="0"/>
                  </a:moveTo>
                  <a:lnTo>
                    <a:pt x="982299" y="0"/>
                  </a:lnTo>
                  <a:lnTo>
                    <a:pt x="982299" y="982299"/>
                  </a:lnTo>
                  <a:lnTo>
                    <a:pt x="0" y="9822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</p:sp>
        <p:sp>
          <p:nvSpPr>
            <p:cNvPr id="78" name="Freeform 10">
              <a:extLst>
                <a:ext uri="{FF2B5EF4-FFF2-40B4-BE49-F238E27FC236}">
                  <a16:creationId xmlns:a16="http://schemas.microsoft.com/office/drawing/2014/main" id="{68523735-CE4C-F8BD-7D83-16FBCCED81E7}"/>
                </a:ext>
              </a:extLst>
            </p:cNvPr>
            <p:cNvSpPr/>
            <p:nvPr/>
          </p:nvSpPr>
          <p:spPr>
            <a:xfrm>
              <a:off x="1160488" y="345364"/>
              <a:ext cx="982299" cy="982299"/>
            </a:xfrm>
            <a:custGeom>
              <a:avLst/>
              <a:gdLst/>
              <a:ahLst/>
              <a:cxnLst/>
              <a:rect l="l" t="t" r="r" b="b"/>
              <a:pathLst>
                <a:path w="982299" h="982299">
                  <a:moveTo>
                    <a:pt x="0" y="0"/>
                  </a:moveTo>
                  <a:lnTo>
                    <a:pt x="982298" y="0"/>
                  </a:lnTo>
                  <a:lnTo>
                    <a:pt x="982298" y="982299"/>
                  </a:lnTo>
                  <a:lnTo>
                    <a:pt x="0" y="9822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</p:sp>
        <p:sp>
          <p:nvSpPr>
            <p:cNvPr id="79" name="Freeform 11">
              <a:extLst>
                <a:ext uri="{FF2B5EF4-FFF2-40B4-BE49-F238E27FC236}">
                  <a16:creationId xmlns:a16="http://schemas.microsoft.com/office/drawing/2014/main" id="{7BEB7411-DE53-E697-5658-1E72B5EA8E4D}"/>
                </a:ext>
              </a:extLst>
            </p:cNvPr>
            <p:cNvSpPr/>
            <p:nvPr/>
          </p:nvSpPr>
          <p:spPr>
            <a:xfrm>
              <a:off x="3373560" y="345364"/>
              <a:ext cx="982299" cy="982299"/>
            </a:xfrm>
            <a:custGeom>
              <a:avLst/>
              <a:gdLst/>
              <a:ahLst/>
              <a:cxnLst/>
              <a:rect l="l" t="t" r="r" b="b"/>
              <a:pathLst>
                <a:path w="982299" h="982299">
                  <a:moveTo>
                    <a:pt x="0" y="0"/>
                  </a:moveTo>
                  <a:lnTo>
                    <a:pt x="982298" y="0"/>
                  </a:lnTo>
                  <a:lnTo>
                    <a:pt x="982298" y="982299"/>
                  </a:lnTo>
                  <a:lnTo>
                    <a:pt x="0" y="9822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</p:sp>
        <p:sp>
          <p:nvSpPr>
            <p:cNvPr id="80" name="Freeform 12">
              <a:extLst>
                <a:ext uri="{FF2B5EF4-FFF2-40B4-BE49-F238E27FC236}">
                  <a16:creationId xmlns:a16="http://schemas.microsoft.com/office/drawing/2014/main" id="{39097C77-81BA-23FD-FAD8-CFF92526F053}"/>
                </a:ext>
              </a:extLst>
            </p:cNvPr>
            <p:cNvSpPr/>
            <p:nvPr/>
          </p:nvSpPr>
          <p:spPr>
            <a:xfrm>
              <a:off x="2324694" y="345364"/>
              <a:ext cx="866959" cy="982299"/>
            </a:xfrm>
            <a:custGeom>
              <a:avLst/>
              <a:gdLst/>
              <a:ahLst/>
              <a:cxnLst/>
              <a:rect l="l" t="t" r="r" b="b"/>
              <a:pathLst>
                <a:path w="866959" h="982299">
                  <a:moveTo>
                    <a:pt x="0" y="0"/>
                  </a:moveTo>
                  <a:lnTo>
                    <a:pt x="866959" y="0"/>
                  </a:lnTo>
                  <a:lnTo>
                    <a:pt x="866959" y="982299"/>
                  </a:lnTo>
                  <a:lnTo>
                    <a:pt x="0" y="9822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 l="-24839" r="-27501"/>
              </a:stretch>
            </a:blipFill>
          </p:spPr>
        </p:sp>
        <p:sp>
          <p:nvSpPr>
            <p:cNvPr id="81" name="Freeform 13">
              <a:extLst>
                <a:ext uri="{FF2B5EF4-FFF2-40B4-BE49-F238E27FC236}">
                  <a16:creationId xmlns:a16="http://schemas.microsoft.com/office/drawing/2014/main" id="{698C1B60-FCF0-FA59-BD29-8A74C2AA105A}"/>
                </a:ext>
              </a:extLst>
            </p:cNvPr>
            <p:cNvSpPr/>
            <p:nvPr/>
          </p:nvSpPr>
          <p:spPr>
            <a:xfrm>
              <a:off x="4537766" y="0"/>
              <a:ext cx="2661590" cy="1673027"/>
            </a:xfrm>
            <a:custGeom>
              <a:avLst/>
              <a:gdLst/>
              <a:ahLst/>
              <a:cxnLst/>
              <a:rect l="l" t="t" r="r" b="b"/>
              <a:pathLst>
                <a:path w="2661590" h="1673027">
                  <a:moveTo>
                    <a:pt x="0" y="0"/>
                  </a:moveTo>
                  <a:lnTo>
                    <a:pt x="2661590" y="0"/>
                  </a:lnTo>
                  <a:lnTo>
                    <a:pt x="2661590" y="1673027"/>
                  </a:lnTo>
                  <a:lnTo>
                    <a:pt x="0" y="16730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 l="-5873" r="-5873"/>
              </a:stretch>
            </a:blipFill>
          </p:spPr>
        </p:sp>
      </p:grp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สี่เหลี่ยมผืนผ้า 30"/>
          <p:cNvSpPr/>
          <p:nvPr/>
        </p:nvSpPr>
        <p:spPr>
          <a:xfrm>
            <a:off x="2372109" y="2203463"/>
            <a:ext cx="14315691" cy="104291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th-TH" sz="4000" b="1" dirty="0">
                <a:solidFill>
                  <a:schemeClr val="tx1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เอกสารและหลักฐานที่ต้องยื่นพร้อมใบสมัคร </a:t>
            </a:r>
          </a:p>
        </p:txBody>
      </p:sp>
      <p:sp>
        <p:nvSpPr>
          <p:cNvPr id="32" name="สี่เหลี่ยมผืนผ้า 31"/>
          <p:cNvSpPr/>
          <p:nvPr/>
        </p:nvSpPr>
        <p:spPr>
          <a:xfrm>
            <a:off x="2372109" y="3246376"/>
            <a:ext cx="14315691" cy="496223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20000"/>
              </a:lnSpc>
            </a:pPr>
            <a:r>
              <a:rPr lang="th-TH" sz="2800" b="1" dirty="0">
                <a:solidFill>
                  <a:schemeClr val="tx1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1) รูปถ่ายหน้าตรง จำนวน 3 รูป</a:t>
            </a:r>
          </a:p>
          <a:p>
            <a:pPr>
              <a:lnSpc>
                <a:spcPct val="120000"/>
              </a:lnSpc>
            </a:pPr>
            <a:r>
              <a:rPr lang="th-TH" sz="2800" b="1" dirty="0">
                <a:solidFill>
                  <a:schemeClr val="tx1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2) สำเนาปริญญาบัตร หรือหลักฐานการศึกษา และสำเนาทะเบียนแสดงผลการศึกษา อย่างละ 1 ฉบับ 	</a:t>
            </a:r>
          </a:p>
          <a:p>
            <a:pPr>
              <a:lnSpc>
                <a:spcPct val="120000"/>
              </a:lnSpc>
            </a:pPr>
            <a:r>
              <a:rPr lang="th-TH" sz="2800" b="1" dirty="0">
                <a:solidFill>
                  <a:schemeClr val="tx1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3) บัตรประจำตัวประชาชน</a:t>
            </a:r>
          </a:p>
          <a:p>
            <a:pPr>
              <a:lnSpc>
                <a:spcPct val="120000"/>
              </a:lnSpc>
            </a:pPr>
            <a:r>
              <a:rPr lang="th-TH" sz="2800" b="1" dirty="0">
                <a:solidFill>
                  <a:schemeClr val="tx1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4) ใบรับรองแพทย์</a:t>
            </a:r>
          </a:p>
          <a:p>
            <a:pPr>
              <a:lnSpc>
                <a:spcPct val="120000"/>
              </a:lnSpc>
            </a:pPr>
            <a:r>
              <a:rPr lang="th-TH" sz="2800" b="1" dirty="0">
                <a:solidFill>
                  <a:schemeClr val="tx1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5) สำเนาหนังสือรับรองการผ่านการเกณฑ์ทหาร (แบบ สด.43) หรือ (แบบ สด.8)  </a:t>
            </a:r>
          </a:p>
          <a:p>
            <a:pPr>
              <a:lnSpc>
                <a:spcPct val="120000"/>
              </a:lnSpc>
            </a:pPr>
            <a:r>
              <a:rPr lang="th-TH" sz="2800" b="1" dirty="0">
                <a:solidFill>
                  <a:schemeClr val="tx1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6) สำเนาหลักฐานอื่น ๆ เช่น ใบสำคัญการสมรส หนังสือการเปลี่ยนชื่อ - นามสกุล </a:t>
            </a:r>
          </a:p>
          <a:p>
            <a:pPr>
              <a:lnSpc>
                <a:spcPct val="120000"/>
              </a:lnSpc>
            </a:pPr>
            <a:r>
              <a:rPr lang="th-TH" sz="2800" b="1" dirty="0">
                <a:solidFill>
                  <a:schemeClr val="tx1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(ในกรณี ชื่อ - นามสกุล ในหลักฐานการสมัครไม่ตรงกัน) เป็นต้น จำนวน 1 ฉบับ สำเนาเอกสาร</a:t>
            </a:r>
            <a:br>
              <a:rPr lang="th-TH" sz="2800" b="1" dirty="0">
                <a:solidFill>
                  <a:schemeClr val="tx1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</a:br>
            <a:r>
              <a:rPr lang="th-TH" sz="2800" b="1" dirty="0">
                <a:solidFill>
                  <a:schemeClr val="tx1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ทุกฉบับให้เขียน “สำเนาถูกต้อง” ลงชื่อ และวันที่ กำกับไว้มุมข้างขวาล่างทุกหน้าของเอกสาร </a:t>
            </a:r>
          </a:p>
        </p:txBody>
      </p:sp>
      <p:grpSp>
        <p:nvGrpSpPr>
          <p:cNvPr id="2" name="กลุ่ม 1">
            <a:extLst>
              <a:ext uri="{FF2B5EF4-FFF2-40B4-BE49-F238E27FC236}">
                <a16:creationId xmlns:a16="http://schemas.microsoft.com/office/drawing/2014/main" id="{4F4A0D6F-9F1F-54FD-BC75-B1D982474074}"/>
              </a:ext>
            </a:extLst>
          </p:cNvPr>
          <p:cNvGrpSpPr/>
          <p:nvPr/>
        </p:nvGrpSpPr>
        <p:grpSpPr>
          <a:xfrm>
            <a:off x="-322135" y="5943268"/>
            <a:ext cx="20941658" cy="5143832"/>
            <a:chOff x="-322135" y="5943268"/>
            <a:chExt cx="20941658" cy="5143832"/>
          </a:xfrm>
        </p:grpSpPr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E6D65E0F-72E4-E93B-1907-38B6C8DBBFB8}"/>
                </a:ext>
              </a:extLst>
            </p:cNvPr>
            <p:cNvSpPr/>
            <p:nvPr/>
          </p:nvSpPr>
          <p:spPr>
            <a:xfrm>
              <a:off x="-322135" y="9635249"/>
              <a:ext cx="19404854" cy="1451851"/>
            </a:xfrm>
            <a:custGeom>
              <a:avLst/>
              <a:gdLst/>
              <a:ahLst/>
              <a:cxnLst/>
              <a:rect l="l" t="t" r="r" b="b"/>
              <a:pathLst>
                <a:path w="19404854" h="9702427">
                  <a:moveTo>
                    <a:pt x="0" y="0"/>
                  </a:moveTo>
                  <a:lnTo>
                    <a:pt x="19404855" y="0"/>
                  </a:lnTo>
                  <a:lnTo>
                    <a:pt x="19404855" y="9702428"/>
                  </a:lnTo>
                  <a:lnTo>
                    <a:pt x="0" y="97024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rcRect/>
              <a:stretch>
                <a:fillRect b="-568280"/>
              </a:stretch>
            </a:blipFill>
          </p:spPr>
        </p:sp>
        <p:sp>
          <p:nvSpPr>
            <p:cNvPr id="29" name="Freeform 3">
              <a:extLst>
                <a:ext uri="{FF2B5EF4-FFF2-40B4-BE49-F238E27FC236}">
                  <a16:creationId xmlns:a16="http://schemas.microsoft.com/office/drawing/2014/main" id="{1051FB27-8887-DFE4-2B83-A7561D50ED7D}"/>
                </a:ext>
              </a:extLst>
            </p:cNvPr>
            <p:cNvSpPr/>
            <p:nvPr/>
          </p:nvSpPr>
          <p:spPr>
            <a:xfrm rot="10800000" flipH="1">
              <a:off x="-126913" y="6672817"/>
              <a:ext cx="4261510" cy="4172163"/>
            </a:xfrm>
            <a:custGeom>
              <a:avLst/>
              <a:gdLst/>
              <a:ahLst/>
              <a:cxnLst/>
              <a:rect l="l" t="t" r="r" b="b"/>
              <a:pathLst>
                <a:path w="4261510" h="4172163">
                  <a:moveTo>
                    <a:pt x="4261510" y="0"/>
                  </a:moveTo>
                  <a:lnTo>
                    <a:pt x="0" y="0"/>
                  </a:lnTo>
                  <a:lnTo>
                    <a:pt x="0" y="4172163"/>
                  </a:lnTo>
                  <a:lnTo>
                    <a:pt x="4261510" y="4172163"/>
                  </a:lnTo>
                  <a:lnTo>
                    <a:pt x="4261510" y="0"/>
                  </a:lnTo>
                  <a:close/>
                </a:path>
              </a:pathLst>
            </a:custGeom>
            <a:blipFill>
              <a:blip r:embed="rId4">
                <a:alphaModFix amt="37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0" name="Freeform 4">
              <a:extLst>
                <a:ext uri="{FF2B5EF4-FFF2-40B4-BE49-F238E27FC236}">
                  <a16:creationId xmlns:a16="http://schemas.microsoft.com/office/drawing/2014/main" id="{39AF6FB0-3537-CD56-1B23-5C04BF860877}"/>
                </a:ext>
              </a:extLst>
            </p:cNvPr>
            <p:cNvSpPr/>
            <p:nvPr/>
          </p:nvSpPr>
          <p:spPr>
            <a:xfrm rot="10800000">
              <a:off x="16716853" y="5943268"/>
              <a:ext cx="3902670" cy="4366592"/>
            </a:xfrm>
            <a:custGeom>
              <a:avLst/>
              <a:gdLst/>
              <a:ahLst/>
              <a:cxnLst/>
              <a:rect l="l" t="t" r="r" b="b"/>
              <a:pathLst>
                <a:path w="4261510" h="4172163">
                  <a:moveTo>
                    <a:pt x="0" y="0"/>
                  </a:moveTo>
                  <a:lnTo>
                    <a:pt x="4261510" y="0"/>
                  </a:lnTo>
                  <a:lnTo>
                    <a:pt x="4261510" y="4172163"/>
                  </a:lnTo>
                  <a:lnTo>
                    <a:pt x="0" y="41721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31999"/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3" name="Freeform 5">
              <a:extLst>
                <a:ext uri="{FF2B5EF4-FFF2-40B4-BE49-F238E27FC236}">
                  <a16:creationId xmlns:a16="http://schemas.microsoft.com/office/drawing/2014/main" id="{55D5FC8B-D7A3-64E6-A936-EEEBA5CA0057}"/>
                </a:ext>
              </a:extLst>
            </p:cNvPr>
            <p:cNvSpPr/>
            <p:nvPr/>
          </p:nvSpPr>
          <p:spPr>
            <a:xfrm>
              <a:off x="17183859" y="9649284"/>
              <a:ext cx="352548" cy="352548"/>
            </a:xfrm>
            <a:custGeom>
              <a:avLst/>
              <a:gdLst/>
              <a:ahLst/>
              <a:cxnLst/>
              <a:rect l="l" t="t" r="r" b="b"/>
              <a:pathLst>
                <a:path w="352548" h="352548">
                  <a:moveTo>
                    <a:pt x="0" y="0"/>
                  </a:moveTo>
                  <a:lnTo>
                    <a:pt x="352547" y="0"/>
                  </a:lnTo>
                  <a:lnTo>
                    <a:pt x="352547" y="352548"/>
                  </a:lnTo>
                  <a:lnTo>
                    <a:pt x="0" y="35254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47000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4" name="Freeform 6">
              <a:extLst>
                <a:ext uri="{FF2B5EF4-FFF2-40B4-BE49-F238E27FC236}">
                  <a16:creationId xmlns:a16="http://schemas.microsoft.com/office/drawing/2014/main" id="{99145D15-76FA-B4CE-D41D-34FC6B6564F6}"/>
                </a:ext>
              </a:extLst>
            </p:cNvPr>
            <p:cNvSpPr/>
            <p:nvPr/>
          </p:nvSpPr>
          <p:spPr>
            <a:xfrm>
              <a:off x="16855283" y="9924104"/>
              <a:ext cx="270304" cy="270304"/>
            </a:xfrm>
            <a:custGeom>
              <a:avLst/>
              <a:gdLst/>
              <a:ahLst/>
              <a:cxnLst/>
              <a:rect l="l" t="t" r="r" b="b"/>
              <a:pathLst>
                <a:path w="270304" h="270304">
                  <a:moveTo>
                    <a:pt x="0" y="0"/>
                  </a:moveTo>
                  <a:lnTo>
                    <a:pt x="270304" y="0"/>
                  </a:lnTo>
                  <a:lnTo>
                    <a:pt x="270304" y="270304"/>
                  </a:lnTo>
                  <a:lnTo>
                    <a:pt x="0" y="2703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55000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5" name="Freeform 7">
              <a:extLst>
                <a:ext uri="{FF2B5EF4-FFF2-40B4-BE49-F238E27FC236}">
                  <a16:creationId xmlns:a16="http://schemas.microsoft.com/office/drawing/2014/main" id="{6FC52EF7-676A-F1EE-CF5F-AF9A2862DAD4}"/>
                </a:ext>
              </a:extLst>
            </p:cNvPr>
            <p:cNvSpPr/>
            <p:nvPr/>
          </p:nvSpPr>
          <p:spPr>
            <a:xfrm>
              <a:off x="0" y="9641564"/>
              <a:ext cx="625082" cy="625082"/>
            </a:xfrm>
            <a:custGeom>
              <a:avLst/>
              <a:gdLst/>
              <a:ahLst/>
              <a:cxnLst/>
              <a:rect l="l" t="t" r="r" b="b"/>
              <a:pathLst>
                <a:path w="625082" h="625082">
                  <a:moveTo>
                    <a:pt x="0" y="0"/>
                  </a:moveTo>
                  <a:lnTo>
                    <a:pt x="625082" y="0"/>
                  </a:lnTo>
                  <a:lnTo>
                    <a:pt x="625082" y="625082"/>
                  </a:lnTo>
                  <a:lnTo>
                    <a:pt x="0" y="62508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6" name="Freeform 8">
              <a:extLst>
                <a:ext uri="{FF2B5EF4-FFF2-40B4-BE49-F238E27FC236}">
                  <a16:creationId xmlns:a16="http://schemas.microsoft.com/office/drawing/2014/main" id="{E8B67994-A09E-CB33-7E22-542BB361B35B}"/>
                </a:ext>
              </a:extLst>
            </p:cNvPr>
            <p:cNvSpPr/>
            <p:nvPr/>
          </p:nvSpPr>
          <p:spPr>
            <a:xfrm>
              <a:off x="660458" y="9631111"/>
              <a:ext cx="294691" cy="294691"/>
            </a:xfrm>
            <a:custGeom>
              <a:avLst/>
              <a:gdLst/>
              <a:ahLst/>
              <a:cxnLst/>
              <a:rect l="l" t="t" r="r" b="b"/>
              <a:pathLst>
                <a:path w="294691" h="294691">
                  <a:moveTo>
                    <a:pt x="0" y="0"/>
                  </a:moveTo>
                  <a:lnTo>
                    <a:pt x="294691" y="0"/>
                  </a:lnTo>
                  <a:lnTo>
                    <a:pt x="294691" y="294691"/>
                  </a:lnTo>
                  <a:lnTo>
                    <a:pt x="0" y="2946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7" name="Freeform 9">
              <a:extLst>
                <a:ext uri="{FF2B5EF4-FFF2-40B4-BE49-F238E27FC236}">
                  <a16:creationId xmlns:a16="http://schemas.microsoft.com/office/drawing/2014/main" id="{48D44BF7-E201-7570-2D4D-F7EC24A57458}"/>
                </a:ext>
              </a:extLst>
            </p:cNvPr>
            <p:cNvSpPr/>
            <p:nvPr/>
          </p:nvSpPr>
          <p:spPr>
            <a:xfrm rot="834738">
              <a:off x="4269232" y="9833364"/>
              <a:ext cx="298411" cy="298411"/>
            </a:xfrm>
            <a:custGeom>
              <a:avLst/>
              <a:gdLst/>
              <a:ahLst/>
              <a:cxnLst/>
              <a:rect l="l" t="t" r="r" b="b"/>
              <a:pathLst>
                <a:path w="298411" h="298411">
                  <a:moveTo>
                    <a:pt x="0" y="0"/>
                  </a:moveTo>
                  <a:lnTo>
                    <a:pt x="298410" y="0"/>
                  </a:lnTo>
                  <a:lnTo>
                    <a:pt x="298410" y="298410"/>
                  </a:lnTo>
                  <a:lnTo>
                    <a:pt x="0" y="2984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56000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8" name="TextBox 10">
              <a:extLst>
                <a:ext uri="{FF2B5EF4-FFF2-40B4-BE49-F238E27FC236}">
                  <a16:creationId xmlns:a16="http://schemas.microsoft.com/office/drawing/2014/main" id="{3D804A45-8097-94E2-B646-4138FC0C6F52}"/>
                </a:ext>
              </a:extLst>
            </p:cNvPr>
            <p:cNvSpPr txBox="1"/>
            <p:nvPr/>
          </p:nvSpPr>
          <p:spPr>
            <a:xfrm>
              <a:off x="5418052" y="9897227"/>
              <a:ext cx="13784348" cy="4289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679"/>
                </a:lnSpc>
              </a:pPr>
              <a:r>
                <a:rPr lang="en-US" sz="1600" dirty="0" err="1">
                  <a:solidFill>
                    <a:srgbClr val="EA9F1B"/>
                  </a:solidFill>
                  <a:latin typeface="Chulabhorn Likit Text Light" panose="00000400000000000000" pitchFamily="2" charset="-34"/>
                  <a:cs typeface="Chulabhorn Likit Text Light" panose="00000400000000000000" pitchFamily="2" charset="-34"/>
                </a:rPr>
                <a:t>เศรษฐกิจฐานรากมั่นคง</a:t>
              </a:r>
              <a:r>
                <a:rPr lang="en-US" sz="1600" dirty="0">
                  <a:solidFill>
                    <a:srgbClr val="EA9F1B"/>
                  </a:solidFill>
                  <a:latin typeface="Chulabhorn Likit Text Light" panose="00000400000000000000" pitchFamily="2" charset="-34"/>
                  <a:cs typeface="Chulabhorn Likit Text Light" panose="00000400000000000000" pitchFamily="2" charset="-34"/>
                </a:rPr>
                <a:t> </a:t>
              </a:r>
              <a:r>
                <a:rPr lang="en-US" sz="1600" dirty="0" err="1">
                  <a:solidFill>
                    <a:srgbClr val="EA9F1B"/>
                  </a:solidFill>
                  <a:latin typeface="Chulabhorn Likit Text Light" panose="00000400000000000000" pitchFamily="2" charset="-34"/>
                  <a:cs typeface="Chulabhorn Likit Text Light" panose="00000400000000000000" pitchFamily="2" charset="-34"/>
                </a:rPr>
                <a:t>ชุมชนเข้มแข็งอย่างยั่งยืน</a:t>
              </a:r>
              <a:r>
                <a:rPr lang="en-US" sz="1600" dirty="0">
                  <a:solidFill>
                    <a:srgbClr val="EA9F1B"/>
                  </a:solidFill>
                  <a:latin typeface="Chulabhorn Likit Text Light" panose="00000400000000000000" pitchFamily="2" charset="-34"/>
                  <a:cs typeface="Chulabhorn Likit Text Light" panose="00000400000000000000" pitchFamily="2" charset="-34"/>
                </a:rPr>
                <a:t> </a:t>
              </a:r>
              <a:r>
                <a:rPr lang="en-US" sz="1600" dirty="0" err="1">
                  <a:solidFill>
                    <a:srgbClr val="EA9F1B"/>
                  </a:solidFill>
                  <a:latin typeface="Chulabhorn Likit Text Light" panose="00000400000000000000" pitchFamily="2" charset="-34"/>
                  <a:cs typeface="Chulabhorn Likit Text Light" panose="00000400000000000000" pitchFamily="2" charset="-34"/>
                </a:rPr>
                <a:t>ด้วยหลักปรัชญาของเศรษฐกิจพอเพียง</a:t>
              </a:r>
              <a:r>
                <a:rPr lang="en-US" sz="1600" dirty="0">
                  <a:solidFill>
                    <a:srgbClr val="EA9F1B"/>
                  </a:solidFill>
                  <a:latin typeface="Chulabhorn Likit Text Light" panose="00000400000000000000" pitchFamily="2" charset="-34"/>
                  <a:cs typeface="Chulabhorn Likit Text Light" panose="00000400000000000000" pitchFamily="2" charset="-34"/>
                </a:rPr>
                <a:t> </a:t>
              </a:r>
            </a:p>
            <a:p>
              <a:pPr>
                <a:lnSpc>
                  <a:spcPts val="1679"/>
                </a:lnSpc>
              </a:pPr>
              <a:endParaRPr lang="en-US" sz="1400" spc="253" dirty="0">
                <a:solidFill>
                  <a:srgbClr val="EA9F1B"/>
                </a:solidFill>
                <a:cs typeface="Opun Mai Bold"/>
              </a:endParaRPr>
            </a:p>
          </p:txBody>
        </p:sp>
        <p:sp>
          <p:nvSpPr>
            <p:cNvPr id="39" name="Freeform 12">
              <a:extLst>
                <a:ext uri="{FF2B5EF4-FFF2-40B4-BE49-F238E27FC236}">
                  <a16:creationId xmlns:a16="http://schemas.microsoft.com/office/drawing/2014/main" id="{D42A92F9-D690-0E21-131E-588FE24D56FB}"/>
                </a:ext>
              </a:extLst>
            </p:cNvPr>
            <p:cNvSpPr/>
            <p:nvPr/>
          </p:nvSpPr>
          <p:spPr>
            <a:xfrm rot="2055878">
              <a:off x="9189152" y="9608252"/>
              <a:ext cx="231865" cy="231865"/>
            </a:xfrm>
            <a:custGeom>
              <a:avLst/>
              <a:gdLst/>
              <a:ahLst/>
              <a:cxnLst/>
              <a:rect l="l" t="t" r="r" b="b"/>
              <a:pathLst>
                <a:path w="231865" h="231865">
                  <a:moveTo>
                    <a:pt x="0" y="0"/>
                  </a:moveTo>
                  <a:lnTo>
                    <a:pt x="231865" y="0"/>
                  </a:lnTo>
                  <a:lnTo>
                    <a:pt x="231865" y="231865"/>
                  </a:lnTo>
                  <a:lnTo>
                    <a:pt x="0" y="2318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56000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0" name="Freeform 13">
              <a:extLst>
                <a:ext uri="{FF2B5EF4-FFF2-40B4-BE49-F238E27FC236}">
                  <a16:creationId xmlns:a16="http://schemas.microsoft.com/office/drawing/2014/main" id="{DC578010-7E23-4414-A743-4B48FF466231}"/>
                </a:ext>
              </a:extLst>
            </p:cNvPr>
            <p:cNvSpPr/>
            <p:nvPr/>
          </p:nvSpPr>
          <p:spPr>
            <a:xfrm rot="18447662">
              <a:off x="13217140" y="9859751"/>
              <a:ext cx="290824" cy="290824"/>
            </a:xfrm>
            <a:custGeom>
              <a:avLst/>
              <a:gdLst/>
              <a:ahLst/>
              <a:cxnLst/>
              <a:rect l="l" t="t" r="r" b="b"/>
              <a:pathLst>
                <a:path w="290824" h="290824">
                  <a:moveTo>
                    <a:pt x="0" y="0"/>
                  </a:moveTo>
                  <a:lnTo>
                    <a:pt x="290824" y="0"/>
                  </a:lnTo>
                  <a:lnTo>
                    <a:pt x="290824" y="290824"/>
                  </a:lnTo>
                  <a:lnTo>
                    <a:pt x="0" y="290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56000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1" name="Freeform 14">
              <a:extLst>
                <a:ext uri="{FF2B5EF4-FFF2-40B4-BE49-F238E27FC236}">
                  <a16:creationId xmlns:a16="http://schemas.microsoft.com/office/drawing/2014/main" id="{7CEF59CB-176D-2669-F3EC-D919A229790E}"/>
                </a:ext>
              </a:extLst>
            </p:cNvPr>
            <p:cNvSpPr/>
            <p:nvPr/>
          </p:nvSpPr>
          <p:spPr>
            <a:xfrm>
              <a:off x="16577689" y="9762124"/>
              <a:ext cx="220444" cy="220444"/>
            </a:xfrm>
            <a:custGeom>
              <a:avLst/>
              <a:gdLst/>
              <a:ahLst/>
              <a:cxnLst/>
              <a:rect l="l" t="t" r="r" b="b"/>
              <a:pathLst>
                <a:path w="220444" h="220444">
                  <a:moveTo>
                    <a:pt x="0" y="0"/>
                  </a:moveTo>
                  <a:lnTo>
                    <a:pt x="220444" y="0"/>
                  </a:lnTo>
                  <a:lnTo>
                    <a:pt x="220444" y="220445"/>
                  </a:lnTo>
                  <a:lnTo>
                    <a:pt x="0" y="2204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65000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2" name="Freeform 15">
              <a:extLst>
                <a:ext uri="{FF2B5EF4-FFF2-40B4-BE49-F238E27FC236}">
                  <a16:creationId xmlns:a16="http://schemas.microsoft.com/office/drawing/2014/main" id="{D402B8E7-173B-87DC-E210-2805646D1FFB}"/>
                </a:ext>
              </a:extLst>
            </p:cNvPr>
            <p:cNvSpPr/>
            <p:nvPr/>
          </p:nvSpPr>
          <p:spPr>
            <a:xfrm>
              <a:off x="836293" y="9842337"/>
              <a:ext cx="384815" cy="384815"/>
            </a:xfrm>
            <a:custGeom>
              <a:avLst/>
              <a:gdLst/>
              <a:ahLst/>
              <a:cxnLst/>
              <a:rect l="l" t="t" r="r" b="b"/>
              <a:pathLst>
                <a:path w="384815" h="384815">
                  <a:moveTo>
                    <a:pt x="0" y="0"/>
                  </a:moveTo>
                  <a:lnTo>
                    <a:pt x="384814" y="0"/>
                  </a:lnTo>
                  <a:lnTo>
                    <a:pt x="384814" y="384814"/>
                  </a:lnTo>
                  <a:lnTo>
                    <a:pt x="0" y="3848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3" name="Freeform 16">
              <a:extLst>
                <a:ext uri="{FF2B5EF4-FFF2-40B4-BE49-F238E27FC236}">
                  <a16:creationId xmlns:a16="http://schemas.microsoft.com/office/drawing/2014/main" id="{A32E75DB-F90D-43E4-FA44-7D9B96138BA4}"/>
                </a:ext>
              </a:extLst>
            </p:cNvPr>
            <p:cNvSpPr/>
            <p:nvPr/>
          </p:nvSpPr>
          <p:spPr>
            <a:xfrm>
              <a:off x="1292338" y="9656538"/>
              <a:ext cx="225180" cy="225180"/>
            </a:xfrm>
            <a:custGeom>
              <a:avLst/>
              <a:gdLst/>
              <a:ahLst/>
              <a:cxnLst/>
              <a:rect l="l" t="t" r="r" b="b"/>
              <a:pathLst>
                <a:path w="225180" h="225180">
                  <a:moveTo>
                    <a:pt x="0" y="0"/>
                  </a:moveTo>
                  <a:lnTo>
                    <a:pt x="225180" y="0"/>
                  </a:lnTo>
                  <a:lnTo>
                    <a:pt x="225180" y="225180"/>
                  </a:lnTo>
                  <a:lnTo>
                    <a:pt x="0" y="2251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4" name="Freeform 13">
              <a:extLst>
                <a:ext uri="{FF2B5EF4-FFF2-40B4-BE49-F238E27FC236}">
                  <a16:creationId xmlns:a16="http://schemas.microsoft.com/office/drawing/2014/main" id="{4950E29F-8D03-312F-B030-2E233967C54B}"/>
                </a:ext>
              </a:extLst>
            </p:cNvPr>
            <p:cNvSpPr/>
            <p:nvPr/>
          </p:nvSpPr>
          <p:spPr>
            <a:xfrm rot="18447662">
              <a:off x="14453176" y="10443033"/>
              <a:ext cx="268702" cy="262072"/>
            </a:xfrm>
            <a:custGeom>
              <a:avLst/>
              <a:gdLst/>
              <a:ahLst/>
              <a:cxnLst/>
              <a:rect l="l" t="t" r="r" b="b"/>
              <a:pathLst>
                <a:path w="290824" h="290824">
                  <a:moveTo>
                    <a:pt x="0" y="0"/>
                  </a:moveTo>
                  <a:lnTo>
                    <a:pt x="290824" y="0"/>
                  </a:lnTo>
                  <a:lnTo>
                    <a:pt x="290824" y="290824"/>
                  </a:lnTo>
                  <a:lnTo>
                    <a:pt x="0" y="290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56000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5" name="Freeform 13">
              <a:extLst>
                <a:ext uri="{FF2B5EF4-FFF2-40B4-BE49-F238E27FC236}">
                  <a16:creationId xmlns:a16="http://schemas.microsoft.com/office/drawing/2014/main" id="{6DE536B1-D377-B1BF-B292-AB90BED96A09}"/>
                </a:ext>
              </a:extLst>
            </p:cNvPr>
            <p:cNvSpPr/>
            <p:nvPr/>
          </p:nvSpPr>
          <p:spPr>
            <a:xfrm rot="18447662">
              <a:off x="15430156" y="9952535"/>
              <a:ext cx="268702" cy="262072"/>
            </a:xfrm>
            <a:custGeom>
              <a:avLst/>
              <a:gdLst/>
              <a:ahLst/>
              <a:cxnLst/>
              <a:rect l="l" t="t" r="r" b="b"/>
              <a:pathLst>
                <a:path w="290824" h="290824">
                  <a:moveTo>
                    <a:pt x="0" y="0"/>
                  </a:moveTo>
                  <a:lnTo>
                    <a:pt x="290824" y="0"/>
                  </a:lnTo>
                  <a:lnTo>
                    <a:pt x="290824" y="290824"/>
                  </a:lnTo>
                  <a:lnTo>
                    <a:pt x="0" y="290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56000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46" name="Group 8">
            <a:extLst>
              <a:ext uri="{FF2B5EF4-FFF2-40B4-BE49-F238E27FC236}">
                <a16:creationId xmlns:a16="http://schemas.microsoft.com/office/drawing/2014/main" id="{56F6D70F-066E-26CA-42DB-21242F2E8D76}"/>
              </a:ext>
            </a:extLst>
          </p:cNvPr>
          <p:cNvGrpSpPr/>
          <p:nvPr/>
        </p:nvGrpSpPr>
        <p:grpSpPr>
          <a:xfrm>
            <a:off x="223352" y="0"/>
            <a:ext cx="5399517" cy="1254770"/>
            <a:chOff x="0" y="0"/>
            <a:chExt cx="7199356" cy="1673027"/>
          </a:xfrm>
        </p:grpSpPr>
        <p:sp>
          <p:nvSpPr>
            <p:cNvPr id="47" name="Freeform 9">
              <a:extLst>
                <a:ext uri="{FF2B5EF4-FFF2-40B4-BE49-F238E27FC236}">
                  <a16:creationId xmlns:a16="http://schemas.microsoft.com/office/drawing/2014/main" id="{639BB067-934B-45DD-9C33-D531F0DD8758}"/>
                </a:ext>
              </a:extLst>
            </p:cNvPr>
            <p:cNvSpPr/>
            <p:nvPr/>
          </p:nvSpPr>
          <p:spPr>
            <a:xfrm>
              <a:off x="0" y="345364"/>
              <a:ext cx="982299" cy="982299"/>
            </a:xfrm>
            <a:custGeom>
              <a:avLst/>
              <a:gdLst/>
              <a:ahLst/>
              <a:cxnLst/>
              <a:rect l="l" t="t" r="r" b="b"/>
              <a:pathLst>
                <a:path w="982299" h="982299">
                  <a:moveTo>
                    <a:pt x="0" y="0"/>
                  </a:moveTo>
                  <a:lnTo>
                    <a:pt x="982299" y="0"/>
                  </a:lnTo>
                  <a:lnTo>
                    <a:pt x="982299" y="982299"/>
                  </a:lnTo>
                  <a:lnTo>
                    <a:pt x="0" y="9822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</p:sp>
        <p:sp>
          <p:nvSpPr>
            <p:cNvPr id="48" name="Freeform 10">
              <a:extLst>
                <a:ext uri="{FF2B5EF4-FFF2-40B4-BE49-F238E27FC236}">
                  <a16:creationId xmlns:a16="http://schemas.microsoft.com/office/drawing/2014/main" id="{8A9CB2E2-A5FB-A1F1-FFB8-E3BC7D81B763}"/>
                </a:ext>
              </a:extLst>
            </p:cNvPr>
            <p:cNvSpPr/>
            <p:nvPr/>
          </p:nvSpPr>
          <p:spPr>
            <a:xfrm>
              <a:off x="1160488" y="345364"/>
              <a:ext cx="982299" cy="982299"/>
            </a:xfrm>
            <a:custGeom>
              <a:avLst/>
              <a:gdLst/>
              <a:ahLst/>
              <a:cxnLst/>
              <a:rect l="l" t="t" r="r" b="b"/>
              <a:pathLst>
                <a:path w="982299" h="982299">
                  <a:moveTo>
                    <a:pt x="0" y="0"/>
                  </a:moveTo>
                  <a:lnTo>
                    <a:pt x="982298" y="0"/>
                  </a:lnTo>
                  <a:lnTo>
                    <a:pt x="982298" y="982299"/>
                  </a:lnTo>
                  <a:lnTo>
                    <a:pt x="0" y="9822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</p:sp>
        <p:sp>
          <p:nvSpPr>
            <p:cNvPr id="49" name="Freeform 11">
              <a:extLst>
                <a:ext uri="{FF2B5EF4-FFF2-40B4-BE49-F238E27FC236}">
                  <a16:creationId xmlns:a16="http://schemas.microsoft.com/office/drawing/2014/main" id="{847A3C8C-53CC-FD30-F37D-E6B096401547}"/>
                </a:ext>
              </a:extLst>
            </p:cNvPr>
            <p:cNvSpPr/>
            <p:nvPr/>
          </p:nvSpPr>
          <p:spPr>
            <a:xfrm>
              <a:off x="3373560" y="345364"/>
              <a:ext cx="982299" cy="982299"/>
            </a:xfrm>
            <a:custGeom>
              <a:avLst/>
              <a:gdLst/>
              <a:ahLst/>
              <a:cxnLst/>
              <a:rect l="l" t="t" r="r" b="b"/>
              <a:pathLst>
                <a:path w="982299" h="982299">
                  <a:moveTo>
                    <a:pt x="0" y="0"/>
                  </a:moveTo>
                  <a:lnTo>
                    <a:pt x="982298" y="0"/>
                  </a:lnTo>
                  <a:lnTo>
                    <a:pt x="982298" y="982299"/>
                  </a:lnTo>
                  <a:lnTo>
                    <a:pt x="0" y="9822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</p:sp>
        <p:sp>
          <p:nvSpPr>
            <p:cNvPr id="50" name="Freeform 12">
              <a:extLst>
                <a:ext uri="{FF2B5EF4-FFF2-40B4-BE49-F238E27FC236}">
                  <a16:creationId xmlns:a16="http://schemas.microsoft.com/office/drawing/2014/main" id="{62982500-478C-3FA9-439B-EA7BCF9A615C}"/>
                </a:ext>
              </a:extLst>
            </p:cNvPr>
            <p:cNvSpPr/>
            <p:nvPr/>
          </p:nvSpPr>
          <p:spPr>
            <a:xfrm>
              <a:off x="2324694" y="345364"/>
              <a:ext cx="866959" cy="982299"/>
            </a:xfrm>
            <a:custGeom>
              <a:avLst/>
              <a:gdLst/>
              <a:ahLst/>
              <a:cxnLst/>
              <a:rect l="l" t="t" r="r" b="b"/>
              <a:pathLst>
                <a:path w="866959" h="982299">
                  <a:moveTo>
                    <a:pt x="0" y="0"/>
                  </a:moveTo>
                  <a:lnTo>
                    <a:pt x="866959" y="0"/>
                  </a:lnTo>
                  <a:lnTo>
                    <a:pt x="866959" y="982299"/>
                  </a:lnTo>
                  <a:lnTo>
                    <a:pt x="0" y="9822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 l="-24839" r="-27501"/>
              </a:stretch>
            </a:blipFill>
          </p:spPr>
        </p:sp>
        <p:sp>
          <p:nvSpPr>
            <p:cNvPr id="51" name="Freeform 13">
              <a:extLst>
                <a:ext uri="{FF2B5EF4-FFF2-40B4-BE49-F238E27FC236}">
                  <a16:creationId xmlns:a16="http://schemas.microsoft.com/office/drawing/2014/main" id="{8F5140A8-C513-B7E4-6EA2-304EB677986F}"/>
                </a:ext>
              </a:extLst>
            </p:cNvPr>
            <p:cNvSpPr/>
            <p:nvPr/>
          </p:nvSpPr>
          <p:spPr>
            <a:xfrm>
              <a:off x="4537766" y="0"/>
              <a:ext cx="2661590" cy="1673027"/>
            </a:xfrm>
            <a:custGeom>
              <a:avLst/>
              <a:gdLst/>
              <a:ahLst/>
              <a:cxnLst/>
              <a:rect l="l" t="t" r="r" b="b"/>
              <a:pathLst>
                <a:path w="2661590" h="1673027">
                  <a:moveTo>
                    <a:pt x="0" y="0"/>
                  </a:moveTo>
                  <a:lnTo>
                    <a:pt x="2661590" y="0"/>
                  </a:lnTo>
                  <a:lnTo>
                    <a:pt x="2661590" y="1673027"/>
                  </a:lnTo>
                  <a:lnTo>
                    <a:pt x="0" y="16730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 l="-5873" r="-5873"/>
              </a:stretch>
            </a:blipFill>
          </p:spPr>
        </p:sp>
      </p:grpSp>
    </p:spTree>
    <p:extLst>
      <p:ext uri="{BB962C8B-B14F-4D97-AF65-F5344CB8AC3E}">
        <p14:creationId xmlns:p14="http://schemas.microsoft.com/office/powerpoint/2010/main" val="207747137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สี่เหลี่ยมผืนผ้ามุมมน 37"/>
          <p:cNvSpPr/>
          <p:nvPr/>
        </p:nvSpPr>
        <p:spPr>
          <a:xfrm>
            <a:off x="1363066" y="1048885"/>
            <a:ext cx="15598646" cy="6953531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2400">
              <a:latin typeface="Chulabhorn Likit Text Light๙" panose="00000400000000000000" pitchFamily="2" charset="-34"/>
              <a:cs typeface="Chulabhorn Likit Text Light๙" panose="00000400000000000000" pitchFamily="2" charset="-34"/>
            </a:endParaRPr>
          </a:p>
        </p:txBody>
      </p:sp>
      <p:sp>
        <p:nvSpPr>
          <p:cNvPr id="30" name="สี่เหลี่ยมผืนผ้า 29"/>
          <p:cNvSpPr/>
          <p:nvPr/>
        </p:nvSpPr>
        <p:spPr>
          <a:xfrm>
            <a:off x="2134437" y="1655966"/>
            <a:ext cx="13749116" cy="60708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2400" b="1" dirty="0"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      </a:t>
            </a:r>
          </a:p>
          <a:p>
            <a:r>
              <a:rPr lang="th-TH" sz="2400" b="1" dirty="0"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ผู้สมัครสอบไม่ต้องเสียค่าธรรมเนียมในการสมัครสอบ</a:t>
            </a:r>
          </a:p>
          <a:p>
            <a:pPr>
              <a:spcBef>
                <a:spcPts val="900"/>
              </a:spcBef>
            </a:pPr>
            <a:r>
              <a:rPr lang="th-TH" sz="2400" b="1" dirty="0"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 	     </a:t>
            </a:r>
          </a:p>
          <a:p>
            <a:pPr>
              <a:spcBef>
                <a:spcPts val="900"/>
              </a:spcBef>
            </a:pPr>
            <a:endParaRPr lang="th-TH" sz="2400" b="1" dirty="0">
              <a:latin typeface="Chulabhorn Likit Text Light๙" panose="00000400000000000000" pitchFamily="2" charset="-34"/>
              <a:cs typeface="Chulabhorn Likit Text Light๙" panose="00000400000000000000" pitchFamily="2" charset="-34"/>
            </a:endParaRPr>
          </a:p>
          <a:p>
            <a:pPr>
              <a:spcBef>
                <a:spcPts val="900"/>
              </a:spcBef>
            </a:pPr>
            <a:r>
              <a:rPr lang="th-TH" sz="2400" b="1" dirty="0"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- ผู้สมัครสามารถเลือกสมัครได้เพียง 1 ตำแหน่ง</a:t>
            </a:r>
          </a:p>
          <a:p>
            <a:pPr>
              <a:spcBef>
                <a:spcPts val="900"/>
              </a:spcBef>
            </a:pPr>
            <a:r>
              <a:rPr lang="th-TH" sz="2400" b="1" dirty="0"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- ผู้สมัครสอบจะต้องเป็นผู้มีวุฒิการศึกษาตรงตามคุณสมบัติเฉพาะสำหรับตำแหน่ง </a:t>
            </a:r>
            <a:br>
              <a:rPr lang="th-TH" sz="2400" b="1" dirty="0"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</a:br>
            <a:r>
              <a:rPr lang="th-TH" sz="2400" b="1" dirty="0"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โดยต้องเป็นผู้สำเร็จการศึกษาและได้รับการอนุมัติจากผู้มีอำนาจอนุมัติภายในวันปิดรับสมัคร และจะใช้คุณวุฒิการศึกษาที่สูงกว่ามาใช้ในการสมัครไม่ได้</a:t>
            </a:r>
          </a:p>
          <a:p>
            <a:pPr>
              <a:spcBef>
                <a:spcPts val="900"/>
              </a:spcBef>
            </a:pPr>
            <a:endParaRPr lang="th-TH" sz="2400" b="1" dirty="0">
              <a:latin typeface="Chulabhorn Likit Text Light๙" panose="00000400000000000000" pitchFamily="2" charset="-34"/>
              <a:cs typeface="Chulabhorn Likit Text Light๙" panose="00000400000000000000" pitchFamily="2" charset="-34"/>
            </a:endParaRPr>
          </a:p>
          <a:p>
            <a:pPr>
              <a:spcBef>
                <a:spcPts val="900"/>
              </a:spcBef>
            </a:pPr>
            <a:endParaRPr lang="th-TH" sz="2400" b="1" dirty="0">
              <a:latin typeface="Chulabhorn Likit Text Light๙" panose="00000400000000000000" pitchFamily="2" charset="-34"/>
              <a:cs typeface="Chulabhorn Likit Text Light๙" panose="00000400000000000000" pitchFamily="2" charset="-34"/>
            </a:endParaRPr>
          </a:p>
          <a:p>
            <a:pPr>
              <a:spcBef>
                <a:spcPts val="900"/>
              </a:spcBef>
            </a:pPr>
            <a:r>
              <a:rPr lang="th-TH" sz="2400" b="1" dirty="0"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- การประเมินความรู้ความสามารถครั้งที่ 1 (สอบข้อเขียน) โดยวิธีการสอบข้อเขียนแบบ    ปรนัย จำนวน 100 ข้อ คะแนนเต็ม 100 คะแนน</a:t>
            </a:r>
          </a:p>
          <a:p>
            <a:r>
              <a:rPr lang="th-TH" sz="2400" b="1" dirty="0"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- การประเมินความรู้ความสามารถครั้งที่ 2 (สอบสัมภาษณ์) คะแนนเต็ม 100 คะแนน</a:t>
            </a:r>
          </a:p>
          <a:p>
            <a:endParaRPr lang="th-TH" sz="2400" b="1" dirty="0">
              <a:latin typeface="Chulabhorn Likit Text Light๙" panose="00000400000000000000" pitchFamily="2" charset="-34"/>
              <a:cs typeface="Chulabhorn Likit Text Light๙" panose="00000400000000000000" pitchFamily="2" charset="-34"/>
            </a:endParaRPr>
          </a:p>
        </p:txBody>
      </p:sp>
      <p:sp>
        <p:nvSpPr>
          <p:cNvPr id="31" name="สี่เหลี่ยมผืนผ้ามุมมน 30"/>
          <p:cNvSpPr/>
          <p:nvPr/>
        </p:nvSpPr>
        <p:spPr>
          <a:xfrm>
            <a:off x="2159837" y="1421790"/>
            <a:ext cx="4529754" cy="468351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400" b="1" dirty="0">
                <a:solidFill>
                  <a:schemeClr val="tx1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ค่าธรรมเนียมในการสมัครสอบ</a:t>
            </a:r>
          </a:p>
        </p:txBody>
      </p:sp>
      <p:sp>
        <p:nvSpPr>
          <p:cNvPr id="32" name="สี่เหลี่ยมผืนผ้ามุมมน 31"/>
          <p:cNvSpPr/>
          <p:nvPr/>
        </p:nvSpPr>
        <p:spPr>
          <a:xfrm>
            <a:off x="2159837" y="2705100"/>
            <a:ext cx="4529754" cy="468351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400" b="1" dirty="0">
                <a:solidFill>
                  <a:schemeClr val="tx1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เงื่อนไขในการรับสมัคร</a:t>
            </a:r>
          </a:p>
        </p:txBody>
      </p:sp>
      <p:sp>
        <p:nvSpPr>
          <p:cNvPr id="34" name="สี่เหลี่ยมผืนผ้ามุมมน 33"/>
          <p:cNvSpPr/>
          <p:nvPr/>
        </p:nvSpPr>
        <p:spPr>
          <a:xfrm>
            <a:off x="2159837" y="5372100"/>
            <a:ext cx="4529754" cy="50180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400" b="1" dirty="0">
                <a:solidFill>
                  <a:schemeClr val="tx1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หลักสูตรและวิธีการสอบ</a:t>
            </a:r>
          </a:p>
        </p:txBody>
      </p:sp>
      <p:sp>
        <p:nvSpPr>
          <p:cNvPr id="36" name="สี่เหลี่ยมผืนผ้า 35"/>
          <p:cNvSpPr/>
          <p:nvPr/>
        </p:nvSpPr>
        <p:spPr>
          <a:xfrm>
            <a:off x="1247972" y="8225236"/>
            <a:ext cx="15945286" cy="117517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sz="2400" b="1" dirty="0">
                <a:solidFill>
                  <a:schemeClr val="tx1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          ทั้งนี้ คณะกรรมการสรรหาฯ จะประเมินความรู้ความสามารถ ทักษะ และสมรรถนะครั้งที่ 1 (สอบข้อเขียน) ก่อน แล้วจึงให้เฉพาะผู้ที่สอบผ่าน (คะแนนไม่ต่ำกว่าร้อยละ 60) เข้ารับการประเมินความรู้ความสามารถ ทักษะ และสมรรถนะ ครั้งที่ 2 (สอบสัมภาษณ์) ต่อไป</a:t>
            </a:r>
          </a:p>
        </p:txBody>
      </p:sp>
      <p:grpSp>
        <p:nvGrpSpPr>
          <p:cNvPr id="2" name="กลุ่ม 1">
            <a:extLst>
              <a:ext uri="{FF2B5EF4-FFF2-40B4-BE49-F238E27FC236}">
                <a16:creationId xmlns:a16="http://schemas.microsoft.com/office/drawing/2014/main" id="{3674EAD2-EEC3-59DC-7DF0-51B731FCB675}"/>
              </a:ext>
            </a:extLst>
          </p:cNvPr>
          <p:cNvGrpSpPr/>
          <p:nvPr/>
        </p:nvGrpSpPr>
        <p:grpSpPr>
          <a:xfrm>
            <a:off x="-322135" y="5943268"/>
            <a:ext cx="20941658" cy="5143832"/>
            <a:chOff x="-322135" y="5943268"/>
            <a:chExt cx="20941658" cy="5143832"/>
          </a:xfrm>
        </p:grpSpPr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7CAABA66-05C2-DDDB-44D4-59409383531A}"/>
                </a:ext>
              </a:extLst>
            </p:cNvPr>
            <p:cNvSpPr/>
            <p:nvPr/>
          </p:nvSpPr>
          <p:spPr>
            <a:xfrm>
              <a:off x="-322135" y="9635249"/>
              <a:ext cx="19404854" cy="1451851"/>
            </a:xfrm>
            <a:custGeom>
              <a:avLst/>
              <a:gdLst/>
              <a:ahLst/>
              <a:cxnLst/>
              <a:rect l="l" t="t" r="r" b="b"/>
              <a:pathLst>
                <a:path w="19404854" h="9702427">
                  <a:moveTo>
                    <a:pt x="0" y="0"/>
                  </a:moveTo>
                  <a:lnTo>
                    <a:pt x="19404855" y="0"/>
                  </a:lnTo>
                  <a:lnTo>
                    <a:pt x="19404855" y="9702428"/>
                  </a:lnTo>
                  <a:lnTo>
                    <a:pt x="0" y="97024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rcRect/>
              <a:stretch>
                <a:fillRect b="-568280"/>
              </a:stretch>
            </a:blipFill>
          </p:spPr>
        </p:sp>
        <p:sp>
          <p:nvSpPr>
            <p:cNvPr id="29" name="Freeform 3">
              <a:extLst>
                <a:ext uri="{FF2B5EF4-FFF2-40B4-BE49-F238E27FC236}">
                  <a16:creationId xmlns:a16="http://schemas.microsoft.com/office/drawing/2014/main" id="{64A6B7AF-2716-600E-E309-48ADBE4A7D2C}"/>
                </a:ext>
              </a:extLst>
            </p:cNvPr>
            <p:cNvSpPr/>
            <p:nvPr/>
          </p:nvSpPr>
          <p:spPr>
            <a:xfrm rot="10800000" flipH="1">
              <a:off x="-126913" y="6672817"/>
              <a:ext cx="4261510" cy="4172163"/>
            </a:xfrm>
            <a:custGeom>
              <a:avLst/>
              <a:gdLst/>
              <a:ahLst/>
              <a:cxnLst/>
              <a:rect l="l" t="t" r="r" b="b"/>
              <a:pathLst>
                <a:path w="4261510" h="4172163">
                  <a:moveTo>
                    <a:pt x="4261510" y="0"/>
                  </a:moveTo>
                  <a:lnTo>
                    <a:pt x="0" y="0"/>
                  </a:lnTo>
                  <a:lnTo>
                    <a:pt x="0" y="4172163"/>
                  </a:lnTo>
                  <a:lnTo>
                    <a:pt x="4261510" y="4172163"/>
                  </a:lnTo>
                  <a:lnTo>
                    <a:pt x="4261510" y="0"/>
                  </a:lnTo>
                  <a:close/>
                </a:path>
              </a:pathLst>
            </a:custGeom>
            <a:blipFill>
              <a:blip r:embed="rId4">
                <a:alphaModFix amt="37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3" name="Freeform 4">
              <a:extLst>
                <a:ext uri="{FF2B5EF4-FFF2-40B4-BE49-F238E27FC236}">
                  <a16:creationId xmlns:a16="http://schemas.microsoft.com/office/drawing/2014/main" id="{D9F188D2-D76A-5F27-D1E0-7EE9D4BA673C}"/>
                </a:ext>
              </a:extLst>
            </p:cNvPr>
            <p:cNvSpPr/>
            <p:nvPr/>
          </p:nvSpPr>
          <p:spPr>
            <a:xfrm rot="10800000">
              <a:off x="16716853" y="5943268"/>
              <a:ext cx="3902670" cy="4366592"/>
            </a:xfrm>
            <a:custGeom>
              <a:avLst/>
              <a:gdLst/>
              <a:ahLst/>
              <a:cxnLst/>
              <a:rect l="l" t="t" r="r" b="b"/>
              <a:pathLst>
                <a:path w="4261510" h="4172163">
                  <a:moveTo>
                    <a:pt x="0" y="0"/>
                  </a:moveTo>
                  <a:lnTo>
                    <a:pt x="4261510" y="0"/>
                  </a:lnTo>
                  <a:lnTo>
                    <a:pt x="4261510" y="4172163"/>
                  </a:lnTo>
                  <a:lnTo>
                    <a:pt x="0" y="41721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31999"/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5" name="Freeform 5">
              <a:extLst>
                <a:ext uri="{FF2B5EF4-FFF2-40B4-BE49-F238E27FC236}">
                  <a16:creationId xmlns:a16="http://schemas.microsoft.com/office/drawing/2014/main" id="{456F00C5-D399-C3BD-593F-8137CA83B6FC}"/>
                </a:ext>
              </a:extLst>
            </p:cNvPr>
            <p:cNvSpPr/>
            <p:nvPr/>
          </p:nvSpPr>
          <p:spPr>
            <a:xfrm>
              <a:off x="17183859" y="9649284"/>
              <a:ext cx="352548" cy="352548"/>
            </a:xfrm>
            <a:custGeom>
              <a:avLst/>
              <a:gdLst/>
              <a:ahLst/>
              <a:cxnLst/>
              <a:rect l="l" t="t" r="r" b="b"/>
              <a:pathLst>
                <a:path w="352548" h="352548">
                  <a:moveTo>
                    <a:pt x="0" y="0"/>
                  </a:moveTo>
                  <a:lnTo>
                    <a:pt x="352547" y="0"/>
                  </a:lnTo>
                  <a:lnTo>
                    <a:pt x="352547" y="352548"/>
                  </a:lnTo>
                  <a:lnTo>
                    <a:pt x="0" y="35254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47000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7" name="Freeform 6">
              <a:extLst>
                <a:ext uri="{FF2B5EF4-FFF2-40B4-BE49-F238E27FC236}">
                  <a16:creationId xmlns:a16="http://schemas.microsoft.com/office/drawing/2014/main" id="{8ED90FC0-FE23-32C7-AD10-BB327A57A678}"/>
                </a:ext>
              </a:extLst>
            </p:cNvPr>
            <p:cNvSpPr/>
            <p:nvPr/>
          </p:nvSpPr>
          <p:spPr>
            <a:xfrm>
              <a:off x="16855283" y="9924104"/>
              <a:ext cx="270304" cy="270304"/>
            </a:xfrm>
            <a:custGeom>
              <a:avLst/>
              <a:gdLst/>
              <a:ahLst/>
              <a:cxnLst/>
              <a:rect l="l" t="t" r="r" b="b"/>
              <a:pathLst>
                <a:path w="270304" h="270304">
                  <a:moveTo>
                    <a:pt x="0" y="0"/>
                  </a:moveTo>
                  <a:lnTo>
                    <a:pt x="270304" y="0"/>
                  </a:lnTo>
                  <a:lnTo>
                    <a:pt x="270304" y="270304"/>
                  </a:lnTo>
                  <a:lnTo>
                    <a:pt x="0" y="2703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55000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9" name="Freeform 7">
              <a:extLst>
                <a:ext uri="{FF2B5EF4-FFF2-40B4-BE49-F238E27FC236}">
                  <a16:creationId xmlns:a16="http://schemas.microsoft.com/office/drawing/2014/main" id="{CEDA18DF-58DF-8C42-03DB-C02867B91555}"/>
                </a:ext>
              </a:extLst>
            </p:cNvPr>
            <p:cNvSpPr/>
            <p:nvPr/>
          </p:nvSpPr>
          <p:spPr>
            <a:xfrm>
              <a:off x="0" y="9641564"/>
              <a:ext cx="625082" cy="625082"/>
            </a:xfrm>
            <a:custGeom>
              <a:avLst/>
              <a:gdLst/>
              <a:ahLst/>
              <a:cxnLst/>
              <a:rect l="l" t="t" r="r" b="b"/>
              <a:pathLst>
                <a:path w="625082" h="625082">
                  <a:moveTo>
                    <a:pt x="0" y="0"/>
                  </a:moveTo>
                  <a:lnTo>
                    <a:pt x="625082" y="0"/>
                  </a:lnTo>
                  <a:lnTo>
                    <a:pt x="625082" y="625082"/>
                  </a:lnTo>
                  <a:lnTo>
                    <a:pt x="0" y="62508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0" name="Freeform 8">
              <a:extLst>
                <a:ext uri="{FF2B5EF4-FFF2-40B4-BE49-F238E27FC236}">
                  <a16:creationId xmlns:a16="http://schemas.microsoft.com/office/drawing/2014/main" id="{4BB64554-C613-5916-9866-6B062EC803A4}"/>
                </a:ext>
              </a:extLst>
            </p:cNvPr>
            <p:cNvSpPr/>
            <p:nvPr/>
          </p:nvSpPr>
          <p:spPr>
            <a:xfrm>
              <a:off x="660458" y="9631111"/>
              <a:ext cx="294691" cy="294691"/>
            </a:xfrm>
            <a:custGeom>
              <a:avLst/>
              <a:gdLst/>
              <a:ahLst/>
              <a:cxnLst/>
              <a:rect l="l" t="t" r="r" b="b"/>
              <a:pathLst>
                <a:path w="294691" h="294691">
                  <a:moveTo>
                    <a:pt x="0" y="0"/>
                  </a:moveTo>
                  <a:lnTo>
                    <a:pt x="294691" y="0"/>
                  </a:lnTo>
                  <a:lnTo>
                    <a:pt x="294691" y="294691"/>
                  </a:lnTo>
                  <a:lnTo>
                    <a:pt x="0" y="2946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1" name="Freeform 9">
              <a:extLst>
                <a:ext uri="{FF2B5EF4-FFF2-40B4-BE49-F238E27FC236}">
                  <a16:creationId xmlns:a16="http://schemas.microsoft.com/office/drawing/2014/main" id="{49923336-35F9-C53A-636E-0522013439D3}"/>
                </a:ext>
              </a:extLst>
            </p:cNvPr>
            <p:cNvSpPr/>
            <p:nvPr/>
          </p:nvSpPr>
          <p:spPr>
            <a:xfrm rot="834738">
              <a:off x="4269232" y="9833364"/>
              <a:ext cx="298411" cy="298411"/>
            </a:xfrm>
            <a:custGeom>
              <a:avLst/>
              <a:gdLst/>
              <a:ahLst/>
              <a:cxnLst/>
              <a:rect l="l" t="t" r="r" b="b"/>
              <a:pathLst>
                <a:path w="298411" h="298411">
                  <a:moveTo>
                    <a:pt x="0" y="0"/>
                  </a:moveTo>
                  <a:lnTo>
                    <a:pt x="298410" y="0"/>
                  </a:lnTo>
                  <a:lnTo>
                    <a:pt x="298410" y="298410"/>
                  </a:lnTo>
                  <a:lnTo>
                    <a:pt x="0" y="2984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56000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2" name="TextBox 10">
              <a:extLst>
                <a:ext uri="{FF2B5EF4-FFF2-40B4-BE49-F238E27FC236}">
                  <a16:creationId xmlns:a16="http://schemas.microsoft.com/office/drawing/2014/main" id="{0ED5D714-9563-2573-F0B4-823CF7098B93}"/>
                </a:ext>
              </a:extLst>
            </p:cNvPr>
            <p:cNvSpPr txBox="1"/>
            <p:nvPr/>
          </p:nvSpPr>
          <p:spPr>
            <a:xfrm>
              <a:off x="5418052" y="9897227"/>
              <a:ext cx="13784348" cy="4289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679"/>
                </a:lnSpc>
              </a:pPr>
              <a:r>
                <a:rPr lang="en-US" sz="1600" dirty="0" err="1">
                  <a:solidFill>
                    <a:srgbClr val="EA9F1B"/>
                  </a:solidFill>
                  <a:latin typeface="Chulabhorn Likit Text Light" panose="00000400000000000000" pitchFamily="2" charset="-34"/>
                  <a:cs typeface="Chulabhorn Likit Text Light" panose="00000400000000000000" pitchFamily="2" charset="-34"/>
                </a:rPr>
                <a:t>เศรษฐกิจฐานรากมั่นคง</a:t>
              </a:r>
              <a:r>
                <a:rPr lang="en-US" sz="1600" dirty="0">
                  <a:solidFill>
                    <a:srgbClr val="EA9F1B"/>
                  </a:solidFill>
                  <a:latin typeface="Chulabhorn Likit Text Light" panose="00000400000000000000" pitchFamily="2" charset="-34"/>
                  <a:cs typeface="Chulabhorn Likit Text Light" panose="00000400000000000000" pitchFamily="2" charset="-34"/>
                </a:rPr>
                <a:t> </a:t>
              </a:r>
              <a:r>
                <a:rPr lang="en-US" sz="1600" dirty="0" err="1">
                  <a:solidFill>
                    <a:srgbClr val="EA9F1B"/>
                  </a:solidFill>
                  <a:latin typeface="Chulabhorn Likit Text Light" panose="00000400000000000000" pitchFamily="2" charset="-34"/>
                  <a:cs typeface="Chulabhorn Likit Text Light" panose="00000400000000000000" pitchFamily="2" charset="-34"/>
                </a:rPr>
                <a:t>ชุมชนเข้มแข็งอย่างยั่งยืน</a:t>
              </a:r>
              <a:r>
                <a:rPr lang="en-US" sz="1600" dirty="0">
                  <a:solidFill>
                    <a:srgbClr val="EA9F1B"/>
                  </a:solidFill>
                  <a:latin typeface="Chulabhorn Likit Text Light" panose="00000400000000000000" pitchFamily="2" charset="-34"/>
                  <a:cs typeface="Chulabhorn Likit Text Light" panose="00000400000000000000" pitchFamily="2" charset="-34"/>
                </a:rPr>
                <a:t> </a:t>
              </a:r>
              <a:r>
                <a:rPr lang="en-US" sz="1600" dirty="0" err="1">
                  <a:solidFill>
                    <a:srgbClr val="EA9F1B"/>
                  </a:solidFill>
                  <a:latin typeface="Chulabhorn Likit Text Light" panose="00000400000000000000" pitchFamily="2" charset="-34"/>
                  <a:cs typeface="Chulabhorn Likit Text Light" panose="00000400000000000000" pitchFamily="2" charset="-34"/>
                </a:rPr>
                <a:t>ด้วยหลักปรัชญาของเศรษฐกิจพอเพียง</a:t>
              </a:r>
              <a:r>
                <a:rPr lang="en-US" sz="1600" dirty="0">
                  <a:solidFill>
                    <a:srgbClr val="EA9F1B"/>
                  </a:solidFill>
                  <a:latin typeface="Chulabhorn Likit Text Light" panose="00000400000000000000" pitchFamily="2" charset="-34"/>
                  <a:cs typeface="Chulabhorn Likit Text Light" panose="00000400000000000000" pitchFamily="2" charset="-34"/>
                </a:rPr>
                <a:t> </a:t>
              </a:r>
            </a:p>
            <a:p>
              <a:pPr>
                <a:lnSpc>
                  <a:spcPts val="1679"/>
                </a:lnSpc>
              </a:pPr>
              <a:endParaRPr lang="en-US" sz="1400" spc="253" dirty="0">
                <a:solidFill>
                  <a:srgbClr val="EA9F1B"/>
                </a:solidFill>
                <a:cs typeface="Opun Mai Bold"/>
              </a:endParaRPr>
            </a:p>
          </p:txBody>
        </p:sp>
        <p:sp>
          <p:nvSpPr>
            <p:cNvPr id="43" name="Freeform 12">
              <a:extLst>
                <a:ext uri="{FF2B5EF4-FFF2-40B4-BE49-F238E27FC236}">
                  <a16:creationId xmlns:a16="http://schemas.microsoft.com/office/drawing/2014/main" id="{2FD1770A-907B-7484-5D23-A512719D6AD0}"/>
                </a:ext>
              </a:extLst>
            </p:cNvPr>
            <p:cNvSpPr/>
            <p:nvPr/>
          </p:nvSpPr>
          <p:spPr>
            <a:xfrm rot="2055878">
              <a:off x="9189152" y="9608252"/>
              <a:ext cx="231865" cy="231865"/>
            </a:xfrm>
            <a:custGeom>
              <a:avLst/>
              <a:gdLst/>
              <a:ahLst/>
              <a:cxnLst/>
              <a:rect l="l" t="t" r="r" b="b"/>
              <a:pathLst>
                <a:path w="231865" h="231865">
                  <a:moveTo>
                    <a:pt x="0" y="0"/>
                  </a:moveTo>
                  <a:lnTo>
                    <a:pt x="231865" y="0"/>
                  </a:lnTo>
                  <a:lnTo>
                    <a:pt x="231865" y="231865"/>
                  </a:lnTo>
                  <a:lnTo>
                    <a:pt x="0" y="2318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56000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4" name="Freeform 13">
              <a:extLst>
                <a:ext uri="{FF2B5EF4-FFF2-40B4-BE49-F238E27FC236}">
                  <a16:creationId xmlns:a16="http://schemas.microsoft.com/office/drawing/2014/main" id="{0633347B-2DD8-13BD-FAED-44691D0EB261}"/>
                </a:ext>
              </a:extLst>
            </p:cNvPr>
            <p:cNvSpPr/>
            <p:nvPr/>
          </p:nvSpPr>
          <p:spPr>
            <a:xfrm rot="18447662">
              <a:off x="13217140" y="9859751"/>
              <a:ext cx="290824" cy="290824"/>
            </a:xfrm>
            <a:custGeom>
              <a:avLst/>
              <a:gdLst/>
              <a:ahLst/>
              <a:cxnLst/>
              <a:rect l="l" t="t" r="r" b="b"/>
              <a:pathLst>
                <a:path w="290824" h="290824">
                  <a:moveTo>
                    <a:pt x="0" y="0"/>
                  </a:moveTo>
                  <a:lnTo>
                    <a:pt x="290824" y="0"/>
                  </a:lnTo>
                  <a:lnTo>
                    <a:pt x="290824" y="290824"/>
                  </a:lnTo>
                  <a:lnTo>
                    <a:pt x="0" y="290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56000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5" name="Freeform 14">
              <a:extLst>
                <a:ext uri="{FF2B5EF4-FFF2-40B4-BE49-F238E27FC236}">
                  <a16:creationId xmlns:a16="http://schemas.microsoft.com/office/drawing/2014/main" id="{64A2FF36-CF6C-E71C-04EE-9531DF5ED079}"/>
                </a:ext>
              </a:extLst>
            </p:cNvPr>
            <p:cNvSpPr/>
            <p:nvPr/>
          </p:nvSpPr>
          <p:spPr>
            <a:xfrm>
              <a:off x="16577689" y="9762124"/>
              <a:ext cx="220444" cy="220444"/>
            </a:xfrm>
            <a:custGeom>
              <a:avLst/>
              <a:gdLst/>
              <a:ahLst/>
              <a:cxnLst/>
              <a:rect l="l" t="t" r="r" b="b"/>
              <a:pathLst>
                <a:path w="220444" h="220444">
                  <a:moveTo>
                    <a:pt x="0" y="0"/>
                  </a:moveTo>
                  <a:lnTo>
                    <a:pt x="220444" y="0"/>
                  </a:lnTo>
                  <a:lnTo>
                    <a:pt x="220444" y="220445"/>
                  </a:lnTo>
                  <a:lnTo>
                    <a:pt x="0" y="2204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65000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6" name="Freeform 15">
              <a:extLst>
                <a:ext uri="{FF2B5EF4-FFF2-40B4-BE49-F238E27FC236}">
                  <a16:creationId xmlns:a16="http://schemas.microsoft.com/office/drawing/2014/main" id="{FB096CB2-009F-1652-A45A-3D3854F502F5}"/>
                </a:ext>
              </a:extLst>
            </p:cNvPr>
            <p:cNvSpPr/>
            <p:nvPr/>
          </p:nvSpPr>
          <p:spPr>
            <a:xfrm>
              <a:off x="836293" y="9842337"/>
              <a:ext cx="384815" cy="384815"/>
            </a:xfrm>
            <a:custGeom>
              <a:avLst/>
              <a:gdLst/>
              <a:ahLst/>
              <a:cxnLst/>
              <a:rect l="l" t="t" r="r" b="b"/>
              <a:pathLst>
                <a:path w="384815" h="384815">
                  <a:moveTo>
                    <a:pt x="0" y="0"/>
                  </a:moveTo>
                  <a:lnTo>
                    <a:pt x="384814" y="0"/>
                  </a:lnTo>
                  <a:lnTo>
                    <a:pt x="384814" y="384814"/>
                  </a:lnTo>
                  <a:lnTo>
                    <a:pt x="0" y="3848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7" name="Freeform 16">
              <a:extLst>
                <a:ext uri="{FF2B5EF4-FFF2-40B4-BE49-F238E27FC236}">
                  <a16:creationId xmlns:a16="http://schemas.microsoft.com/office/drawing/2014/main" id="{01F39BDD-45D6-5371-3D25-20F718634FE2}"/>
                </a:ext>
              </a:extLst>
            </p:cNvPr>
            <p:cNvSpPr/>
            <p:nvPr/>
          </p:nvSpPr>
          <p:spPr>
            <a:xfrm>
              <a:off x="1292338" y="9656538"/>
              <a:ext cx="225180" cy="225180"/>
            </a:xfrm>
            <a:custGeom>
              <a:avLst/>
              <a:gdLst/>
              <a:ahLst/>
              <a:cxnLst/>
              <a:rect l="l" t="t" r="r" b="b"/>
              <a:pathLst>
                <a:path w="225180" h="225180">
                  <a:moveTo>
                    <a:pt x="0" y="0"/>
                  </a:moveTo>
                  <a:lnTo>
                    <a:pt x="225180" y="0"/>
                  </a:lnTo>
                  <a:lnTo>
                    <a:pt x="225180" y="225180"/>
                  </a:lnTo>
                  <a:lnTo>
                    <a:pt x="0" y="2251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8" name="Freeform 13">
              <a:extLst>
                <a:ext uri="{FF2B5EF4-FFF2-40B4-BE49-F238E27FC236}">
                  <a16:creationId xmlns:a16="http://schemas.microsoft.com/office/drawing/2014/main" id="{0B0063FF-25D6-531D-83D9-809A11F681DF}"/>
                </a:ext>
              </a:extLst>
            </p:cNvPr>
            <p:cNvSpPr/>
            <p:nvPr/>
          </p:nvSpPr>
          <p:spPr>
            <a:xfrm rot="18447662">
              <a:off x="14453176" y="10443033"/>
              <a:ext cx="268702" cy="262072"/>
            </a:xfrm>
            <a:custGeom>
              <a:avLst/>
              <a:gdLst/>
              <a:ahLst/>
              <a:cxnLst/>
              <a:rect l="l" t="t" r="r" b="b"/>
              <a:pathLst>
                <a:path w="290824" h="290824">
                  <a:moveTo>
                    <a:pt x="0" y="0"/>
                  </a:moveTo>
                  <a:lnTo>
                    <a:pt x="290824" y="0"/>
                  </a:lnTo>
                  <a:lnTo>
                    <a:pt x="290824" y="290824"/>
                  </a:lnTo>
                  <a:lnTo>
                    <a:pt x="0" y="290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56000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9" name="Freeform 13">
              <a:extLst>
                <a:ext uri="{FF2B5EF4-FFF2-40B4-BE49-F238E27FC236}">
                  <a16:creationId xmlns:a16="http://schemas.microsoft.com/office/drawing/2014/main" id="{9E226AF4-2D13-9B36-8DFE-967035775084}"/>
                </a:ext>
              </a:extLst>
            </p:cNvPr>
            <p:cNvSpPr/>
            <p:nvPr/>
          </p:nvSpPr>
          <p:spPr>
            <a:xfrm rot="18447662">
              <a:off x="15430156" y="9952535"/>
              <a:ext cx="268702" cy="262072"/>
            </a:xfrm>
            <a:custGeom>
              <a:avLst/>
              <a:gdLst/>
              <a:ahLst/>
              <a:cxnLst/>
              <a:rect l="l" t="t" r="r" b="b"/>
              <a:pathLst>
                <a:path w="290824" h="290824">
                  <a:moveTo>
                    <a:pt x="0" y="0"/>
                  </a:moveTo>
                  <a:lnTo>
                    <a:pt x="290824" y="0"/>
                  </a:lnTo>
                  <a:lnTo>
                    <a:pt x="290824" y="290824"/>
                  </a:lnTo>
                  <a:lnTo>
                    <a:pt x="0" y="290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56000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50" name="Group 8">
            <a:extLst>
              <a:ext uri="{FF2B5EF4-FFF2-40B4-BE49-F238E27FC236}">
                <a16:creationId xmlns:a16="http://schemas.microsoft.com/office/drawing/2014/main" id="{39F11E53-6830-266B-962A-8D2FFB8C81FE}"/>
              </a:ext>
            </a:extLst>
          </p:cNvPr>
          <p:cNvGrpSpPr/>
          <p:nvPr/>
        </p:nvGrpSpPr>
        <p:grpSpPr>
          <a:xfrm>
            <a:off x="223352" y="0"/>
            <a:ext cx="5399517" cy="1254770"/>
            <a:chOff x="0" y="0"/>
            <a:chExt cx="7199356" cy="1673027"/>
          </a:xfrm>
        </p:grpSpPr>
        <p:sp>
          <p:nvSpPr>
            <p:cNvPr id="51" name="Freeform 9">
              <a:extLst>
                <a:ext uri="{FF2B5EF4-FFF2-40B4-BE49-F238E27FC236}">
                  <a16:creationId xmlns:a16="http://schemas.microsoft.com/office/drawing/2014/main" id="{715A819D-EFAD-0D9F-46D9-A5A427A11090}"/>
                </a:ext>
              </a:extLst>
            </p:cNvPr>
            <p:cNvSpPr/>
            <p:nvPr/>
          </p:nvSpPr>
          <p:spPr>
            <a:xfrm>
              <a:off x="0" y="345364"/>
              <a:ext cx="982299" cy="982299"/>
            </a:xfrm>
            <a:custGeom>
              <a:avLst/>
              <a:gdLst/>
              <a:ahLst/>
              <a:cxnLst/>
              <a:rect l="l" t="t" r="r" b="b"/>
              <a:pathLst>
                <a:path w="982299" h="982299">
                  <a:moveTo>
                    <a:pt x="0" y="0"/>
                  </a:moveTo>
                  <a:lnTo>
                    <a:pt x="982299" y="0"/>
                  </a:lnTo>
                  <a:lnTo>
                    <a:pt x="982299" y="982299"/>
                  </a:lnTo>
                  <a:lnTo>
                    <a:pt x="0" y="9822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</p:sp>
        <p:sp>
          <p:nvSpPr>
            <p:cNvPr id="52" name="Freeform 10">
              <a:extLst>
                <a:ext uri="{FF2B5EF4-FFF2-40B4-BE49-F238E27FC236}">
                  <a16:creationId xmlns:a16="http://schemas.microsoft.com/office/drawing/2014/main" id="{9C414A99-ED01-E725-5D8D-301A9DA3398E}"/>
                </a:ext>
              </a:extLst>
            </p:cNvPr>
            <p:cNvSpPr/>
            <p:nvPr/>
          </p:nvSpPr>
          <p:spPr>
            <a:xfrm>
              <a:off x="1160488" y="345364"/>
              <a:ext cx="982299" cy="982299"/>
            </a:xfrm>
            <a:custGeom>
              <a:avLst/>
              <a:gdLst/>
              <a:ahLst/>
              <a:cxnLst/>
              <a:rect l="l" t="t" r="r" b="b"/>
              <a:pathLst>
                <a:path w="982299" h="982299">
                  <a:moveTo>
                    <a:pt x="0" y="0"/>
                  </a:moveTo>
                  <a:lnTo>
                    <a:pt x="982298" y="0"/>
                  </a:lnTo>
                  <a:lnTo>
                    <a:pt x="982298" y="982299"/>
                  </a:lnTo>
                  <a:lnTo>
                    <a:pt x="0" y="9822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</p:sp>
        <p:sp>
          <p:nvSpPr>
            <p:cNvPr id="53" name="Freeform 11">
              <a:extLst>
                <a:ext uri="{FF2B5EF4-FFF2-40B4-BE49-F238E27FC236}">
                  <a16:creationId xmlns:a16="http://schemas.microsoft.com/office/drawing/2014/main" id="{B415900C-FD0B-A7A2-28AC-8DE64E57820A}"/>
                </a:ext>
              </a:extLst>
            </p:cNvPr>
            <p:cNvSpPr/>
            <p:nvPr/>
          </p:nvSpPr>
          <p:spPr>
            <a:xfrm>
              <a:off x="3373560" y="345364"/>
              <a:ext cx="982299" cy="982299"/>
            </a:xfrm>
            <a:custGeom>
              <a:avLst/>
              <a:gdLst/>
              <a:ahLst/>
              <a:cxnLst/>
              <a:rect l="l" t="t" r="r" b="b"/>
              <a:pathLst>
                <a:path w="982299" h="982299">
                  <a:moveTo>
                    <a:pt x="0" y="0"/>
                  </a:moveTo>
                  <a:lnTo>
                    <a:pt x="982298" y="0"/>
                  </a:lnTo>
                  <a:lnTo>
                    <a:pt x="982298" y="982299"/>
                  </a:lnTo>
                  <a:lnTo>
                    <a:pt x="0" y="9822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</p:sp>
        <p:sp>
          <p:nvSpPr>
            <p:cNvPr id="54" name="Freeform 12">
              <a:extLst>
                <a:ext uri="{FF2B5EF4-FFF2-40B4-BE49-F238E27FC236}">
                  <a16:creationId xmlns:a16="http://schemas.microsoft.com/office/drawing/2014/main" id="{E8F10CE0-CA86-D975-0B37-D270021B78EA}"/>
                </a:ext>
              </a:extLst>
            </p:cNvPr>
            <p:cNvSpPr/>
            <p:nvPr/>
          </p:nvSpPr>
          <p:spPr>
            <a:xfrm>
              <a:off x="2324694" y="345364"/>
              <a:ext cx="866959" cy="982299"/>
            </a:xfrm>
            <a:custGeom>
              <a:avLst/>
              <a:gdLst/>
              <a:ahLst/>
              <a:cxnLst/>
              <a:rect l="l" t="t" r="r" b="b"/>
              <a:pathLst>
                <a:path w="866959" h="982299">
                  <a:moveTo>
                    <a:pt x="0" y="0"/>
                  </a:moveTo>
                  <a:lnTo>
                    <a:pt x="866959" y="0"/>
                  </a:lnTo>
                  <a:lnTo>
                    <a:pt x="866959" y="982299"/>
                  </a:lnTo>
                  <a:lnTo>
                    <a:pt x="0" y="9822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 l="-24839" r="-27501"/>
              </a:stretch>
            </a:blipFill>
          </p:spPr>
        </p:sp>
        <p:sp>
          <p:nvSpPr>
            <p:cNvPr id="55" name="Freeform 13">
              <a:extLst>
                <a:ext uri="{FF2B5EF4-FFF2-40B4-BE49-F238E27FC236}">
                  <a16:creationId xmlns:a16="http://schemas.microsoft.com/office/drawing/2014/main" id="{9E6EE568-DC26-A6B8-FD51-EC3BC23BB421}"/>
                </a:ext>
              </a:extLst>
            </p:cNvPr>
            <p:cNvSpPr/>
            <p:nvPr/>
          </p:nvSpPr>
          <p:spPr>
            <a:xfrm>
              <a:off x="4537766" y="0"/>
              <a:ext cx="2661590" cy="1673027"/>
            </a:xfrm>
            <a:custGeom>
              <a:avLst/>
              <a:gdLst/>
              <a:ahLst/>
              <a:cxnLst/>
              <a:rect l="l" t="t" r="r" b="b"/>
              <a:pathLst>
                <a:path w="2661590" h="1673027">
                  <a:moveTo>
                    <a:pt x="0" y="0"/>
                  </a:moveTo>
                  <a:lnTo>
                    <a:pt x="2661590" y="0"/>
                  </a:lnTo>
                  <a:lnTo>
                    <a:pt x="2661590" y="1673027"/>
                  </a:lnTo>
                  <a:lnTo>
                    <a:pt x="0" y="16730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 l="-5873" r="-5873"/>
              </a:stretch>
            </a:blipFill>
          </p:spPr>
        </p:sp>
      </p:grpSp>
    </p:spTree>
    <p:extLst>
      <p:ext uri="{BB962C8B-B14F-4D97-AF65-F5344CB8AC3E}">
        <p14:creationId xmlns:p14="http://schemas.microsoft.com/office/powerpoint/2010/main" val="201185987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สี่เหลี่ยมผืนผ้ามุมมน 30"/>
          <p:cNvSpPr/>
          <p:nvPr/>
        </p:nvSpPr>
        <p:spPr>
          <a:xfrm>
            <a:off x="1512914" y="1646160"/>
            <a:ext cx="7132872" cy="752412"/>
          </a:xfrm>
          <a:prstGeom prst="round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800" b="1" dirty="0">
                <a:solidFill>
                  <a:schemeClr val="tx1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เกณฑ์การตัดสิน </a:t>
            </a:r>
          </a:p>
        </p:txBody>
      </p:sp>
      <p:sp>
        <p:nvSpPr>
          <p:cNvPr id="32" name="สี่เหลี่ยมผืนผ้ามุมมน 31"/>
          <p:cNvSpPr/>
          <p:nvPr/>
        </p:nvSpPr>
        <p:spPr>
          <a:xfrm>
            <a:off x="1512914" y="2503664"/>
            <a:ext cx="15359627" cy="222466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20000"/>
              </a:lnSpc>
            </a:pPr>
            <a:r>
              <a:rPr lang="th-TH" sz="2800" b="1" dirty="0">
                <a:solidFill>
                  <a:schemeClr val="tx1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 - ผู้ที่มีสิทธิเข้ารับการประเมินครั้งที่ 2 (สอบสัมภาษณ์) จะต้องเป็นผู้สอบได้คะแนน ครั้งที่ 1 </a:t>
            </a:r>
            <a:br>
              <a:rPr lang="th-TH" sz="2800" b="1" dirty="0">
                <a:solidFill>
                  <a:schemeClr val="tx1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</a:br>
            <a:r>
              <a:rPr lang="th-TH" sz="2800" b="1" dirty="0">
                <a:solidFill>
                  <a:schemeClr val="tx1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   (สอบข้อเขียน) ไม่ต่ำกว่าร้อยละ 60</a:t>
            </a:r>
          </a:p>
          <a:p>
            <a:pPr>
              <a:lnSpc>
                <a:spcPct val="120000"/>
              </a:lnSpc>
            </a:pPr>
            <a:r>
              <a:rPr lang="th-TH" sz="2800" b="1" dirty="0">
                <a:solidFill>
                  <a:schemeClr val="tx1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- ผู้ที่ผ่านการเลือกสรร จะต้องได้คะแนนครั้งที่ 2 (สอบสัมภาษณ์) ไม่ต่ำกว่าร้อยละ 60</a:t>
            </a:r>
          </a:p>
        </p:txBody>
      </p:sp>
      <p:sp>
        <p:nvSpPr>
          <p:cNvPr id="33" name="สี่เหลี่ยมผืนผ้ามุมมน 32"/>
          <p:cNvSpPr/>
          <p:nvPr/>
        </p:nvSpPr>
        <p:spPr>
          <a:xfrm>
            <a:off x="1512914" y="5251748"/>
            <a:ext cx="7132874" cy="1020468"/>
          </a:xfrm>
          <a:prstGeom prst="round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800" b="1" dirty="0">
                <a:solidFill>
                  <a:schemeClr val="tx1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การประกาศบัญชีรายชื่อผู้ผ่านการเลือกสรร</a:t>
            </a:r>
          </a:p>
        </p:txBody>
      </p:sp>
      <p:sp>
        <p:nvSpPr>
          <p:cNvPr id="34" name="สี่เหลี่ยมผืนผ้ามุมมน 33"/>
          <p:cNvSpPr/>
          <p:nvPr/>
        </p:nvSpPr>
        <p:spPr>
          <a:xfrm>
            <a:off x="1512914" y="6365290"/>
            <a:ext cx="15359627" cy="278070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thaiDist">
              <a:lnSpc>
                <a:spcPct val="120000"/>
              </a:lnSpc>
            </a:pPr>
            <a:r>
              <a:rPr lang="th-TH" sz="2800" b="1" dirty="0"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 </a:t>
            </a:r>
            <a:r>
              <a:rPr lang="th-TH" sz="2800" b="1" dirty="0">
                <a:solidFill>
                  <a:schemeClr val="tx1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- จังหวัด...............จะประกาศรายชื่อผู้ผ่านการสรรหาและเลือกสรรฯ ณ สำนักงานพัฒนาชุมชนจังหวัดและ.............(</a:t>
            </a:r>
            <a:r>
              <a:rPr lang="en-US" sz="2800" b="1" dirty="0">
                <a:solidFill>
                  <a:schemeClr val="tx1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website) </a:t>
            </a:r>
            <a:r>
              <a:rPr lang="th-TH" sz="2800" b="1" dirty="0">
                <a:solidFill>
                  <a:schemeClr val="tx1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โดยเรียงลำดับจากผู้ที่ได้คะแนนรวมครั้งที่ 1 (สอบข้อเขียน) และครั้งที่ 2 (สอบสัมภาษณ์) สูงสุดลงมาตามลำดับ ในกรณีที่ได้คะแนนเท่ากัน ให้ผู้ที่ได้คะแนนครั้งที่ 2 (สอบสัมภาษณ์) มากกว่าเป็นผู้ได้ลำดับที่ดีกว่า แต่ถ้าคะแนนครั้งที่ 2 (สอบสัมภาษณ์) เท่ากันอีก ให้ผู้ที่ได้รับเลขประจำตัวสอบก่อนเป็นผู้อยู่ในลำดับที่ดีกว่า</a:t>
            </a:r>
          </a:p>
        </p:txBody>
      </p:sp>
      <p:grpSp>
        <p:nvGrpSpPr>
          <p:cNvPr id="2" name="กลุ่ม 1">
            <a:extLst>
              <a:ext uri="{FF2B5EF4-FFF2-40B4-BE49-F238E27FC236}">
                <a16:creationId xmlns:a16="http://schemas.microsoft.com/office/drawing/2014/main" id="{02158992-8B2E-FC21-5818-97D9E8EE7ACB}"/>
              </a:ext>
            </a:extLst>
          </p:cNvPr>
          <p:cNvGrpSpPr/>
          <p:nvPr/>
        </p:nvGrpSpPr>
        <p:grpSpPr>
          <a:xfrm>
            <a:off x="-322135" y="5943268"/>
            <a:ext cx="20941658" cy="5143832"/>
            <a:chOff x="-322135" y="5943268"/>
            <a:chExt cx="20941658" cy="5143832"/>
          </a:xfrm>
        </p:grpSpPr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E50D1DF1-C2A6-9D2C-F5A6-DDE2BCEC856E}"/>
                </a:ext>
              </a:extLst>
            </p:cNvPr>
            <p:cNvSpPr/>
            <p:nvPr/>
          </p:nvSpPr>
          <p:spPr>
            <a:xfrm>
              <a:off x="-322135" y="9635249"/>
              <a:ext cx="19404854" cy="1451851"/>
            </a:xfrm>
            <a:custGeom>
              <a:avLst/>
              <a:gdLst/>
              <a:ahLst/>
              <a:cxnLst/>
              <a:rect l="l" t="t" r="r" b="b"/>
              <a:pathLst>
                <a:path w="19404854" h="9702427">
                  <a:moveTo>
                    <a:pt x="0" y="0"/>
                  </a:moveTo>
                  <a:lnTo>
                    <a:pt x="19404855" y="0"/>
                  </a:lnTo>
                  <a:lnTo>
                    <a:pt x="19404855" y="9702428"/>
                  </a:lnTo>
                  <a:lnTo>
                    <a:pt x="0" y="97024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rcRect/>
              <a:stretch>
                <a:fillRect b="-568280"/>
              </a:stretch>
            </a:blipFill>
          </p:spPr>
        </p:sp>
        <p:sp>
          <p:nvSpPr>
            <p:cNvPr id="29" name="Freeform 3">
              <a:extLst>
                <a:ext uri="{FF2B5EF4-FFF2-40B4-BE49-F238E27FC236}">
                  <a16:creationId xmlns:a16="http://schemas.microsoft.com/office/drawing/2014/main" id="{8E206E05-59D6-F196-C545-31D7A6AA5681}"/>
                </a:ext>
              </a:extLst>
            </p:cNvPr>
            <p:cNvSpPr/>
            <p:nvPr/>
          </p:nvSpPr>
          <p:spPr>
            <a:xfrm rot="10800000" flipH="1">
              <a:off x="-126913" y="6672817"/>
              <a:ext cx="4261510" cy="4172163"/>
            </a:xfrm>
            <a:custGeom>
              <a:avLst/>
              <a:gdLst/>
              <a:ahLst/>
              <a:cxnLst/>
              <a:rect l="l" t="t" r="r" b="b"/>
              <a:pathLst>
                <a:path w="4261510" h="4172163">
                  <a:moveTo>
                    <a:pt x="4261510" y="0"/>
                  </a:moveTo>
                  <a:lnTo>
                    <a:pt x="0" y="0"/>
                  </a:lnTo>
                  <a:lnTo>
                    <a:pt x="0" y="4172163"/>
                  </a:lnTo>
                  <a:lnTo>
                    <a:pt x="4261510" y="4172163"/>
                  </a:lnTo>
                  <a:lnTo>
                    <a:pt x="4261510" y="0"/>
                  </a:lnTo>
                  <a:close/>
                </a:path>
              </a:pathLst>
            </a:custGeom>
            <a:blipFill>
              <a:blip r:embed="rId4">
                <a:alphaModFix amt="37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0" name="Freeform 4">
              <a:extLst>
                <a:ext uri="{FF2B5EF4-FFF2-40B4-BE49-F238E27FC236}">
                  <a16:creationId xmlns:a16="http://schemas.microsoft.com/office/drawing/2014/main" id="{88C8B5A5-96F7-66D1-DF3A-F4EC3A1F61E1}"/>
                </a:ext>
              </a:extLst>
            </p:cNvPr>
            <p:cNvSpPr/>
            <p:nvPr/>
          </p:nvSpPr>
          <p:spPr>
            <a:xfrm rot="10800000">
              <a:off x="16716853" y="5943268"/>
              <a:ext cx="3902670" cy="4366592"/>
            </a:xfrm>
            <a:custGeom>
              <a:avLst/>
              <a:gdLst/>
              <a:ahLst/>
              <a:cxnLst/>
              <a:rect l="l" t="t" r="r" b="b"/>
              <a:pathLst>
                <a:path w="4261510" h="4172163">
                  <a:moveTo>
                    <a:pt x="0" y="0"/>
                  </a:moveTo>
                  <a:lnTo>
                    <a:pt x="4261510" y="0"/>
                  </a:lnTo>
                  <a:lnTo>
                    <a:pt x="4261510" y="4172163"/>
                  </a:lnTo>
                  <a:lnTo>
                    <a:pt x="0" y="41721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31999"/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5" name="Freeform 5">
              <a:extLst>
                <a:ext uri="{FF2B5EF4-FFF2-40B4-BE49-F238E27FC236}">
                  <a16:creationId xmlns:a16="http://schemas.microsoft.com/office/drawing/2014/main" id="{C0CA6C00-F256-3D09-6C21-9BF01182BCDE}"/>
                </a:ext>
              </a:extLst>
            </p:cNvPr>
            <p:cNvSpPr/>
            <p:nvPr/>
          </p:nvSpPr>
          <p:spPr>
            <a:xfrm>
              <a:off x="17183859" y="9649284"/>
              <a:ext cx="352548" cy="352548"/>
            </a:xfrm>
            <a:custGeom>
              <a:avLst/>
              <a:gdLst/>
              <a:ahLst/>
              <a:cxnLst/>
              <a:rect l="l" t="t" r="r" b="b"/>
              <a:pathLst>
                <a:path w="352548" h="352548">
                  <a:moveTo>
                    <a:pt x="0" y="0"/>
                  </a:moveTo>
                  <a:lnTo>
                    <a:pt x="352547" y="0"/>
                  </a:lnTo>
                  <a:lnTo>
                    <a:pt x="352547" y="352548"/>
                  </a:lnTo>
                  <a:lnTo>
                    <a:pt x="0" y="35254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47000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6" name="Freeform 6">
              <a:extLst>
                <a:ext uri="{FF2B5EF4-FFF2-40B4-BE49-F238E27FC236}">
                  <a16:creationId xmlns:a16="http://schemas.microsoft.com/office/drawing/2014/main" id="{70A87D1F-8A8F-69F7-5288-513B944B5168}"/>
                </a:ext>
              </a:extLst>
            </p:cNvPr>
            <p:cNvSpPr/>
            <p:nvPr/>
          </p:nvSpPr>
          <p:spPr>
            <a:xfrm>
              <a:off x="16855283" y="9924104"/>
              <a:ext cx="270304" cy="270304"/>
            </a:xfrm>
            <a:custGeom>
              <a:avLst/>
              <a:gdLst/>
              <a:ahLst/>
              <a:cxnLst/>
              <a:rect l="l" t="t" r="r" b="b"/>
              <a:pathLst>
                <a:path w="270304" h="270304">
                  <a:moveTo>
                    <a:pt x="0" y="0"/>
                  </a:moveTo>
                  <a:lnTo>
                    <a:pt x="270304" y="0"/>
                  </a:lnTo>
                  <a:lnTo>
                    <a:pt x="270304" y="270304"/>
                  </a:lnTo>
                  <a:lnTo>
                    <a:pt x="0" y="2703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55000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7" name="Freeform 7">
              <a:extLst>
                <a:ext uri="{FF2B5EF4-FFF2-40B4-BE49-F238E27FC236}">
                  <a16:creationId xmlns:a16="http://schemas.microsoft.com/office/drawing/2014/main" id="{BF45ACA8-FBFE-1C74-94A5-6251D7EDD5B3}"/>
                </a:ext>
              </a:extLst>
            </p:cNvPr>
            <p:cNvSpPr/>
            <p:nvPr/>
          </p:nvSpPr>
          <p:spPr>
            <a:xfrm>
              <a:off x="0" y="9641564"/>
              <a:ext cx="625082" cy="625082"/>
            </a:xfrm>
            <a:custGeom>
              <a:avLst/>
              <a:gdLst/>
              <a:ahLst/>
              <a:cxnLst/>
              <a:rect l="l" t="t" r="r" b="b"/>
              <a:pathLst>
                <a:path w="625082" h="625082">
                  <a:moveTo>
                    <a:pt x="0" y="0"/>
                  </a:moveTo>
                  <a:lnTo>
                    <a:pt x="625082" y="0"/>
                  </a:lnTo>
                  <a:lnTo>
                    <a:pt x="625082" y="625082"/>
                  </a:lnTo>
                  <a:lnTo>
                    <a:pt x="0" y="62508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8" name="Freeform 8">
              <a:extLst>
                <a:ext uri="{FF2B5EF4-FFF2-40B4-BE49-F238E27FC236}">
                  <a16:creationId xmlns:a16="http://schemas.microsoft.com/office/drawing/2014/main" id="{F75431CA-78F9-1033-CB9D-B06B64150F31}"/>
                </a:ext>
              </a:extLst>
            </p:cNvPr>
            <p:cNvSpPr/>
            <p:nvPr/>
          </p:nvSpPr>
          <p:spPr>
            <a:xfrm>
              <a:off x="660458" y="9631111"/>
              <a:ext cx="294691" cy="294691"/>
            </a:xfrm>
            <a:custGeom>
              <a:avLst/>
              <a:gdLst/>
              <a:ahLst/>
              <a:cxnLst/>
              <a:rect l="l" t="t" r="r" b="b"/>
              <a:pathLst>
                <a:path w="294691" h="294691">
                  <a:moveTo>
                    <a:pt x="0" y="0"/>
                  </a:moveTo>
                  <a:lnTo>
                    <a:pt x="294691" y="0"/>
                  </a:lnTo>
                  <a:lnTo>
                    <a:pt x="294691" y="294691"/>
                  </a:lnTo>
                  <a:lnTo>
                    <a:pt x="0" y="2946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9" name="Freeform 9">
              <a:extLst>
                <a:ext uri="{FF2B5EF4-FFF2-40B4-BE49-F238E27FC236}">
                  <a16:creationId xmlns:a16="http://schemas.microsoft.com/office/drawing/2014/main" id="{0A356C15-47A3-682E-1AA0-423B589B0998}"/>
                </a:ext>
              </a:extLst>
            </p:cNvPr>
            <p:cNvSpPr/>
            <p:nvPr/>
          </p:nvSpPr>
          <p:spPr>
            <a:xfrm rot="834738">
              <a:off x="4269232" y="9833364"/>
              <a:ext cx="298411" cy="298411"/>
            </a:xfrm>
            <a:custGeom>
              <a:avLst/>
              <a:gdLst/>
              <a:ahLst/>
              <a:cxnLst/>
              <a:rect l="l" t="t" r="r" b="b"/>
              <a:pathLst>
                <a:path w="298411" h="298411">
                  <a:moveTo>
                    <a:pt x="0" y="0"/>
                  </a:moveTo>
                  <a:lnTo>
                    <a:pt x="298410" y="0"/>
                  </a:lnTo>
                  <a:lnTo>
                    <a:pt x="298410" y="298410"/>
                  </a:lnTo>
                  <a:lnTo>
                    <a:pt x="0" y="2984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56000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0" name="TextBox 10">
              <a:extLst>
                <a:ext uri="{FF2B5EF4-FFF2-40B4-BE49-F238E27FC236}">
                  <a16:creationId xmlns:a16="http://schemas.microsoft.com/office/drawing/2014/main" id="{49891FAC-3C8B-B816-C89D-B6210BB619AB}"/>
                </a:ext>
              </a:extLst>
            </p:cNvPr>
            <p:cNvSpPr txBox="1"/>
            <p:nvPr/>
          </p:nvSpPr>
          <p:spPr>
            <a:xfrm>
              <a:off x="5418052" y="9897227"/>
              <a:ext cx="13784348" cy="4289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679"/>
                </a:lnSpc>
              </a:pPr>
              <a:r>
                <a:rPr lang="en-US" sz="1600" dirty="0" err="1">
                  <a:solidFill>
                    <a:srgbClr val="EA9F1B"/>
                  </a:solidFill>
                  <a:latin typeface="Chulabhorn Likit Text Light" panose="00000400000000000000" pitchFamily="2" charset="-34"/>
                  <a:cs typeface="Chulabhorn Likit Text Light" panose="00000400000000000000" pitchFamily="2" charset="-34"/>
                </a:rPr>
                <a:t>เศรษฐกิจฐานรากมั่นคง</a:t>
              </a:r>
              <a:r>
                <a:rPr lang="en-US" sz="1600" dirty="0">
                  <a:solidFill>
                    <a:srgbClr val="EA9F1B"/>
                  </a:solidFill>
                  <a:latin typeface="Chulabhorn Likit Text Light" panose="00000400000000000000" pitchFamily="2" charset="-34"/>
                  <a:cs typeface="Chulabhorn Likit Text Light" panose="00000400000000000000" pitchFamily="2" charset="-34"/>
                </a:rPr>
                <a:t> </a:t>
              </a:r>
              <a:r>
                <a:rPr lang="en-US" sz="1600" dirty="0" err="1">
                  <a:solidFill>
                    <a:srgbClr val="EA9F1B"/>
                  </a:solidFill>
                  <a:latin typeface="Chulabhorn Likit Text Light" panose="00000400000000000000" pitchFamily="2" charset="-34"/>
                  <a:cs typeface="Chulabhorn Likit Text Light" panose="00000400000000000000" pitchFamily="2" charset="-34"/>
                </a:rPr>
                <a:t>ชุมชนเข้มแข็งอย่างยั่งยืน</a:t>
              </a:r>
              <a:r>
                <a:rPr lang="en-US" sz="1600" dirty="0">
                  <a:solidFill>
                    <a:srgbClr val="EA9F1B"/>
                  </a:solidFill>
                  <a:latin typeface="Chulabhorn Likit Text Light" panose="00000400000000000000" pitchFamily="2" charset="-34"/>
                  <a:cs typeface="Chulabhorn Likit Text Light" panose="00000400000000000000" pitchFamily="2" charset="-34"/>
                </a:rPr>
                <a:t> </a:t>
              </a:r>
              <a:r>
                <a:rPr lang="en-US" sz="1600" dirty="0" err="1">
                  <a:solidFill>
                    <a:srgbClr val="EA9F1B"/>
                  </a:solidFill>
                  <a:latin typeface="Chulabhorn Likit Text Light" panose="00000400000000000000" pitchFamily="2" charset="-34"/>
                  <a:cs typeface="Chulabhorn Likit Text Light" panose="00000400000000000000" pitchFamily="2" charset="-34"/>
                </a:rPr>
                <a:t>ด้วยหลักปรัชญาของเศรษฐกิจพอเพียง</a:t>
              </a:r>
              <a:r>
                <a:rPr lang="en-US" sz="1600" dirty="0">
                  <a:solidFill>
                    <a:srgbClr val="EA9F1B"/>
                  </a:solidFill>
                  <a:latin typeface="Chulabhorn Likit Text Light" panose="00000400000000000000" pitchFamily="2" charset="-34"/>
                  <a:cs typeface="Chulabhorn Likit Text Light" panose="00000400000000000000" pitchFamily="2" charset="-34"/>
                </a:rPr>
                <a:t> </a:t>
              </a:r>
            </a:p>
            <a:p>
              <a:pPr>
                <a:lnSpc>
                  <a:spcPts val="1679"/>
                </a:lnSpc>
              </a:pPr>
              <a:endParaRPr lang="en-US" sz="1400" spc="253" dirty="0">
                <a:solidFill>
                  <a:srgbClr val="EA9F1B"/>
                </a:solidFill>
                <a:cs typeface="Opun Mai Bold"/>
              </a:endParaRPr>
            </a:p>
          </p:txBody>
        </p:sp>
        <p:sp>
          <p:nvSpPr>
            <p:cNvPr id="41" name="Freeform 12">
              <a:extLst>
                <a:ext uri="{FF2B5EF4-FFF2-40B4-BE49-F238E27FC236}">
                  <a16:creationId xmlns:a16="http://schemas.microsoft.com/office/drawing/2014/main" id="{0B923281-B04D-CE97-1376-DE4BAE1C4673}"/>
                </a:ext>
              </a:extLst>
            </p:cNvPr>
            <p:cNvSpPr/>
            <p:nvPr/>
          </p:nvSpPr>
          <p:spPr>
            <a:xfrm rot="2055878">
              <a:off x="9189152" y="9608252"/>
              <a:ext cx="231865" cy="231865"/>
            </a:xfrm>
            <a:custGeom>
              <a:avLst/>
              <a:gdLst/>
              <a:ahLst/>
              <a:cxnLst/>
              <a:rect l="l" t="t" r="r" b="b"/>
              <a:pathLst>
                <a:path w="231865" h="231865">
                  <a:moveTo>
                    <a:pt x="0" y="0"/>
                  </a:moveTo>
                  <a:lnTo>
                    <a:pt x="231865" y="0"/>
                  </a:lnTo>
                  <a:lnTo>
                    <a:pt x="231865" y="231865"/>
                  </a:lnTo>
                  <a:lnTo>
                    <a:pt x="0" y="2318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56000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2" name="Freeform 13">
              <a:extLst>
                <a:ext uri="{FF2B5EF4-FFF2-40B4-BE49-F238E27FC236}">
                  <a16:creationId xmlns:a16="http://schemas.microsoft.com/office/drawing/2014/main" id="{AF435F8C-216A-D13A-0F3D-FC49C6086638}"/>
                </a:ext>
              </a:extLst>
            </p:cNvPr>
            <p:cNvSpPr/>
            <p:nvPr/>
          </p:nvSpPr>
          <p:spPr>
            <a:xfrm rot="18447662">
              <a:off x="13217140" y="9859751"/>
              <a:ext cx="290824" cy="290824"/>
            </a:xfrm>
            <a:custGeom>
              <a:avLst/>
              <a:gdLst/>
              <a:ahLst/>
              <a:cxnLst/>
              <a:rect l="l" t="t" r="r" b="b"/>
              <a:pathLst>
                <a:path w="290824" h="290824">
                  <a:moveTo>
                    <a:pt x="0" y="0"/>
                  </a:moveTo>
                  <a:lnTo>
                    <a:pt x="290824" y="0"/>
                  </a:lnTo>
                  <a:lnTo>
                    <a:pt x="290824" y="290824"/>
                  </a:lnTo>
                  <a:lnTo>
                    <a:pt x="0" y="290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56000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3" name="Freeform 14">
              <a:extLst>
                <a:ext uri="{FF2B5EF4-FFF2-40B4-BE49-F238E27FC236}">
                  <a16:creationId xmlns:a16="http://schemas.microsoft.com/office/drawing/2014/main" id="{E694C83D-03D6-75D4-00EC-378F710B8022}"/>
                </a:ext>
              </a:extLst>
            </p:cNvPr>
            <p:cNvSpPr/>
            <p:nvPr/>
          </p:nvSpPr>
          <p:spPr>
            <a:xfrm>
              <a:off x="16577689" y="9762124"/>
              <a:ext cx="220444" cy="220444"/>
            </a:xfrm>
            <a:custGeom>
              <a:avLst/>
              <a:gdLst/>
              <a:ahLst/>
              <a:cxnLst/>
              <a:rect l="l" t="t" r="r" b="b"/>
              <a:pathLst>
                <a:path w="220444" h="220444">
                  <a:moveTo>
                    <a:pt x="0" y="0"/>
                  </a:moveTo>
                  <a:lnTo>
                    <a:pt x="220444" y="0"/>
                  </a:lnTo>
                  <a:lnTo>
                    <a:pt x="220444" y="220445"/>
                  </a:lnTo>
                  <a:lnTo>
                    <a:pt x="0" y="2204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65000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4" name="Freeform 15">
              <a:extLst>
                <a:ext uri="{FF2B5EF4-FFF2-40B4-BE49-F238E27FC236}">
                  <a16:creationId xmlns:a16="http://schemas.microsoft.com/office/drawing/2014/main" id="{0007A820-0750-55B1-3C8D-3C96D9F4952E}"/>
                </a:ext>
              </a:extLst>
            </p:cNvPr>
            <p:cNvSpPr/>
            <p:nvPr/>
          </p:nvSpPr>
          <p:spPr>
            <a:xfrm>
              <a:off x="836293" y="9842337"/>
              <a:ext cx="384815" cy="384815"/>
            </a:xfrm>
            <a:custGeom>
              <a:avLst/>
              <a:gdLst/>
              <a:ahLst/>
              <a:cxnLst/>
              <a:rect l="l" t="t" r="r" b="b"/>
              <a:pathLst>
                <a:path w="384815" h="384815">
                  <a:moveTo>
                    <a:pt x="0" y="0"/>
                  </a:moveTo>
                  <a:lnTo>
                    <a:pt x="384814" y="0"/>
                  </a:lnTo>
                  <a:lnTo>
                    <a:pt x="384814" y="384814"/>
                  </a:lnTo>
                  <a:lnTo>
                    <a:pt x="0" y="3848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5" name="Freeform 16">
              <a:extLst>
                <a:ext uri="{FF2B5EF4-FFF2-40B4-BE49-F238E27FC236}">
                  <a16:creationId xmlns:a16="http://schemas.microsoft.com/office/drawing/2014/main" id="{03D7C20C-2359-96BD-41CE-8D5AB8CFD3E0}"/>
                </a:ext>
              </a:extLst>
            </p:cNvPr>
            <p:cNvSpPr/>
            <p:nvPr/>
          </p:nvSpPr>
          <p:spPr>
            <a:xfrm>
              <a:off x="1292338" y="9656538"/>
              <a:ext cx="225180" cy="225180"/>
            </a:xfrm>
            <a:custGeom>
              <a:avLst/>
              <a:gdLst/>
              <a:ahLst/>
              <a:cxnLst/>
              <a:rect l="l" t="t" r="r" b="b"/>
              <a:pathLst>
                <a:path w="225180" h="225180">
                  <a:moveTo>
                    <a:pt x="0" y="0"/>
                  </a:moveTo>
                  <a:lnTo>
                    <a:pt x="225180" y="0"/>
                  </a:lnTo>
                  <a:lnTo>
                    <a:pt x="225180" y="225180"/>
                  </a:lnTo>
                  <a:lnTo>
                    <a:pt x="0" y="2251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6" name="Freeform 13">
              <a:extLst>
                <a:ext uri="{FF2B5EF4-FFF2-40B4-BE49-F238E27FC236}">
                  <a16:creationId xmlns:a16="http://schemas.microsoft.com/office/drawing/2014/main" id="{3117692F-4B62-C136-FC97-18EA667452DF}"/>
                </a:ext>
              </a:extLst>
            </p:cNvPr>
            <p:cNvSpPr/>
            <p:nvPr/>
          </p:nvSpPr>
          <p:spPr>
            <a:xfrm rot="18447662">
              <a:off x="14453176" y="10443033"/>
              <a:ext cx="268702" cy="262072"/>
            </a:xfrm>
            <a:custGeom>
              <a:avLst/>
              <a:gdLst/>
              <a:ahLst/>
              <a:cxnLst/>
              <a:rect l="l" t="t" r="r" b="b"/>
              <a:pathLst>
                <a:path w="290824" h="290824">
                  <a:moveTo>
                    <a:pt x="0" y="0"/>
                  </a:moveTo>
                  <a:lnTo>
                    <a:pt x="290824" y="0"/>
                  </a:lnTo>
                  <a:lnTo>
                    <a:pt x="290824" y="290824"/>
                  </a:lnTo>
                  <a:lnTo>
                    <a:pt x="0" y="290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56000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7" name="Freeform 13">
              <a:extLst>
                <a:ext uri="{FF2B5EF4-FFF2-40B4-BE49-F238E27FC236}">
                  <a16:creationId xmlns:a16="http://schemas.microsoft.com/office/drawing/2014/main" id="{68B7971C-5DD0-290B-8091-5298C71DC6A3}"/>
                </a:ext>
              </a:extLst>
            </p:cNvPr>
            <p:cNvSpPr/>
            <p:nvPr/>
          </p:nvSpPr>
          <p:spPr>
            <a:xfrm rot="18447662">
              <a:off x="15430156" y="9952535"/>
              <a:ext cx="268702" cy="262072"/>
            </a:xfrm>
            <a:custGeom>
              <a:avLst/>
              <a:gdLst/>
              <a:ahLst/>
              <a:cxnLst/>
              <a:rect l="l" t="t" r="r" b="b"/>
              <a:pathLst>
                <a:path w="290824" h="290824">
                  <a:moveTo>
                    <a:pt x="0" y="0"/>
                  </a:moveTo>
                  <a:lnTo>
                    <a:pt x="290824" y="0"/>
                  </a:lnTo>
                  <a:lnTo>
                    <a:pt x="290824" y="290824"/>
                  </a:lnTo>
                  <a:lnTo>
                    <a:pt x="0" y="290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56000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48" name="Group 8">
            <a:extLst>
              <a:ext uri="{FF2B5EF4-FFF2-40B4-BE49-F238E27FC236}">
                <a16:creationId xmlns:a16="http://schemas.microsoft.com/office/drawing/2014/main" id="{0AC5DCF7-B299-B47A-6D36-4DFBD3F07AF4}"/>
              </a:ext>
            </a:extLst>
          </p:cNvPr>
          <p:cNvGrpSpPr/>
          <p:nvPr/>
        </p:nvGrpSpPr>
        <p:grpSpPr>
          <a:xfrm>
            <a:off x="223352" y="0"/>
            <a:ext cx="5399517" cy="1254770"/>
            <a:chOff x="0" y="0"/>
            <a:chExt cx="7199356" cy="1673027"/>
          </a:xfrm>
        </p:grpSpPr>
        <p:sp>
          <p:nvSpPr>
            <p:cNvPr id="49" name="Freeform 9">
              <a:extLst>
                <a:ext uri="{FF2B5EF4-FFF2-40B4-BE49-F238E27FC236}">
                  <a16:creationId xmlns:a16="http://schemas.microsoft.com/office/drawing/2014/main" id="{F6D59F67-FD21-CC2E-F037-F782EA589FC0}"/>
                </a:ext>
              </a:extLst>
            </p:cNvPr>
            <p:cNvSpPr/>
            <p:nvPr/>
          </p:nvSpPr>
          <p:spPr>
            <a:xfrm>
              <a:off x="0" y="345364"/>
              <a:ext cx="982299" cy="982299"/>
            </a:xfrm>
            <a:custGeom>
              <a:avLst/>
              <a:gdLst/>
              <a:ahLst/>
              <a:cxnLst/>
              <a:rect l="l" t="t" r="r" b="b"/>
              <a:pathLst>
                <a:path w="982299" h="982299">
                  <a:moveTo>
                    <a:pt x="0" y="0"/>
                  </a:moveTo>
                  <a:lnTo>
                    <a:pt x="982299" y="0"/>
                  </a:lnTo>
                  <a:lnTo>
                    <a:pt x="982299" y="982299"/>
                  </a:lnTo>
                  <a:lnTo>
                    <a:pt x="0" y="9822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</p:sp>
        <p:sp>
          <p:nvSpPr>
            <p:cNvPr id="50" name="Freeform 10">
              <a:extLst>
                <a:ext uri="{FF2B5EF4-FFF2-40B4-BE49-F238E27FC236}">
                  <a16:creationId xmlns:a16="http://schemas.microsoft.com/office/drawing/2014/main" id="{B1AC0B98-C30B-6A3E-741C-69B89C418A97}"/>
                </a:ext>
              </a:extLst>
            </p:cNvPr>
            <p:cNvSpPr/>
            <p:nvPr/>
          </p:nvSpPr>
          <p:spPr>
            <a:xfrm>
              <a:off x="1160488" y="345364"/>
              <a:ext cx="982299" cy="982299"/>
            </a:xfrm>
            <a:custGeom>
              <a:avLst/>
              <a:gdLst/>
              <a:ahLst/>
              <a:cxnLst/>
              <a:rect l="l" t="t" r="r" b="b"/>
              <a:pathLst>
                <a:path w="982299" h="982299">
                  <a:moveTo>
                    <a:pt x="0" y="0"/>
                  </a:moveTo>
                  <a:lnTo>
                    <a:pt x="982298" y="0"/>
                  </a:lnTo>
                  <a:lnTo>
                    <a:pt x="982298" y="982299"/>
                  </a:lnTo>
                  <a:lnTo>
                    <a:pt x="0" y="9822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</p:sp>
        <p:sp>
          <p:nvSpPr>
            <p:cNvPr id="51" name="Freeform 11">
              <a:extLst>
                <a:ext uri="{FF2B5EF4-FFF2-40B4-BE49-F238E27FC236}">
                  <a16:creationId xmlns:a16="http://schemas.microsoft.com/office/drawing/2014/main" id="{3D8A5C25-9FDC-0093-EBEB-258938725643}"/>
                </a:ext>
              </a:extLst>
            </p:cNvPr>
            <p:cNvSpPr/>
            <p:nvPr/>
          </p:nvSpPr>
          <p:spPr>
            <a:xfrm>
              <a:off x="3373560" y="345364"/>
              <a:ext cx="982299" cy="982299"/>
            </a:xfrm>
            <a:custGeom>
              <a:avLst/>
              <a:gdLst/>
              <a:ahLst/>
              <a:cxnLst/>
              <a:rect l="l" t="t" r="r" b="b"/>
              <a:pathLst>
                <a:path w="982299" h="982299">
                  <a:moveTo>
                    <a:pt x="0" y="0"/>
                  </a:moveTo>
                  <a:lnTo>
                    <a:pt x="982298" y="0"/>
                  </a:lnTo>
                  <a:lnTo>
                    <a:pt x="982298" y="982299"/>
                  </a:lnTo>
                  <a:lnTo>
                    <a:pt x="0" y="9822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</p:sp>
        <p:sp>
          <p:nvSpPr>
            <p:cNvPr id="52" name="Freeform 12">
              <a:extLst>
                <a:ext uri="{FF2B5EF4-FFF2-40B4-BE49-F238E27FC236}">
                  <a16:creationId xmlns:a16="http://schemas.microsoft.com/office/drawing/2014/main" id="{2EEDD4DE-F5C8-5F83-7FC7-46C5BCEC932D}"/>
                </a:ext>
              </a:extLst>
            </p:cNvPr>
            <p:cNvSpPr/>
            <p:nvPr/>
          </p:nvSpPr>
          <p:spPr>
            <a:xfrm>
              <a:off x="2324694" y="345364"/>
              <a:ext cx="866959" cy="982299"/>
            </a:xfrm>
            <a:custGeom>
              <a:avLst/>
              <a:gdLst/>
              <a:ahLst/>
              <a:cxnLst/>
              <a:rect l="l" t="t" r="r" b="b"/>
              <a:pathLst>
                <a:path w="866959" h="982299">
                  <a:moveTo>
                    <a:pt x="0" y="0"/>
                  </a:moveTo>
                  <a:lnTo>
                    <a:pt x="866959" y="0"/>
                  </a:lnTo>
                  <a:lnTo>
                    <a:pt x="866959" y="982299"/>
                  </a:lnTo>
                  <a:lnTo>
                    <a:pt x="0" y="9822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 l="-24839" r="-27501"/>
              </a:stretch>
            </a:blipFill>
          </p:spPr>
        </p:sp>
        <p:sp>
          <p:nvSpPr>
            <p:cNvPr id="53" name="Freeform 13">
              <a:extLst>
                <a:ext uri="{FF2B5EF4-FFF2-40B4-BE49-F238E27FC236}">
                  <a16:creationId xmlns:a16="http://schemas.microsoft.com/office/drawing/2014/main" id="{5B23B47E-7F02-4A6D-29E0-157BA5249C86}"/>
                </a:ext>
              </a:extLst>
            </p:cNvPr>
            <p:cNvSpPr/>
            <p:nvPr/>
          </p:nvSpPr>
          <p:spPr>
            <a:xfrm>
              <a:off x="4537766" y="0"/>
              <a:ext cx="2661590" cy="1673027"/>
            </a:xfrm>
            <a:custGeom>
              <a:avLst/>
              <a:gdLst/>
              <a:ahLst/>
              <a:cxnLst/>
              <a:rect l="l" t="t" r="r" b="b"/>
              <a:pathLst>
                <a:path w="2661590" h="1673027">
                  <a:moveTo>
                    <a:pt x="0" y="0"/>
                  </a:moveTo>
                  <a:lnTo>
                    <a:pt x="2661590" y="0"/>
                  </a:lnTo>
                  <a:lnTo>
                    <a:pt x="2661590" y="1673027"/>
                  </a:lnTo>
                  <a:lnTo>
                    <a:pt x="0" y="16730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 l="-5873" r="-5873"/>
              </a:stretch>
            </a:blipFill>
          </p:spPr>
        </p:sp>
      </p:grpSp>
    </p:spTree>
    <p:extLst>
      <p:ext uri="{BB962C8B-B14F-4D97-AF65-F5344CB8AC3E}">
        <p14:creationId xmlns:p14="http://schemas.microsoft.com/office/powerpoint/2010/main" val="30454090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สี่เหลี่ยมผืนผ้า 29"/>
          <p:cNvSpPr/>
          <p:nvPr/>
        </p:nvSpPr>
        <p:spPr>
          <a:xfrm>
            <a:off x="1871052" y="2524015"/>
            <a:ext cx="14287587" cy="598933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thaiDist">
              <a:lnSpc>
                <a:spcPct val="120000"/>
              </a:lnSpc>
            </a:pPr>
            <a:r>
              <a:rPr lang="th-TH" sz="2800" b="1" dirty="0"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     </a:t>
            </a:r>
          </a:p>
          <a:p>
            <a:pPr algn="thaiDist">
              <a:lnSpc>
                <a:spcPct val="120000"/>
              </a:lnSpc>
            </a:pPr>
            <a:r>
              <a:rPr lang="th-TH" sz="2800" b="1" dirty="0"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     - บัญชีรายชื่อผู้ผ่านการสรรหาและเลือกสรรฯนี้ ให้เป็นอันยกเลิกในวันที่ ๒๖ พฤษภาคม ๒๕๖๘ </a:t>
            </a:r>
            <a:br>
              <a:rPr lang="th-TH" sz="2800" b="1" dirty="0"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</a:br>
            <a:r>
              <a:rPr lang="th-TH" sz="2800" b="1" dirty="0"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และภายหลังหากมีตำแหน่งว่างที่มีลักษณะงานเดียวกัน กรมการพัฒนาชุมชนจะพิจารณาแต่งตั้ง (ย้าย)พนักงานกองทุนพัฒนาบทบาทสตรีก่อน จึงจะจัดจ้างผู้ผ่านการสรรหาและเลือกสรรฯ ที่เหลืออยู่ในบัญชีดังกล่าว หรือจะดำเนินการสรรหาและเลือกสรรใหม่ก็ได้ แต่ถ้ามีการสรรหาและเลือกสรรในตำแหน่งเดียวกันนี้อีกและได้ขึ้นบัญชีผู้ผ่านการเลือกสรรใหม่แล้ว บัญชีผู้ผ่านการสรรหาและเลือกสรรฯ ในครั้งนี้เป็นอันยกเลิก</a:t>
            </a:r>
          </a:p>
          <a:p>
            <a:pPr algn="thaiDist">
              <a:lnSpc>
                <a:spcPct val="120000"/>
              </a:lnSpc>
              <a:spcBef>
                <a:spcPts val="900"/>
              </a:spcBef>
            </a:pPr>
            <a:r>
              <a:rPr lang="th-TH" sz="2800" b="1" dirty="0"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    - หากมีตำแหน่งว่างที่มีลักษณะงานเดียวกันในจังหวัดใกล้เคียงกัน หรือภูมิภาคเดียวกัน กรมการพัฒนาชุมชนอาจจัดจ้างผู้ที่เหลืออยู่ในบัญชีดังกล่าวได้ตามความสมัครใจของผู้ผ่านการสรรหาและเลือกสรร</a:t>
            </a:r>
          </a:p>
          <a:p>
            <a:pPr>
              <a:lnSpc>
                <a:spcPct val="120000"/>
              </a:lnSpc>
              <a:spcBef>
                <a:spcPts val="900"/>
              </a:spcBef>
            </a:pPr>
            <a:r>
              <a:rPr lang="th-TH" sz="2800" dirty="0"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	</a:t>
            </a:r>
          </a:p>
        </p:txBody>
      </p:sp>
      <p:grpSp>
        <p:nvGrpSpPr>
          <p:cNvPr id="2" name="กลุ่ม 1">
            <a:extLst>
              <a:ext uri="{FF2B5EF4-FFF2-40B4-BE49-F238E27FC236}">
                <a16:creationId xmlns:a16="http://schemas.microsoft.com/office/drawing/2014/main" id="{A73984B4-A7BB-B543-CAB8-76386CF47518}"/>
              </a:ext>
            </a:extLst>
          </p:cNvPr>
          <p:cNvGrpSpPr/>
          <p:nvPr/>
        </p:nvGrpSpPr>
        <p:grpSpPr>
          <a:xfrm>
            <a:off x="-322135" y="5943268"/>
            <a:ext cx="20941658" cy="5143832"/>
            <a:chOff x="-322135" y="5943268"/>
            <a:chExt cx="20941658" cy="5143832"/>
          </a:xfrm>
        </p:grpSpPr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5A31D5BA-5C5B-6706-F8B2-1339243B21A7}"/>
                </a:ext>
              </a:extLst>
            </p:cNvPr>
            <p:cNvSpPr/>
            <p:nvPr/>
          </p:nvSpPr>
          <p:spPr>
            <a:xfrm>
              <a:off x="-322135" y="9635249"/>
              <a:ext cx="19404854" cy="1451851"/>
            </a:xfrm>
            <a:custGeom>
              <a:avLst/>
              <a:gdLst/>
              <a:ahLst/>
              <a:cxnLst/>
              <a:rect l="l" t="t" r="r" b="b"/>
              <a:pathLst>
                <a:path w="19404854" h="9702427">
                  <a:moveTo>
                    <a:pt x="0" y="0"/>
                  </a:moveTo>
                  <a:lnTo>
                    <a:pt x="19404855" y="0"/>
                  </a:lnTo>
                  <a:lnTo>
                    <a:pt x="19404855" y="9702428"/>
                  </a:lnTo>
                  <a:lnTo>
                    <a:pt x="0" y="97024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rcRect/>
              <a:stretch>
                <a:fillRect b="-568280"/>
              </a:stretch>
            </a:blipFill>
          </p:spPr>
        </p:sp>
        <p:sp>
          <p:nvSpPr>
            <p:cNvPr id="29" name="Freeform 3">
              <a:extLst>
                <a:ext uri="{FF2B5EF4-FFF2-40B4-BE49-F238E27FC236}">
                  <a16:creationId xmlns:a16="http://schemas.microsoft.com/office/drawing/2014/main" id="{8FFFC142-685D-2293-4169-34ABAD3ECFDE}"/>
                </a:ext>
              </a:extLst>
            </p:cNvPr>
            <p:cNvSpPr/>
            <p:nvPr/>
          </p:nvSpPr>
          <p:spPr>
            <a:xfrm rot="10800000" flipH="1">
              <a:off x="-126913" y="6672817"/>
              <a:ext cx="4261510" cy="4172163"/>
            </a:xfrm>
            <a:custGeom>
              <a:avLst/>
              <a:gdLst/>
              <a:ahLst/>
              <a:cxnLst/>
              <a:rect l="l" t="t" r="r" b="b"/>
              <a:pathLst>
                <a:path w="4261510" h="4172163">
                  <a:moveTo>
                    <a:pt x="4261510" y="0"/>
                  </a:moveTo>
                  <a:lnTo>
                    <a:pt x="0" y="0"/>
                  </a:lnTo>
                  <a:lnTo>
                    <a:pt x="0" y="4172163"/>
                  </a:lnTo>
                  <a:lnTo>
                    <a:pt x="4261510" y="4172163"/>
                  </a:lnTo>
                  <a:lnTo>
                    <a:pt x="4261510" y="0"/>
                  </a:lnTo>
                  <a:close/>
                </a:path>
              </a:pathLst>
            </a:custGeom>
            <a:blipFill>
              <a:blip r:embed="rId4">
                <a:alphaModFix amt="37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1" name="Freeform 4">
              <a:extLst>
                <a:ext uri="{FF2B5EF4-FFF2-40B4-BE49-F238E27FC236}">
                  <a16:creationId xmlns:a16="http://schemas.microsoft.com/office/drawing/2014/main" id="{9A44E12E-6445-F032-E920-91F8463017F3}"/>
                </a:ext>
              </a:extLst>
            </p:cNvPr>
            <p:cNvSpPr/>
            <p:nvPr/>
          </p:nvSpPr>
          <p:spPr>
            <a:xfrm rot="10800000">
              <a:off x="16716853" y="5943268"/>
              <a:ext cx="3902670" cy="4366592"/>
            </a:xfrm>
            <a:custGeom>
              <a:avLst/>
              <a:gdLst/>
              <a:ahLst/>
              <a:cxnLst/>
              <a:rect l="l" t="t" r="r" b="b"/>
              <a:pathLst>
                <a:path w="4261510" h="4172163">
                  <a:moveTo>
                    <a:pt x="0" y="0"/>
                  </a:moveTo>
                  <a:lnTo>
                    <a:pt x="4261510" y="0"/>
                  </a:lnTo>
                  <a:lnTo>
                    <a:pt x="4261510" y="4172163"/>
                  </a:lnTo>
                  <a:lnTo>
                    <a:pt x="0" y="41721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31999"/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2" name="Freeform 5">
              <a:extLst>
                <a:ext uri="{FF2B5EF4-FFF2-40B4-BE49-F238E27FC236}">
                  <a16:creationId xmlns:a16="http://schemas.microsoft.com/office/drawing/2014/main" id="{D1C27F51-F0A1-F0AD-E146-80B1B71ECDDA}"/>
                </a:ext>
              </a:extLst>
            </p:cNvPr>
            <p:cNvSpPr/>
            <p:nvPr/>
          </p:nvSpPr>
          <p:spPr>
            <a:xfrm>
              <a:off x="17183859" y="9649284"/>
              <a:ext cx="352548" cy="352548"/>
            </a:xfrm>
            <a:custGeom>
              <a:avLst/>
              <a:gdLst/>
              <a:ahLst/>
              <a:cxnLst/>
              <a:rect l="l" t="t" r="r" b="b"/>
              <a:pathLst>
                <a:path w="352548" h="352548">
                  <a:moveTo>
                    <a:pt x="0" y="0"/>
                  </a:moveTo>
                  <a:lnTo>
                    <a:pt x="352547" y="0"/>
                  </a:lnTo>
                  <a:lnTo>
                    <a:pt x="352547" y="352548"/>
                  </a:lnTo>
                  <a:lnTo>
                    <a:pt x="0" y="35254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47000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3" name="Freeform 6">
              <a:extLst>
                <a:ext uri="{FF2B5EF4-FFF2-40B4-BE49-F238E27FC236}">
                  <a16:creationId xmlns:a16="http://schemas.microsoft.com/office/drawing/2014/main" id="{69DB94A1-2BD2-6A78-C982-2C025F40204B}"/>
                </a:ext>
              </a:extLst>
            </p:cNvPr>
            <p:cNvSpPr/>
            <p:nvPr/>
          </p:nvSpPr>
          <p:spPr>
            <a:xfrm>
              <a:off x="16855283" y="9924104"/>
              <a:ext cx="270304" cy="270304"/>
            </a:xfrm>
            <a:custGeom>
              <a:avLst/>
              <a:gdLst/>
              <a:ahLst/>
              <a:cxnLst/>
              <a:rect l="l" t="t" r="r" b="b"/>
              <a:pathLst>
                <a:path w="270304" h="270304">
                  <a:moveTo>
                    <a:pt x="0" y="0"/>
                  </a:moveTo>
                  <a:lnTo>
                    <a:pt x="270304" y="0"/>
                  </a:lnTo>
                  <a:lnTo>
                    <a:pt x="270304" y="270304"/>
                  </a:lnTo>
                  <a:lnTo>
                    <a:pt x="0" y="2703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55000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4" name="Freeform 7">
              <a:extLst>
                <a:ext uri="{FF2B5EF4-FFF2-40B4-BE49-F238E27FC236}">
                  <a16:creationId xmlns:a16="http://schemas.microsoft.com/office/drawing/2014/main" id="{9CC5D485-A1EA-26FC-C78E-FC58DA47D435}"/>
                </a:ext>
              </a:extLst>
            </p:cNvPr>
            <p:cNvSpPr/>
            <p:nvPr/>
          </p:nvSpPr>
          <p:spPr>
            <a:xfrm>
              <a:off x="0" y="9641564"/>
              <a:ext cx="625082" cy="625082"/>
            </a:xfrm>
            <a:custGeom>
              <a:avLst/>
              <a:gdLst/>
              <a:ahLst/>
              <a:cxnLst/>
              <a:rect l="l" t="t" r="r" b="b"/>
              <a:pathLst>
                <a:path w="625082" h="625082">
                  <a:moveTo>
                    <a:pt x="0" y="0"/>
                  </a:moveTo>
                  <a:lnTo>
                    <a:pt x="625082" y="0"/>
                  </a:lnTo>
                  <a:lnTo>
                    <a:pt x="625082" y="625082"/>
                  </a:lnTo>
                  <a:lnTo>
                    <a:pt x="0" y="62508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5" name="Freeform 8">
              <a:extLst>
                <a:ext uri="{FF2B5EF4-FFF2-40B4-BE49-F238E27FC236}">
                  <a16:creationId xmlns:a16="http://schemas.microsoft.com/office/drawing/2014/main" id="{2AB54291-D909-C4F7-FAF0-F1699FEB825A}"/>
                </a:ext>
              </a:extLst>
            </p:cNvPr>
            <p:cNvSpPr/>
            <p:nvPr/>
          </p:nvSpPr>
          <p:spPr>
            <a:xfrm>
              <a:off x="660458" y="9631111"/>
              <a:ext cx="294691" cy="294691"/>
            </a:xfrm>
            <a:custGeom>
              <a:avLst/>
              <a:gdLst/>
              <a:ahLst/>
              <a:cxnLst/>
              <a:rect l="l" t="t" r="r" b="b"/>
              <a:pathLst>
                <a:path w="294691" h="294691">
                  <a:moveTo>
                    <a:pt x="0" y="0"/>
                  </a:moveTo>
                  <a:lnTo>
                    <a:pt x="294691" y="0"/>
                  </a:lnTo>
                  <a:lnTo>
                    <a:pt x="294691" y="294691"/>
                  </a:lnTo>
                  <a:lnTo>
                    <a:pt x="0" y="2946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6" name="Freeform 9">
              <a:extLst>
                <a:ext uri="{FF2B5EF4-FFF2-40B4-BE49-F238E27FC236}">
                  <a16:creationId xmlns:a16="http://schemas.microsoft.com/office/drawing/2014/main" id="{0CA1BEAB-7CAB-BE34-BC18-96ABD5EF4334}"/>
                </a:ext>
              </a:extLst>
            </p:cNvPr>
            <p:cNvSpPr/>
            <p:nvPr/>
          </p:nvSpPr>
          <p:spPr>
            <a:xfrm rot="834738">
              <a:off x="4269232" y="9833364"/>
              <a:ext cx="298411" cy="298411"/>
            </a:xfrm>
            <a:custGeom>
              <a:avLst/>
              <a:gdLst/>
              <a:ahLst/>
              <a:cxnLst/>
              <a:rect l="l" t="t" r="r" b="b"/>
              <a:pathLst>
                <a:path w="298411" h="298411">
                  <a:moveTo>
                    <a:pt x="0" y="0"/>
                  </a:moveTo>
                  <a:lnTo>
                    <a:pt x="298410" y="0"/>
                  </a:lnTo>
                  <a:lnTo>
                    <a:pt x="298410" y="298410"/>
                  </a:lnTo>
                  <a:lnTo>
                    <a:pt x="0" y="2984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56000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7" name="TextBox 10">
              <a:extLst>
                <a:ext uri="{FF2B5EF4-FFF2-40B4-BE49-F238E27FC236}">
                  <a16:creationId xmlns:a16="http://schemas.microsoft.com/office/drawing/2014/main" id="{3604D01A-AA84-AD6A-2D97-429F2BB09DD4}"/>
                </a:ext>
              </a:extLst>
            </p:cNvPr>
            <p:cNvSpPr txBox="1"/>
            <p:nvPr/>
          </p:nvSpPr>
          <p:spPr>
            <a:xfrm>
              <a:off x="5418052" y="9897227"/>
              <a:ext cx="13784348" cy="4289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679"/>
                </a:lnSpc>
              </a:pPr>
              <a:r>
                <a:rPr lang="en-US" sz="1600" dirty="0" err="1">
                  <a:solidFill>
                    <a:srgbClr val="EA9F1B"/>
                  </a:solidFill>
                  <a:latin typeface="Chulabhorn Likit Text Light" panose="00000400000000000000" pitchFamily="2" charset="-34"/>
                  <a:cs typeface="Chulabhorn Likit Text Light" panose="00000400000000000000" pitchFamily="2" charset="-34"/>
                </a:rPr>
                <a:t>เศรษฐกิจฐานรากมั่นคง</a:t>
              </a:r>
              <a:r>
                <a:rPr lang="en-US" sz="1600" dirty="0">
                  <a:solidFill>
                    <a:srgbClr val="EA9F1B"/>
                  </a:solidFill>
                  <a:latin typeface="Chulabhorn Likit Text Light" panose="00000400000000000000" pitchFamily="2" charset="-34"/>
                  <a:cs typeface="Chulabhorn Likit Text Light" panose="00000400000000000000" pitchFamily="2" charset="-34"/>
                </a:rPr>
                <a:t> </a:t>
              </a:r>
              <a:r>
                <a:rPr lang="en-US" sz="1600" dirty="0" err="1">
                  <a:solidFill>
                    <a:srgbClr val="EA9F1B"/>
                  </a:solidFill>
                  <a:latin typeface="Chulabhorn Likit Text Light" panose="00000400000000000000" pitchFamily="2" charset="-34"/>
                  <a:cs typeface="Chulabhorn Likit Text Light" panose="00000400000000000000" pitchFamily="2" charset="-34"/>
                </a:rPr>
                <a:t>ชุมชนเข้มแข็งอย่างยั่งยืน</a:t>
              </a:r>
              <a:r>
                <a:rPr lang="en-US" sz="1600" dirty="0">
                  <a:solidFill>
                    <a:srgbClr val="EA9F1B"/>
                  </a:solidFill>
                  <a:latin typeface="Chulabhorn Likit Text Light" panose="00000400000000000000" pitchFamily="2" charset="-34"/>
                  <a:cs typeface="Chulabhorn Likit Text Light" panose="00000400000000000000" pitchFamily="2" charset="-34"/>
                </a:rPr>
                <a:t> </a:t>
              </a:r>
              <a:r>
                <a:rPr lang="en-US" sz="1600" dirty="0" err="1">
                  <a:solidFill>
                    <a:srgbClr val="EA9F1B"/>
                  </a:solidFill>
                  <a:latin typeface="Chulabhorn Likit Text Light" panose="00000400000000000000" pitchFamily="2" charset="-34"/>
                  <a:cs typeface="Chulabhorn Likit Text Light" panose="00000400000000000000" pitchFamily="2" charset="-34"/>
                </a:rPr>
                <a:t>ด้วยหลักปรัชญาของเศรษฐกิจพอเพียง</a:t>
              </a:r>
              <a:r>
                <a:rPr lang="en-US" sz="1600" dirty="0">
                  <a:solidFill>
                    <a:srgbClr val="EA9F1B"/>
                  </a:solidFill>
                  <a:latin typeface="Chulabhorn Likit Text Light" panose="00000400000000000000" pitchFamily="2" charset="-34"/>
                  <a:cs typeface="Chulabhorn Likit Text Light" panose="00000400000000000000" pitchFamily="2" charset="-34"/>
                </a:rPr>
                <a:t> </a:t>
              </a:r>
            </a:p>
            <a:p>
              <a:pPr>
                <a:lnSpc>
                  <a:spcPts val="1679"/>
                </a:lnSpc>
              </a:pPr>
              <a:endParaRPr lang="en-US" sz="1400" spc="253" dirty="0">
                <a:solidFill>
                  <a:srgbClr val="EA9F1B"/>
                </a:solidFill>
                <a:cs typeface="Opun Mai Bold"/>
              </a:endParaRPr>
            </a:p>
          </p:txBody>
        </p:sp>
        <p:sp>
          <p:nvSpPr>
            <p:cNvPr id="38" name="Freeform 12">
              <a:extLst>
                <a:ext uri="{FF2B5EF4-FFF2-40B4-BE49-F238E27FC236}">
                  <a16:creationId xmlns:a16="http://schemas.microsoft.com/office/drawing/2014/main" id="{B2B3E12E-4F55-8B92-2854-679A12153E76}"/>
                </a:ext>
              </a:extLst>
            </p:cNvPr>
            <p:cNvSpPr/>
            <p:nvPr/>
          </p:nvSpPr>
          <p:spPr>
            <a:xfrm rot="2055878">
              <a:off x="9189152" y="9608252"/>
              <a:ext cx="231865" cy="231865"/>
            </a:xfrm>
            <a:custGeom>
              <a:avLst/>
              <a:gdLst/>
              <a:ahLst/>
              <a:cxnLst/>
              <a:rect l="l" t="t" r="r" b="b"/>
              <a:pathLst>
                <a:path w="231865" h="231865">
                  <a:moveTo>
                    <a:pt x="0" y="0"/>
                  </a:moveTo>
                  <a:lnTo>
                    <a:pt x="231865" y="0"/>
                  </a:lnTo>
                  <a:lnTo>
                    <a:pt x="231865" y="231865"/>
                  </a:lnTo>
                  <a:lnTo>
                    <a:pt x="0" y="2318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56000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9" name="Freeform 13">
              <a:extLst>
                <a:ext uri="{FF2B5EF4-FFF2-40B4-BE49-F238E27FC236}">
                  <a16:creationId xmlns:a16="http://schemas.microsoft.com/office/drawing/2014/main" id="{B853FD91-945D-D3DD-CEB1-7A0896BC5CB6}"/>
                </a:ext>
              </a:extLst>
            </p:cNvPr>
            <p:cNvSpPr/>
            <p:nvPr/>
          </p:nvSpPr>
          <p:spPr>
            <a:xfrm rot="18447662">
              <a:off x="13217140" y="9859751"/>
              <a:ext cx="290824" cy="290824"/>
            </a:xfrm>
            <a:custGeom>
              <a:avLst/>
              <a:gdLst/>
              <a:ahLst/>
              <a:cxnLst/>
              <a:rect l="l" t="t" r="r" b="b"/>
              <a:pathLst>
                <a:path w="290824" h="290824">
                  <a:moveTo>
                    <a:pt x="0" y="0"/>
                  </a:moveTo>
                  <a:lnTo>
                    <a:pt x="290824" y="0"/>
                  </a:lnTo>
                  <a:lnTo>
                    <a:pt x="290824" y="290824"/>
                  </a:lnTo>
                  <a:lnTo>
                    <a:pt x="0" y="290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56000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0" name="Freeform 14">
              <a:extLst>
                <a:ext uri="{FF2B5EF4-FFF2-40B4-BE49-F238E27FC236}">
                  <a16:creationId xmlns:a16="http://schemas.microsoft.com/office/drawing/2014/main" id="{5C0DA46C-3E6E-01A1-18CE-A66BF903A5F9}"/>
                </a:ext>
              </a:extLst>
            </p:cNvPr>
            <p:cNvSpPr/>
            <p:nvPr/>
          </p:nvSpPr>
          <p:spPr>
            <a:xfrm>
              <a:off x="16577689" y="9762124"/>
              <a:ext cx="220444" cy="220444"/>
            </a:xfrm>
            <a:custGeom>
              <a:avLst/>
              <a:gdLst/>
              <a:ahLst/>
              <a:cxnLst/>
              <a:rect l="l" t="t" r="r" b="b"/>
              <a:pathLst>
                <a:path w="220444" h="220444">
                  <a:moveTo>
                    <a:pt x="0" y="0"/>
                  </a:moveTo>
                  <a:lnTo>
                    <a:pt x="220444" y="0"/>
                  </a:lnTo>
                  <a:lnTo>
                    <a:pt x="220444" y="220445"/>
                  </a:lnTo>
                  <a:lnTo>
                    <a:pt x="0" y="2204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65000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1" name="Freeform 15">
              <a:extLst>
                <a:ext uri="{FF2B5EF4-FFF2-40B4-BE49-F238E27FC236}">
                  <a16:creationId xmlns:a16="http://schemas.microsoft.com/office/drawing/2014/main" id="{DAACE27C-17FE-FE89-9300-71336084CC5E}"/>
                </a:ext>
              </a:extLst>
            </p:cNvPr>
            <p:cNvSpPr/>
            <p:nvPr/>
          </p:nvSpPr>
          <p:spPr>
            <a:xfrm>
              <a:off x="836293" y="9842337"/>
              <a:ext cx="384815" cy="384815"/>
            </a:xfrm>
            <a:custGeom>
              <a:avLst/>
              <a:gdLst/>
              <a:ahLst/>
              <a:cxnLst/>
              <a:rect l="l" t="t" r="r" b="b"/>
              <a:pathLst>
                <a:path w="384815" h="384815">
                  <a:moveTo>
                    <a:pt x="0" y="0"/>
                  </a:moveTo>
                  <a:lnTo>
                    <a:pt x="384814" y="0"/>
                  </a:lnTo>
                  <a:lnTo>
                    <a:pt x="384814" y="384814"/>
                  </a:lnTo>
                  <a:lnTo>
                    <a:pt x="0" y="3848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2" name="Freeform 16">
              <a:extLst>
                <a:ext uri="{FF2B5EF4-FFF2-40B4-BE49-F238E27FC236}">
                  <a16:creationId xmlns:a16="http://schemas.microsoft.com/office/drawing/2014/main" id="{DF6DE3E5-CD0B-467F-8446-025319CDF9C4}"/>
                </a:ext>
              </a:extLst>
            </p:cNvPr>
            <p:cNvSpPr/>
            <p:nvPr/>
          </p:nvSpPr>
          <p:spPr>
            <a:xfrm>
              <a:off x="1292338" y="9656538"/>
              <a:ext cx="225180" cy="225180"/>
            </a:xfrm>
            <a:custGeom>
              <a:avLst/>
              <a:gdLst/>
              <a:ahLst/>
              <a:cxnLst/>
              <a:rect l="l" t="t" r="r" b="b"/>
              <a:pathLst>
                <a:path w="225180" h="225180">
                  <a:moveTo>
                    <a:pt x="0" y="0"/>
                  </a:moveTo>
                  <a:lnTo>
                    <a:pt x="225180" y="0"/>
                  </a:lnTo>
                  <a:lnTo>
                    <a:pt x="225180" y="225180"/>
                  </a:lnTo>
                  <a:lnTo>
                    <a:pt x="0" y="2251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3" name="Freeform 13">
              <a:extLst>
                <a:ext uri="{FF2B5EF4-FFF2-40B4-BE49-F238E27FC236}">
                  <a16:creationId xmlns:a16="http://schemas.microsoft.com/office/drawing/2014/main" id="{7E6A4D17-A1C7-1E2C-FF4C-D20B069EF3B9}"/>
                </a:ext>
              </a:extLst>
            </p:cNvPr>
            <p:cNvSpPr/>
            <p:nvPr/>
          </p:nvSpPr>
          <p:spPr>
            <a:xfrm rot="18447662">
              <a:off x="14453176" y="10443033"/>
              <a:ext cx="268702" cy="262072"/>
            </a:xfrm>
            <a:custGeom>
              <a:avLst/>
              <a:gdLst/>
              <a:ahLst/>
              <a:cxnLst/>
              <a:rect l="l" t="t" r="r" b="b"/>
              <a:pathLst>
                <a:path w="290824" h="290824">
                  <a:moveTo>
                    <a:pt x="0" y="0"/>
                  </a:moveTo>
                  <a:lnTo>
                    <a:pt x="290824" y="0"/>
                  </a:lnTo>
                  <a:lnTo>
                    <a:pt x="290824" y="290824"/>
                  </a:lnTo>
                  <a:lnTo>
                    <a:pt x="0" y="290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56000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4" name="Freeform 13">
              <a:extLst>
                <a:ext uri="{FF2B5EF4-FFF2-40B4-BE49-F238E27FC236}">
                  <a16:creationId xmlns:a16="http://schemas.microsoft.com/office/drawing/2014/main" id="{1AFFAB47-3ADB-63CD-B3D3-A1B4D52D4853}"/>
                </a:ext>
              </a:extLst>
            </p:cNvPr>
            <p:cNvSpPr/>
            <p:nvPr/>
          </p:nvSpPr>
          <p:spPr>
            <a:xfrm rot="18447662">
              <a:off x="15430156" y="9952535"/>
              <a:ext cx="268702" cy="262072"/>
            </a:xfrm>
            <a:custGeom>
              <a:avLst/>
              <a:gdLst/>
              <a:ahLst/>
              <a:cxnLst/>
              <a:rect l="l" t="t" r="r" b="b"/>
              <a:pathLst>
                <a:path w="290824" h="290824">
                  <a:moveTo>
                    <a:pt x="0" y="0"/>
                  </a:moveTo>
                  <a:lnTo>
                    <a:pt x="290824" y="0"/>
                  </a:lnTo>
                  <a:lnTo>
                    <a:pt x="290824" y="290824"/>
                  </a:lnTo>
                  <a:lnTo>
                    <a:pt x="0" y="290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56000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45" name="Group 8">
            <a:extLst>
              <a:ext uri="{FF2B5EF4-FFF2-40B4-BE49-F238E27FC236}">
                <a16:creationId xmlns:a16="http://schemas.microsoft.com/office/drawing/2014/main" id="{8BF17CBF-B72A-F55F-42F5-758F7A7E9018}"/>
              </a:ext>
            </a:extLst>
          </p:cNvPr>
          <p:cNvGrpSpPr/>
          <p:nvPr/>
        </p:nvGrpSpPr>
        <p:grpSpPr>
          <a:xfrm>
            <a:off x="223352" y="0"/>
            <a:ext cx="5399517" cy="1254770"/>
            <a:chOff x="0" y="0"/>
            <a:chExt cx="7199356" cy="1673027"/>
          </a:xfrm>
        </p:grpSpPr>
        <p:sp>
          <p:nvSpPr>
            <p:cNvPr id="46" name="Freeform 9">
              <a:extLst>
                <a:ext uri="{FF2B5EF4-FFF2-40B4-BE49-F238E27FC236}">
                  <a16:creationId xmlns:a16="http://schemas.microsoft.com/office/drawing/2014/main" id="{87546F19-0BA0-65F4-B719-4ED868BBECF6}"/>
                </a:ext>
              </a:extLst>
            </p:cNvPr>
            <p:cNvSpPr/>
            <p:nvPr/>
          </p:nvSpPr>
          <p:spPr>
            <a:xfrm>
              <a:off x="0" y="345364"/>
              <a:ext cx="982299" cy="982299"/>
            </a:xfrm>
            <a:custGeom>
              <a:avLst/>
              <a:gdLst/>
              <a:ahLst/>
              <a:cxnLst/>
              <a:rect l="l" t="t" r="r" b="b"/>
              <a:pathLst>
                <a:path w="982299" h="982299">
                  <a:moveTo>
                    <a:pt x="0" y="0"/>
                  </a:moveTo>
                  <a:lnTo>
                    <a:pt x="982299" y="0"/>
                  </a:lnTo>
                  <a:lnTo>
                    <a:pt x="982299" y="982299"/>
                  </a:lnTo>
                  <a:lnTo>
                    <a:pt x="0" y="9822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</p:sp>
        <p:sp>
          <p:nvSpPr>
            <p:cNvPr id="47" name="Freeform 10">
              <a:extLst>
                <a:ext uri="{FF2B5EF4-FFF2-40B4-BE49-F238E27FC236}">
                  <a16:creationId xmlns:a16="http://schemas.microsoft.com/office/drawing/2014/main" id="{5CED0361-849F-E297-18F9-19A55F290AAA}"/>
                </a:ext>
              </a:extLst>
            </p:cNvPr>
            <p:cNvSpPr/>
            <p:nvPr/>
          </p:nvSpPr>
          <p:spPr>
            <a:xfrm>
              <a:off x="1160488" y="345364"/>
              <a:ext cx="982299" cy="982299"/>
            </a:xfrm>
            <a:custGeom>
              <a:avLst/>
              <a:gdLst/>
              <a:ahLst/>
              <a:cxnLst/>
              <a:rect l="l" t="t" r="r" b="b"/>
              <a:pathLst>
                <a:path w="982299" h="982299">
                  <a:moveTo>
                    <a:pt x="0" y="0"/>
                  </a:moveTo>
                  <a:lnTo>
                    <a:pt x="982298" y="0"/>
                  </a:lnTo>
                  <a:lnTo>
                    <a:pt x="982298" y="982299"/>
                  </a:lnTo>
                  <a:lnTo>
                    <a:pt x="0" y="9822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</p:sp>
        <p:sp>
          <p:nvSpPr>
            <p:cNvPr id="48" name="Freeform 11">
              <a:extLst>
                <a:ext uri="{FF2B5EF4-FFF2-40B4-BE49-F238E27FC236}">
                  <a16:creationId xmlns:a16="http://schemas.microsoft.com/office/drawing/2014/main" id="{A56E6F9A-54E4-13F4-8194-0AD4B721D69C}"/>
                </a:ext>
              </a:extLst>
            </p:cNvPr>
            <p:cNvSpPr/>
            <p:nvPr/>
          </p:nvSpPr>
          <p:spPr>
            <a:xfrm>
              <a:off x="3373560" y="345364"/>
              <a:ext cx="982299" cy="982299"/>
            </a:xfrm>
            <a:custGeom>
              <a:avLst/>
              <a:gdLst/>
              <a:ahLst/>
              <a:cxnLst/>
              <a:rect l="l" t="t" r="r" b="b"/>
              <a:pathLst>
                <a:path w="982299" h="982299">
                  <a:moveTo>
                    <a:pt x="0" y="0"/>
                  </a:moveTo>
                  <a:lnTo>
                    <a:pt x="982298" y="0"/>
                  </a:lnTo>
                  <a:lnTo>
                    <a:pt x="982298" y="982299"/>
                  </a:lnTo>
                  <a:lnTo>
                    <a:pt x="0" y="9822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</p:sp>
        <p:sp>
          <p:nvSpPr>
            <p:cNvPr id="49" name="Freeform 12">
              <a:extLst>
                <a:ext uri="{FF2B5EF4-FFF2-40B4-BE49-F238E27FC236}">
                  <a16:creationId xmlns:a16="http://schemas.microsoft.com/office/drawing/2014/main" id="{52AC023A-643D-9C33-B9D9-2F892EEAAFFC}"/>
                </a:ext>
              </a:extLst>
            </p:cNvPr>
            <p:cNvSpPr/>
            <p:nvPr/>
          </p:nvSpPr>
          <p:spPr>
            <a:xfrm>
              <a:off x="2324694" y="345364"/>
              <a:ext cx="866959" cy="982299"/>
            </a:xfrm>
            <a:custGeom>
              <a:avLst/>
              <a:gdLst/>
              <a:ahLst/>
              <a:cxnLst/>
              <a:rect l="l" t="t" r="r" b="b"/>
              <a:pathLst>
                <a:path w="866959" h="982299">
                  <a:moveTo>
                    <a:pt x="0" y="0"/>
                  </a:moveTo>
                  <a:lnTo>
                    <a:pt x="866959" y="0"/>
                  </a:lnTo>
                  <a:lnTo>
                    <a:pt x="866959" y="982299"/>
                  </a:lnTo>
                  <a:lnTo>
                    <a:pt x="0" y="9822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 l="-24839" r="-27501"/>
              </a:stretch>
            </a:blipFill>
          </p:spPr>
        </p:sp>
        <p:sp>
          <p:nvSpPr>
            <p:cNvPr id="50" name="Freeform 13">
              <a:extLst>
                <a:ext uri="{FF2B5EF4-FFF2-40B4-BE49-F238E27FC236}">
                  <a16:creationId xmlns:a16="http://schemas.microsoft.com/office/drawing/2014/main" id="{06E71D78-EB47-762B-3F11-2702B40033A2}"/>
                </a:ext>
              </a:extLst>
            </p:cNvPr>
            <p:cNvSpPr/>
            <p:nvPr/>
          </p:nvSpPr>
          <p:spPr>
            <a:xfrm>
              <a:off x="4537766" y="0"/>
              <a:ext cx="2661590" cy="1673027"/>
            </a:xfrm>
            <a:custGeom>
              <a:avLst/>
              <a:gdLst/>
              <a:ahLst/>
              <a:cxnLst/>
              <a:rect l="l" t="t" r="r" b="b"/>
              <a:pathLst>
                <a:path w="2661590" h="1673027">
                  <a:moveTo>
                    <a:pt x="0" y="0"/>
                  </a:moveTo>
                  <a:lnTo>
                    <a:pt x="2661590" y="0"/>
                  </a:lnTo>
                  <a:lnTo>
                    <a:pt x="2661590" y="1673027"/>
                  </a:lnTo>
                  <a:lnTo>
                    <a:pt x="0" y="16730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 l="-5873" r="-5873"/>
              </a:stretch>
            </a:blipFill>
          </p:spPr>
        </p:sp>
      </p:grpSp>
    </p:spTree>
    <p:extLst>
      <p:ext uri="{BB962C8B-B14F-4D97-AF65-F5344CB8AC3E}">
        <p14:creationId xmlns:p14="http://schemas.microsoft.com/office/powerpoint/2010/main" val="17669364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สี่เหลี่ยมผืนผ้า 29"/>
          <p:cNvSpPr/>
          <p:nvPr/>
        </p:nvSpPr>
        <p:spPr>
          <a:xfrm>
            <a:off x="2192188" y="1128057"/>
            <a:ext cx="13508666" cy="817300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endParaRPr lang="th-TH" sz="2800" b="1" dirty="0">
              <a:latin typeface="Chulabhorn Likit Text Light๙" panose="00000400000000000000" pitchFamily="2" charset="-34"/>
              <a:cs typeface="Chulabhorn Likit Text Light๙" panose="00000400000000000000" pitchFamily="2" charset="-34"/>
            </a:endParaRPr>
          </a:p>
          <a:p>
            <a:pPr>
              <a:lnSpc>
                <a:spcPct val="120000"/>
              </a:lnSpc>
            </a:pPr>
            <a:endParaRPr lang="th-TH" sz="2800" b="1" dirty="0">
              <a:latin typeface="Chulabhorn Likit Text Light๙" panose="00000400000000000000" pitchFamily="2" charset="-34"/>
              <a:cs typeface="Chulabhorn Likit Text Light๙" panose="00000400000000000000" pitchFamily="2" charset="-34"/>
            </a:endParaRPr>
          </a:p>
          <a:p>
            <a:pPr marL="514350" indent="-514350" algn="thaiDist">
              <a:lnSpc>
                <a:spcPct val="120000"/>
              </a:lnSpc>
              <a:buFontTx/>
              <a:buChar char="-"/>
            </a:pPr>
            <a:r>
              <a:rPr lang="th-TH" sz="2800" b="1" dirty="0"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จังหวัด........................ จะส่งบัญชีรายชื่อผู้ผ่านการเลือกสรรให้ กรมการพัฒนาชุมชน จัดจ้างเป็นพนักงานกองทุน สังกัดสำนักงานเลขานุการคณะอนุกรรมการบริหารกองทุนพัฒนาบทบาทสตรีระดับจังหวัด จังหวัด.......................ตามลำดับที่ในบัญชีผู้ผ่านการเลือกสรร</a:t>
            </a:r>
          </a:p>
          <a:p>
            <a:pPr marL="514350" indent="-514350">
              <a:lnSpc>
                <a:spcPct val="120000"/>
              </a:lnSpc>
              <a:buFontTx/>
              <a:buChar char="-"/>
            </a:pPr>
            <a:r>
              <a:rPr lang="th-TH" sz="2800" b="1" dirty="0"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ผู้ผ่านการเลือกสรรจะต้องมาทำสัญญาจ้างตามแบบที่กรมการพัฒนาชุมชนกำหนด</a:t>
            </a:r>
          </a:p>
          <a:p>
            <a:pPr>
              <a:lnSpc>
                <a:spcPct val="120000"/>
              </a:lnSpc>
              <a:spcBef>
                <a:spcPts val="900"/>
              </a:spcBef>
            </a:pPr>
            <a:endParaRPr lang="th-TH" sz="2800" b="1" dirty="0">
              <a:latin typeface="Chulabhorn Likit Text Light๙" panose="00000400000000000000" pitchFamily="2" charset="-34"/>
              <a:cs typeface="Chulabhorn Likit Text Light๙" panose="00000400000000000000" pitchFamily="2" charset="-34"/>
            </a:endParaRPr>
          </a:p>
          <a:p>
            <a:pPr>
              <a:lnSpc>
                <a:spcPct val="120000"/>
              </a:lnSpc>
              <a:spcBef>
                <a:spcPts val="900"/>
              </a:spcBef>
            </a:pPr>
            <a:endParaRPr lang="th-TH" sz="2800" b="1" dirty="0">
              <a:latin typeface="Chulabhorn Likit Text Light๙" panose="00000400000000000000" pitchFamily="2" charset="-34"/>
              <a:cs typeface="Chulabhorn Likit Text Light๙" panose="00000400000000000000" pitchFamily="2" charset="-34"/>
            </a:endParaRPr>
          </a:p>
          <a:p>
            <a:pPr algn="thaiDist">
              <a:lnSpc>
                <a:spcPct val="120000"/>
              </a:lnSpc>
              <a:spcBef>
                <a:spcPts val="900"/>
              </a:spcBef>
            </a:pPr>
            <a:r>
              <a:rPr lang="th-TH" sz="2800" b="1" dirty="0"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กรมการพัฒนาชุมชนได้ดำเนินการจัดสรรงบประมาณให้กับสำนักงานพัฒนาชุมชนจังหวัดเป็นหน่วยดำเนินการเบิกจ่ายงบประมาณโดยมีรายละเอียดเกี่ยวกับค่าใช้จ่ายในการดำเนินโครงการรับสมัครและสอบคัดเลือกสำหรับสรรหาและเลือกสรรบุคคล แต่งตั้งเป็นพนักงานกองทุนพัฒนาบทบาทสตรี ดังนี้ </a:t>
            </a:r>
          </a:p>
          <a:p>
            <a:pPr>
              <a:lnSpc>
                <a:spcPct val="120000"/>
              </a:lnSpc>
            </a:pPr>
            <a:r>
              <a:rPr lang="th-TH" sz="2800" b="1" dirty="0"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        	                    1) ค่าเช่าสถานที่</a:t>
            </a:r>
          </a:p>
          <a:p>
            <a:pPr>
              <a:lnSpc>
                <a:spcPct val="120000"/>
              </a:lnSpc>
            </a:pPr>
            <a:r>
              <a:rPr lang="th-TH" sz="2800" b="1" dirty="0"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   	                    2) ค่าป้ายประชาสัมพันธ์</a:t>
            </a:r>
          </a:p>
          <a:p>
            <a:pPr>
              <a:lnSpc>
                <a:spcPct val="120000"/>
              </a:lnSpc>
            </a:pPr>
            <a:r>
              <a:rPr lang="th-TH" sz="2800" b="1" dirty="0"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        	                    3) ค่าวัสดุ อุปกรณ์เครื่องเขียน</a:t>
            </a:r>
          </a:p>
        </p:txBody>
      </p:sp>
      <p:sp>
        <p:nvSpPr>
          <p:cNvPr id="31" name="สี่เหลี่ยมผืนผ้ามุมมน 30"/>
          <p:cNvSpPr/>
          <p:nvPr/>
        </p:nvSpPr>
        <p:spPr>
          <a:xfrm>
            <a:off x="2382520" y="1409700"/>
            <a:ext cx="5084957" cy="657009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400" b="1" dirty="0">
                <a:solidFill>
                  <a:schemeClr val="tx1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การแต่งตั้งผู้ผ่านการคัดเลือก </a:t>
            </a:r>
          </a:p>
        </p:txBody>
      </p:sp>
      <p:sp>
        <p:nvSpPr>
          <p:cNvPr id="32" name="สี่เหลี่ยมผืนผ้ามุมมน 31"/>
          <p:cNvSpPr/>
          <p:nvPr/>
        </p:nvSpPr>
        <p:spPr>
          <a:xfrm>
            <a:off x="2362200" y="4800600"/>
            <a:ext cx="5084957" cy="6858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400" b="1" dirty="0">
                <a:solidFill>
                  <a:schemeClr val="tx1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รายละเอียดค่าใช้จ่ายในการดำเนินงาน</a:t>
            </a:r>
          </a:p>
        </p:txBody>
      </p:sp>
      <p:grpSp>
        <p:nvGrpSpPr>
          <p:cNvPr id="2" name="กลุ่ม 1">
            <a:extLst>
              <a:ext uri="{FF2B5EF4-FFF2-40B4-BE49-F238E27FC236}">
                <a16:creationId xmlns:a16="http://schemas.microsoft.com/office/drawing/2014/main" id="{294C06D7-5DF3-9ECA-4900-273D8F2FC737}"/>
              </a:ext>
            </a:extLst>
          </p:cNvPr>
          <p:cNvGrpSpPr/>
          <p:nvPr/>
        </p:nvGrpSpPr>
        <p:grpSpPr>
          <a:xfrm>
            <a:off x="-322135" y="5943268"/>
            <a:ext cx="20941658" cy="5143832"/>
            <a:chOff x="-322135" y="5943268"/>
            <a:chExt cx="20941658" cy="5143832"/>
          </a:xfrm>
        </p:grpSpPr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019CFE0E-4093-1896-75AC-EC621C72E940}"/>
                </a:ext>
              </a:extLst>
            </p:cNvPr>
            <p:cNvSpPr/>
            <p:nvPr/>
          </p:nvSpPr>
          <p:spPr>
            <a:xfrm>
              <a:off x="-322135" y="9635249"/>
              <a:ext cx="19404854" cy="1451851"/>
            </a:xfrm>
            <a:custGeom>
              <a:avLst/>
              <a:gdLst/>
              <a:ahLst/>
              <a:cxnLst/>
              <a:rect l="l" t="t" r="r" b="b"/>
              <a:pathLst>
                <a:path w="19404854" h="9702427">
                  <a:moveTo>
                    <a:pt x="0" y="0"/>
                  </a:moveTo>
                  <a:lnTo>
                    <a:pt x="19404855" y="0"/>
                  </a:lnTo>
                  <a:lnTo>
                    <a:pt x="19404855" y="9702428"/>
                  </a:lnTo>
                  <a:lnTo>
                    <a:pt x="0" y="97024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rcRect/>
              <a:stretch>
                <a:fillRect b="-568280"/>
              </a:stretch>
            </a:blipFill>
          </p:spPr>
        </p:sp>
        <p:sp>
          <p:nvSpPr>
            <p:cNvPr id="29" name="Freeform 3">
              <a:extLst>
                <a:ext uri="{FF2B5EF4-FFF2-40B4-BE49-F238E27FC236}">
                  <a16:creationId xmlns:a16="http://schemas.microsoft.com/office/drawing/2014/main" id="{9381909F-F666-692E-37C5-0AA425F184D4}"/>
                </a:ext>
              </a:extLst>
            </p:cNvPr>
            <p:cNvSpPr/>
            <p:nvPr/>
          </p:nvSpPr>
          <p:spPr>
            <a:xfrm rot="10800000" flipH="1">
              <a:off x="-126913" y="6672817"/>
              <a:ext cx="4261510" cy="4172163"/>
            </a:xfrm>
            <a:custGeom>
              <a:avLst/>
              <a:gdLst/>
              <a:ahLst/>
              <a:cxnLst/>
              <a:rect l="l" t="t" r="r" b="b"/>
              <a:pathLst>
                <a:path w="4261510" h="4172163">
                  <a:moveTo>
                    <a:pt x="4261510" y="0"/>
                  </a:moveTo>
                  <a:lnTo>
                    <a:pt x="0" y="0"/>
                  </a:lnTo>
                  <a:lnTo>
                    <a:pt x="0" y="4172163"/>
                  </a:lnTo>
                  <a:lnTo>
                    <a:pt x="4261510" y="4172163"/>
                  </a:lnTo>
                  <a:lnTo>
                    <a:pt x="4261510" y="0"/>
                  </a:lnTo>
                  <a:close/>
                </a:path>
              </a:pathLst>
            </a:custGeom>
            <a:blipFill>
              <a:blip r:embed="rId4">
                <a:alphaModFix amt="37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3" name="Freeform 4">
              <a:extLst>
                <a:ext uri="{FF2B5EF4-FFF2-40B4-BE49-F238E27FC236}">
                  <a16:creationId xmlns:a16="http://schemas.microsoft.com/office/drawing/2014/main" id="{9F3DC11B-BF14-6571-9E32-17FE311026EE}"/>
                </a:ext>
              </a:extLst>
            </p:cNvPr>
            <p:cNvSpPr/>
            <p:nvPr/>
          </p:nvSpPr>
          <p:spPr>
            <a:xfrm rot="10800000">
              <a:off x="16716853" y="5943268"/>
              <a:ext cx="3902670" cy="4366592"/>
            </a:xfrm>
            <a:custGeom>
              <a:avLst/>
              <a:gdLst/>
              <a:ahLst/>
              <a:cxnLst/>
              <a:rect l="l" t="t" r="r" b="b"/>
              <a:pathLst>
                <a:path w="4261510" h="4172163">
                  <a:moveTo>
                    <a:pt x="0" y="0"/>
                  </a:moveTo>
                  <a:lnTo>
                    <a:pt x="4261510" y="0"/>
                  </a:lnTo>
                  <a:lnTo>
                    <a:pt x="4261510" y="4172163"/>
                  </a:lnTo>
                  <a:lnTo>
                    <a:pt x="0" y="41721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31999"/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4" name="Freeform 5">
              <a:extLst>
                <a:ext uri="{FF2B5EF4-FFF2-40B4-BE49-F238E27FC236}">
                  <a16:creationId xmlns:a16="http://schemas.microsoft.com/office/drawing/2014/main" id="{90487397-988C-5F17-8CDD-FAF38236579D}"/>
                </a:ext>
              </a:extLst>
            </p:cNvPr>
            <p:cNvSpPr/>
            <p:nvPr/>
          </p:nvSpPr>
          <p:spPr>
            <a:xfrm>
              <a:off x="17183859" y="9649284"/>
              <a:ext cx="352548" cy="352548"/>
            </a:xfrm>
            <a:custGeom>
              <a:avLst/>
              <a:gdLst/>
              <a:ahLst/>
              <a:cxnLst/>
              <a:rect l="l" t="t" r="r" b="b"/>
              <a:pathLst>
                <a:path w="352548" h="352548">
                  <a:moveTo>
                    <a:pt x="0" y="0"/>
                  </a:moveTo>
                  <a:lnTo>
                    <a:pt x="352547" y="0"/>
                  </a:lnTo>
                  <a:lnTo>
                    <a:pt x="352547" y="352548"/>
                  </a:lnTo>
                  <a:lnTo>
                    <a:pt x="0" y="35254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47000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5" name="Freeform 6">
              <a:extLst>
                <a:ext uri="{FF2B5EF4-FFF2-40B4-BE49-F238E27FC236}">
                  <a16:creationId xmlns:a16="http://schemas.microsoft.com/office/drawing/2014/main" id="{888CDB72-FE89-EEFF-0DBA-5F5E0BF57F48}"/>
                </a:ext>
              </a:extLst>
            </p:cNvPr>
            <p:cNvSpPr/>
            <p:nvPr/>
          </p:nvSpPr>
          <p:spPr>
            <a:xfrm>
              <a:off x="16855283" y="9924104"/>
              <a:ext cx="270304" cy="270304"/>
            </a:xfrm>
            <a:custGeom>
              <a:avLst/>
              <a:gdLst/>
              <a:ahLst/>
              <a:cxnLst/>
              <a:rect l="l" t="t" r="r" b="b"/>
              <a:pathLst>
                <a:path w="270304" h="270304">
                  <a:moveTo>
                    <a:pt x="0" y="0"/>
                  </a:moveTo>
                  <a:lnTo>
                    <a:pt x="270304" y="0"/>
                  </a:lnTo>
                  <a:lnTo>
                    <a:pt x="270304" y="270304"/>
                  </a:lnTo>
                  <a:lnTo>
                    <a:pt x="0" y="2703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55000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6" name="Freeform 7">
              <a:extLst>
                <a:ext uri="{FF2B5EF4-FFF2-40B4-BE49-F238E27FC236}">
                  <a16:creationId xmlns:a16="http://schemas.microsoft.com/office/drawing/2014/main" id="{214BD50F-A53B-A878-1EF1-694903CE0787}"/>
                </a:ext>
              </a:extLst>
            </p:cNvPr>
            <p:cNvSpPr/>
            <p:nvPr/>
          </p:nvSpPr>
          <p:spPr>
            <a:xfrm>
              <a:off x="0" y="9641564"/>
              <a:ext cx="625082" cy="625082"/>
            </a:xfrm>
            <a:custGeom>
              <a:avLst/>
              <a:gdLst/>
              <a:ahLst/>
              <a:cxnLst/>
              <a:rect l="l" t="t" r="r" b="b"/>
              <a:pathLst>
                <a:path w="625082" h="625082">
                  <a:moveTo>
                    <a:pt x="0" y="0"/>
                  </a:moveTo>
                  <a:lnTo>
                    <a:pt x="625082" y="0"/>
                  </a:lnTo>
                  <a:lnTo>
                    <a:pt x="625082" y="625082"/>
                  </a:lnTo>
                  <a:lnTo>
                    <a:pt x="0" y="62508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7" name="Freeform 8">
              <a:extLst>
                <a:ext uri="{FF2B5EF4-FFF2-40B4-BE49-F238E27FC236}">
                  <a16:creationId xmlns:a16="http://schemas.microsoft.com/office/drawing/2014/main" id="{17D9B8D8-2A8D-E664-C893-794008C15A11}"/>
                </a:ext>
              </a:extLst>
            </p:cNvPr>
            <p:cNvSpPr/>
            <p:nvPr/>
          </p:nvSpPr>
          <p:spPr>
            <a:xfrm>
              <a:off x="660458" y="9631111"/>
              <a:ext cx="294691" cy="294691"/>
            </a:xfrm>
            <a:custGeom>
              <a:avLst/>
              <a:gdLst/>
              <a:ahLst/>
              <a:cxnLst/>
              <a:rect l="l" t="t" r="r" b="b"/>
              <a:pathLst>
                <a:path w="294691" h="294691">
                  <a:moveTo>
                    <a:pt x="0" y="0"/>
                  </a:moveTo>
                  <a:lnTo>
                    <a:pt x="294691" y="0"/>
                  </a:lnTo>
                  <a:lnTo>
                    <a:pt x="294691" y="294691"/>
                  </a:lnTo>
                  <a:lnTo>
                    <a:pt x="0" y="2946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8" name="Freeform 9">
              <a:extLst>
                <a:ext uri="{FF2B5EF4-FFF2-40B4-BE49-F238E27FC236}">
                  <a16:creationId xmlns:a16="http://schemas.microsoft.com/office/drawing/2014/main" id="{23995F1C-BF18-63DE-1D03-0D8FEF4752A0}"/>
                </a:ext>
              </a:extLst>
            </p:cNvPr>
            <p:cNvSpPr/>
            <p:nvPr/>
          </p:nvSpPr>
          <p:spPr>
            <a:xfrm rot="834738">
              <a:off x="4269232" y="9833364"/>
              <a:ext cx="298411" cy="298411"/>
            </a:xfrm>
            <a:custGeom>
              <a:avLst/>
              <a:gdLst/>
              <a:ahLst/>
              <a:cxnLst/>
              <a:rect l="l" t="t" r="r" b="b"/>
              <a:pathLst>
                <a:path w="298411" h="298411">
                  <a:moveTo>
                    <a:pt x="0" y="0"/>
                  </a:moveTo>
                  <a:lnTo>
                    <a:pt x="298410" y="0"/>
                  </a:lnTo>
                  <a:lnTo>
                    <a:pt x="298410" y="298410"/>
                  </a:lnTo>
                  <a:lnTo>
                    <a:pt x="0" y="2984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56000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9" name="TextBox 10">
              <a:extLst>
                <a:ext uri="{FF2B5EF4-FFF2-40B4-BE49-F238E27FC236}">
                  <a16:creationId xmlns:a16="http://schemas.microsoft.com/office/drawing/2014/main" id="{0CEC7B96-03BA-1A69-D6AA-4D955812B83B}"/>
                </a:ext>
              </a:extLst>
            </p:cNvPr>
            <p:cNvSpPr txBox="1"/>
            <p:nvPr/>
          </p:nvSpPr>
          <p:spPr>
            <a:xfrm>
              <a:off x="5418052" y="9897227"/>
              <a:ext cx="13784348" cy="4289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679"/>
                </a:lnSpc>
              </a:pPr>
              <a:r>
                <a:rPr lang="en-US" sz="1600" dirty="0" err="1">
                  <a:solidFill>
                    <a:srgbClr val="EA9F1B"/>
                  </a:solidFill>
                  <a:latin typeface="Chulabhorn Likit Text Light" panose="00000400000000000000" pitchFamily="2" charset="-34"/>
                  <a:cs typeface="Chulabhorn Likit Text Light" panose="00000400000000000000" pitchFamily="2" charset="-34"/>
                </a:rPr>
                <a:t>เศรษฐกิจฐานรากมั่นคง</a:t>
              </a:r>
              <a:r>
                <a:rPr lang="en-US" sz="1600" dirty="0">
                  <a:solidFill>
                    <a:srgbClr val="EA9F1B"/>
                  </a:solidFill>
                  <a:latin typeface="Chulabhorn Likit Text Light" panose="00000400000000000000" pitchFamily="2" charset="-34"/>
                  <a:cs typeface="Chulabhorn Likit Text Light" panose="00000400000000000000" pitchFamily="2" charset="-34"/>
                </a:rPr>
                <a:t> </a:t>
              </a:r>
              <a:r>
                <a:rPr lang="en-US" sz="1600" dirty="0" err="1">
                  <a:solidFill>
                    <a:srgbClr val="EA9F1B"/>
                  </a:solidFill>
                  <a:latin typeface="Chulabhorn Likit Text Light" panose="00000400000000000000" pitchFamily="2" charset="-34"/>
                  <a:cs typeface="Chulabhorn Likit Text Light" panose="00000400000000000000" pitchFamily="2" charset="-34"/>
                </a:rPr>
                <a:t>ชุมชนเข้มแข็งอย่างยั่งยืน</a:t>
              </a:r>
              <a:r>
                <a:rPr lang="en-US" sz="1600" dirty="0">
                  <a:solidFill>
                    <a:srgbClr val="EA9F1B"/>
                  </a:solidFill>
                  <a:latin typeface="Chulabhorn Likit Text Light" panose="00000400000000000000" pitchFamily="2" charset="-34"/>
                  <a:cs typeface="Chulabhorn Likit Text Light" panose="00000400000000000000" pitchFamily="2" charset="-34"/>
                </a:rPr>
                <a:t> </a:t>
              </a:r>
              <a:r>
                <a:rPr lang="en-US" sz="1600" dirty="0" err="1">
                  <a:solidFill>
                    <a:srgbClr val="EA9F1B"/>
                  </a:solidFill>
                  <a:latin typeface="Chulabhorn Likit Text Light" panose="00000400000000000000" pitchFamily="2" charset="-34"/>
                  <a:cs typeface="Chulabhorn Likit Text Light" panose="00000400000000000000" pitchFamily="2" charset="-34"/>
                </a:rPr>
                <a:t>ด้วยหลักปรัชญาของเศรษฐกิจพอเพียง</a:t>
              </a:r>
              <a:r>
                <a:rPr lang="en-US" sz="1600" dirty="0">
                  <a:solidFill>
                    <a:srgbClr val="EA9F1B"/>
                  </a:solidFill>
                  <a:latin typeface="Chulabhorn Likit Text Light" panose="00000400000000000000" pitchFamily="2" charset="-34"/>
                  <a:cs typeface="Chulabhorn Likit Text Light" panose="00000400000000000000" pitchFamily="2" charset="-34"/>
                </a:rPr>
                <a:t> </a:t>
              </a:r>
            </a:p>
            <a:p>
              <a:pPr>
                <a:lnSpc>
                  <a:spcPts val="1679"/>
                </a:lnSpc>
              </a:pPr>
              <a:endParaRPr lang="en-US" sz="1400" spc="253" dirty="0">
                <a:solidFill>
                  <a:srgbClr val="EA9F1B"/>
                </a:solidFill>
                <a:cs typeface="Opun Mai Bold"/>
              </a:endParaRPr>
            </a:p>
          </p:txBody>
        </p:sp>
        <p:sp>
          <p:nvSpPr>
            <p:cNvPr id="40" name="Freeform 12">
              <a:extLst>
                <a:ext uri="{FF2B5EF4-FFF2-40B4-BE49-F238E27FC236}">
                  <a16:creationId xmlns:a16="http://schemas.microsoft.com/office/drawing/2014/main" id="{BD303427-B7DE-304F-BF91-D4CFDB1AB5C3}"/>
                </a:ext>
              </a:extLst>
            </p:cNvPr>
            <p:cNvSpPr/>
            <p:nvPr/>
          </p:nvSpPr>
          <p:spPr>
            <a:xfrm rot="2055878">
              <a:off x="9189152" y="9608252"/>
              <a:ext cx="231865" cy="231865"/>
            </a:xfrm>
            <a:custGeom>
              <a:avLst/>
              <a:gdLst/>
              <a:ahLst/>
              <a:cxnLst/>
              <a:rect l="l" t="t" r="r" b="b"/>
              <a:pathLst>
                <a:path w="231865" h="231865">
                  <a:moveTo>
                    <a:pt x="0" y="0"/>
                  </a:moveTo>
                  <a:lnTo>
                    <a:pt x="231865" y="0"/>
                  </a:lnTo>
                  <a:lnTo>
                    <a:pt x="231865" y="231865"/>
                  </a:lnTo>
                  <a:lnTo>
                    <a:pt x="0" y="2318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56000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1" name="Freeform 13">
              <a:extLst>
                <a:ext uri="{FF2B5EF4-FFF2-40B4-BE49-F238E27FC236}">
                  <a16:creationId xmlns:a16="http://schemas.microsoft.com/office/drawing/2014/main" id="{760B9FDA-F6F5-1193-A0D6-98ED81073030}"/>
                </a:ext>
              </a:extLst>
            </p:cNvPr>
            <p:cNvSpPr/>
            <p:nvPr/>
          </p:nvSpPr>
          <p:spPr>
            <a:xfrm rot="18447662">
              <a:off x="13217140" y="9859751"/>
              <a:ext cx="290824" cy="290824"/>
            </a:xfrm>
            <a:custGeom>
              <a:avLst/>
              <a:gdLst/>
              <a:ahLst/>
              <a:cxnLst/>
              <a:rect l="l" t="t" r="r" b="b"/>
              <a:pathLst>
                <a:path w="290824" h="290824">
                  <a:moveTo>
                    <a:pt x="0" y="0"/>
                  </a:moveTo>
                  <a:lnTo>
                    <a:pt x="290824" y="0"/>
                  </a:lnTo>
                  <a:lnTo>
                    <a:pt x="290824" y="290824"/>
                  </a:lnTo>
                  <a:lnTo>
                    <a:pt x="0" y="290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56000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2" name="Freeform 14">
              <a:extLst>
                <a:ext uri="{FF2B5EF4-FFF2-40B4-BE49-F238E27FC236}">
                  <a16:creationId xmlns:a16="http://schemas.microsoft.com/office/drawing/2014/main" id="{7C3817B9-93DF-7EAA-BBEB-AEC04079EE1B}"/>
                </a:ext>
              </a:extLst>
            </p:cNvPr>
            <p:cNvSpPr/>
            <p:nvPr/>
          </p:nvSpPr>
          <p:spPr>
            <a:xfrm>
              <a:off x="16577689" y="9762124"/>
              <a:ext cx="220444" cy="220444"/>
            </a:xfrm>
            <a:custGeom>
              <a:avLst/>
              <a:gdLst/>
              <a:ahLst/>
              <a:cxnLst/>
              <a:rect l="l" t="t" r="r" b="b"/>
              <a:pathLst>
                <a:path w="220444" h="220444">
                  <a:moveTo>
                    <a:pt x="0" y="0"/>
                  </a:moveTo>
                  <a:lnTo>
                    <a:pt x="220444" y="0"/>
                  </a:lnTo>
                  <a:lnTo>
                    <a:pt x="220444" y="220445"/>
                  </a:lnTo>
                  <a:lnTo>
                    <a:pt x="0" y="2204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65000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3" name="Freeform 15">
              <a:extLst>
                <a:ext uri="{FF2B5EF4-FFF2-40B4-BE49-F238E27FC236}">
                  <a16:creationId xmlns:a16="http://schemas.microsoft.com/office/drawing/2014/main" id="{824215F8-075E-0DC8-8B6A-6E4520B45BED}"/>
                </a:ext>
              </a:extLst>
            </p:cNvPr>
            <p:cNvSpPr/>
            <p:nvPr/>
          </p:nvSpPr>
          <p:spPr>
            <a:xfrm>
              <a:off x="836293" y="9842337"/>
              <a:ext cx="384815" cy="384815"/>
            </a:xfrm>
            <a:custGeom>
              <a:avLst/>
              <a:gdLst/>
              <a:ahLst/>
              <a:cxnLst/>
              <a:rect l="l" t="t" r="r" b="b"/>
              <a:pathLst>
                <a:path w="384815" h="384815">
                  <a:moveTo>
                    <a:pt x="0" y="0"/>
                  </a:moveTo>
                  <a:lnTo>
                    <a:pt x="384814" y="0"/>
                  </a:lnTo>
                  <a:lnTo>
                    <a:pt x="384814" y="384814"/>
                  </a:lnTo>
                  <a:lnTo>
                    <a:pt x="0" y="3848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4" name="Freeform 16">
              <a:extLst>
                <a:ext uri="{FF2B5EF4-FFF2-40B4-BE49-F238E27FC236}">
                  <a16:creationId xmlns:a16="http://schemas.microsoft.com/office/drawing/2014/main" id="{A2112A77-9AEB-7C88-F86E-BE505F07D767}"/>
                </a:ext>
              </a:extLst>
            </p:cNvPr>
            <p:cNvSpPr/>
            <p:nvPr/>
          </p:nvSpPr>
          <p:spPr>
            <a:xfrm>
              <a:off x="1292338" y="9656538"/>
              <a:ext cx="225180" cy="225180"/>
            </a:xfrm>
            <a:custGeom>
              <a:avLst/>
              <a:gdLst/>
              <a:ahLst/>
              <a:cxnLst/>
              <a:rect l="l" t="t" r="r" b="b"/>
              <a:pathLst>
                <a:path w="225180" h="225180">
                  <a:moveTo>
                    <a:pt x="0" y="0"/>
                  </a:moveTo>
                  <a:lnTo>
                    <a:pt x="225180" y="0"/>
                  </a:lnTo>
                  <a:lnTo>
                    <a:pt x="225180" y="225180"/>
                  </a:lnTo>
                  <a:lnTo>
                    <a:pt x="0" y="2251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5" name="Freeform 13">
              <a:extLst>
                <a:ext uri="{FF2B5EF4-FFF2-40B4-BE49-F238E27FC236}">
                  <a16:creationId xmlns:a16="http://schemas.microsoft.com/office/drawing/2014/main" id="{D503A8C8-D486-C40D-220D-7E2A7C415378}"/>
                </a:ext>
              </a:extLst>
            </p:cNvPr>
            <p:cNvSpPr/>
            <p:nvPr/>
          </p:nvSpPr>
          <p:spPr>
            <a:xfrm rot="18447662">
              <a:off x="14453176" y="10443033"/>
              <a:ext cx="268702" cy="262072"/>
            </a:xfrm>
            <a:custGeom>
              <a:avLst/>
              <a:gdLst/>
              <a:ahLst/>
              <a:cxnLst/>
              <a:rect l="l" t="t" r="r" b="b"/>
              <a:pathLst>
                <a:path w="290824" h="290824">
                  <a:moveTo>
                    <a:pt x="0" y="0"/>
                  </a:moveTo>
                  <a:lnTo>
                    <a:pt x="290824" y="0"/>
                  </a:lnTo>
                  <a:lnTo>
                    <a:pt x="290824" y="290824"/>
                  </a:lnTo>
                  <a:lnTo>
                    <a:pt x="0" y="290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56000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6" name="Freeform 13">
              <a:extLst>
                <a:ext uri="{FF2B5EF4-FFF2-40B4-BE49-F238E27FC236}">
                  <a16:creationId xmlns:a16="http://schemas.microsoft.com/office/drawing/2014/main" id="{A0D4A790-5154-7481-A08E-31577A2F2849}"/>
                </a:ext>
              </a:extLst>
            </p:cNvPr>
            <p:cNvSpPr/>
            <p:nvPr/>
          </p:nvSpPr>
          <p:spPr>
            <a:xfrm rot="18447662">
              <a:off x="15430156" y="9952535"/>
              <a:ext cx="268702" cy="262072"/>
            </a:xfrm>
            <a:custGeom>
              <a:avLst/>
              <a:gdLst/>
              <a:ahLst/>
              <a:cxnLst/>
              <a:rect l="l" t="t" r="r" b="b"/>
              <a:pathLst>
                <a:path w="290824" h="290824">
                  <a:moveTo>
                    <a:pt x="0" y="0"/>
                  </a:moveTo>
                  <a:lnTo>
                    <a:pt x="290824" y="0"/>
                  </a:lnTo>
                  <a:lnTo>
                    <a:pt x="290824" y="290824"/>
                  </a:lnTo>
                  <a:lnTo>
                    <a:pt x="0" y="290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56000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47" name="Group 8">
            <a:extLst>
              <a:ext uri="{FF2B5EF4-FFF2-40B4-BE49-F238E27FC236}">
                <a16:creationId xmlns:a16="http://schemas.microsoft.com/office/drawing/2014/main" id="{ECDC5A93-936C-E9A4-41D6-2D96A0612946}"/>
              </a:ext>
            </a:extLst>
          </p:cNvPr>
          <p:cNvGrpSpPr/>
          <p:nvPr/>
        </p:nvGrpSpPr>
        <p:grpSpPr>
          <a:xfrm>
            <a:off x="223352" y="0"/>
            <a:ext cx="5399517" cy="1254770"/>
            <a:chOff x="0" y="0"/>
            <a:chExt cx="7199356" cy="1673027"/>
          </a:xfrm>
        </p:grpSpPr>
        <p:sp>
          <p:nvSpPr>
            <p:cNvPr id="48" name="Freeform 9">
              <a:extLst>
                <a:ext uri="{FF2B5EF4-FFF2-40B4-BE49-F238E27FC236}">
                  <a16:creationId xmlns:a16="http://schemas.microsoft.com/office/drawing/2014/main" id="{17E03CE0-DF0E-7AF8-0C62-2F989D4195CB}"/>
                </a:ext>
              </a:extLst>
            </p:cNvPr>
            <p:cNvSpPr/>
            <p:nvPr/>
          </p:nvSpPr>
          <p:spPr>
            <a:xfrm>
              <a:off x="0" y="345364"/>
              <a:ext cx="982299" cy="982299"/>
            </a:xfrm>
            <a:custGeom>
              <a:avLst/>
              <a:gdLst/>
              <a:ahLst/>
              <a:cxnLst/>
              <a:rect l="l" t="t" r="r" b="b"/>
              <a:pathLst>
                <a:path w="982299" h="982299">
                  <a:moveTo>
                    <a:pt x="0" y="0"/>
                  </a:moveTo>
                  <a:lnTo>
                    <a:pt x="982299" y="0"/>
                  </a:lnTo>
                  <a:lnTo>
                    <a:pt x="982299" y="982299"/>
                  </a:lnTo>
                  <a:lnTo>
                    <a:pt x="0" y="9822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</p:sp>
        <p:sp>
          <p:nvSpPr>
            <p:cNvPr id="49" name="Freeform 10">
              <a:extLst>
                <a:ext uri="{FF2B5EF4-FFF2-40B4-BE49-F238E27FC236}">
                  <a16:creationId xmlns:a16="http://schemas.microsoft.com/office/drawing/2014/main" id="{AA140F37-0305-5D41-6F52-6B0D35DA9122}"/>
                </a:ext>
              </a:extLst>
            </p:cNvPr>
            <p:cNvSpPr/>
            <p:nvPr/>
          </p:nvSpPr>
          <p:spPr>
            <a:xfrm>
              <a:off x="1160488" y="345364"/>
              <a:ext cx="982299" cy="982299"/>
            </a:xfrm>
            <a:custGeom>
              <a:avLst/>
              <a:gdLst/>
              <a:ahLst/>
              <a:cxnLst/>
              <a:rect l="l" t="t" r="r" b="b"/>
              <a:pathLst>
                <a:path w="982299" h="982299">
                  <a:moveTo>
                    <a:pt x="0" y="0"/>
                  </a:moveTo>
                  <a:lnTo>
                    <a:pt x="982298" y="0"/>
                  </a:lnTo>
                  <a:lnTo>
                    <a:pt x="982298" y="982299"/>
                  </a:lnTo>
                  <a:lnTo>
                    <a:pt x="0" y="9822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</p:sp>
        <p:sp>
          <p:nvSpPr>
            <p:cNvPr id="50" name="Freeform 11">
              <a:extLst>
                <a:ext uri="{FF2B5EF4-FFF2-40B4-BE49-F238E27FC236}">
                  <a16:creationId xmlns:a16="http://schemas.microsoft.com/office/drawing/2014/main" id="{E45BA513-B7DF-FC2E-1BBD-C4B1207AF6C4}"/>
                </a:ext>
              </a:extLst>
            </p:cNvPr>
            <p:cNvSpPr/>
            <p:nvPr/>
          </p:nvSpPr>
          <p:spPr>
            <a:xfrm>
              <a:off x="3373560" y="345364"/>
              <a:ext cx="982299" cy="982299"/>
            </a:xfrm>
            <a:custGeom>
              <a:avLst/>
              <a:gdLst/>
              <a:ahLst/>
              <a:cxnLst/>
              <a:rect l="l" t="t" r="r" b="b"/>
              <a:pathLst>
                <a:path w="982299" h="982299">
                  <a:moveTo>
                    <a:pt x="0" y="0"/>
                  </a:moveTo>
                  <a:lnTo>
                    <a:pt x="982298" y="0"/>
                  </a:lnTo>
                  <a:lnTo>
                    <a:pt x="982298" y="982299"/>
                  </a:lnTo>
                  <a:lnTo>
                    <a:pt x="0" y="9822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</p:sp>
        <p:sp>
          <p:nvSpPr>
            <p:cNvPr id="51" name="Freeform 12">
              <a:extLst>
                <a:ext uri="{FF2B5EF4-FFF2-40B4-BE49-F238E27FC236}">
                  <a16:creationId xmlns:a16="http://schemas.microsoft.com/office/drawing/2014/main" id="{7F5ACB88-CCA0-106C-EF5E-515096E6F16A}"/>
                </a:ext>
              </a:extLst>
            </p:cNvPr>
            <p:cNvSpPr/>
            <p:nvPr/>
          </p:nvSpPr>
          <p:spPr>
            <a:xfrm>
              <a:off x="2324694" y="345364"/>
              <a:ext cx="866959" cy="982299"/>
            </a:xfrm>
            <a:custGeom>
              <a:avLst/>
              <a:gdLst/>
              <a:ahLst/>
              <a:cxnLst/>
              <a:rect l="l" t="t" r="r" b="b"/>
              <a:pathLst>
                <a:path w="866959" h="982299">
                  <a:moveTo>
                    <a:pt x="0" y="0"/>
                  </a:moveTo>
                  <a:lnTo>
                    <a:pt x="866959" y="0"/>
                  </a:lnTo>
                  <a:lnTo>
                    <a:pt x="866959" y="982299"/>
                  </a:lnTo>
                  <a:lnTo>
                    <a:pt x="0" y="9822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 l="-24839" r="-27501"/>
              </a:stretch>
            </a:blipFill>
          </p:spPr>
        </p:sp>
        <p:sp>
          <p:nvSpPr>
            <p:cNvPr id="52" name="Freeform 13">
              <a:extLst>
                <a:ext uri="{FF2B5EF4-FFF2-40B4-BE49-F238E27FC236}">
                  <a16:creationId xmlns:a16="http://schemas.microsoft.com/office/drawing/2014/main" id="{963AEFAA-A2D4-272D-BAFA-45C3A6F2D215}"/>
                </a:ext>
              </a:extLst>
            </p:cNvPr>
            <p:cNvSpPr/>
            <p:nvPr/>
          </p:nvSpPr>
          <p:spPr>
            <a:xfrm>
              <a:off x="4537766" y="0"/>
              <a:ext cx="2661590" cy="1673027"/>
            </a:xfrm>
            <a:custGeom>
              <a:avLst/>
              <a:gdLst/>
              <a:ahLst/>
              <a:cxnLst/>
              <a:rect l="l" t="t" r="r" b="b"/>
              <a:pathLst>
                <a:path w="2661590" h="1673027">
                  <a:moveTo>
                    <a:pt x="0" y="0"/>
                  </a:moveTo>
                  <a:lnTo>
                    <a:pt x="2661590" y="0"/>
                  </a:lnTo>
                  <a:lnTo>
                    <a:pt x="2661590" y="1673027"/>
                  </a:lnTo>
                  <a:lnTo>
                    <a:pt x="0" y="16730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 l="-5873" r="-5873"/>
              </a:stretch>
            </a:blipFill>
          </p:spPr>
        </p:sp>
      </p:grpSp>
    </p:spTree>
    <p:extLst>
      <p:ext uri="{BB962C8B-B14F-4D97-AF65-F5344CB8AC3E}">
        <p14:creationId xmlns:p14="http://schemas.microsoft.com/office/powerpoint/2010/main" val="169406161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ผืนผ้า 3"/>
          <p:cNvSpPr/>
          <p:nvPr/>
        </p:nvSpPr>
        <p:spPr>
          <a:xfrm>
            <a:off x="3886200" y="1684343"/>
            <a:ext cx="96012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QR Code </a:t>
            </a:r>
            <a:r>
              <a:rPr lang="th-TH" sz="2800" b="1" dirty="0"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กลุ่มไลน์ ประสานงานสอบพนักงานกองทุนฯ 76 จังหวัด</a:t>
            </a:r>
          </a:p>
        </p:txBody>
      </p:sp>
      <p:pic>
        <p:nvPicPr>
          <p:cNvPr id="5" name="รูปภาพ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3466" y="2903517"/>
            <a:ext cx="5369310" cy="5369310"/>
          </a:xfrm>
          <a:prstGeom prst="rect">
            <a:avLst/>
          </a:prstGeom>
        </p:spPr>
      </p:pic>
      <p:grpSp>
        <p:nvGrpSpPr>
          <p:cNvPr id="52" name="กลุ่ม 51">
            <a:extLst>
              <a:ext uri="{FF2B5EF4-FFF2-40B4-BE49-F238E27FC236}">
                <a16:creationId xmlns:a16="http://schemas.microsoft.com/office/drawing/2014/main" id="{B6E5CB86-C42C-E850-FCAC-AE49E9FB98F5}"/>
              </a:ext>
            </a:extLst>
          </p:cNvPr>
          <p:cNvGrpSpPr/>
          <p:nvPr/>
        </p:nvGrpSpPr>
        <p:grpSpPr>
          <a:xfrm>
            <a:off x="-322135" y="5943268"/>
            <a:ext cx="20941658" cy="5143832"/>
            <a:chOff x="-322135" y="5943268"/>
            <a:chExt cx="20941658" cy="5143832"/>
          </a:xfrm>
        </p:grpSpPr>
        <p:sp>
          <p:nvSpPr>
            <p:cNvPr id="53" name="Freeform 2">
              <a:extLst>
                <a:ext uri="{FF2B5EF4-FFF2-40B4-BE49-F238E27FC236}">
                  <a16:creationId xmlns:a16="http://schemas.microsoft.com/office/drawing/2014/main" id="{91B492A8-611F-8DB6-AA3A-2587C92CB848}"/>
                </a:ext>
              </a:extLst>
            </p:cNvPr>
            <p:cNvSpPr/>
            <p:nvPr/>
          </p:nvSpPr>
          <p:spPr>
            <a:xfrm>
              <a:off x="-322135" y="9635249"/>
              <a:ext cx="19404854" cy="1451851"/>
            </a:xfrm>
            <a:custGeom>
              <a:avLst/>
              <a:gdLst/>
              <a:ahLst/>
              <a:cxnLst/>
              <a:rect l="l" t="t" r="r" b="b"/>
              <a:pathLst>
                <a:path w="19404854" h="9702427">
                  <a:moveTo>
                    <a:pt x="0" y="0"/>
                  </a:moveTo>
                  <a:lnTo>
                    <a:pt x="19404855" y="0"/>
                  </a:lnTo>
                  <a:lnTo>
                    <a:pt x="19404855" y="9702428"/>
                  </a:lnTo>
                  <a:lnTo>
                    <a:pt x="0" y="97024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>
                <a:fillRect b="-568280"/>
              </a:stretch>
            </a:blipFill>
          </p:spPr>
        </p:sp>
        <p:sp>
          <p:nvSpPr>
            <p:cNvPr id="54" name="Freeform 3">
              <a:extLst>
                <a:ext uri="{FF2B5EF4-FFF2-40B4-BE49-F238E27FC236}">
                  <a16:creationId xmlns:a16="http://schemas.microsoft.com/office/drawing/2014/main" id="{7957322A-304B-A9D7-F0F6-A72FEC33E724}"/>
                </a:ext>
              </a:extLst>
            </p:cNvPr>
            <p:cNvSpPr/>
            <p:nvPr/>
          </p:nvSpPr>
          <p:spPr>
            <a:xfrm rot="10800000" flipH="1">
              <a:off x="-126913" y="6672817"/>
              <a:ext cx="4261510" cy="4172163"/>
            </a:xfrm>
            <a:custGeom>
              <a:avLst/>
              <a:gdLst/>
              <a:ahLst/>
              <a:cxnLst/>
              <a:rect l="l" t="t" r="r" b="b"/>
              <a:pathLst>
                <a:path w="4261510" h="4172163">
                  <a:moveTo>
                    <a:pt x="4261510" y="0"/>
                  </a:moveTo>
                  <a:lnTo>
                    <a:pt x="0" y="0"/>
                  </a:lnTo>
                  <a:lnTo>
                    <a:pt x="0" y="4172163"/>
                  </a:lnTo>
                  <a:lnTo>
                    <a:pt x="4261510" y="4172163"/>
                  </a:lnTo>
                  <a:lnTo>
                    <a:pt x="4261510" y="0"/>
                  </a:lnTo>
                  <a:close/>
                </a:path>
              </a:pathLst>
            </a:custGeom>
            <a:blipFill>
              <a:blip r:embed="rId5">
                <a:alphaModFix amt="37000"/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5" name="Freeform 4">
              <a:extLst>
                <a:ext uri="{FF2B5EF4-FFF2-40B4-BE49-F238E27FC236}">
                  <a16:creationId xmlns:a16="http://schemas.microsoft.com/office/drawing/2014/main" id="{8260DBD7-2284-AF38-CB03-4B306B56344A}"/>
                </a:ext>
              </a:extLst>
            </p:cNvPr>
            <p:cNvSpPr/>
            <p:nvPr/>
          </p:nvSpPr>
          <p:spPr>
            <a:xfrm rot="10800000">
              <a:off x="16716853" y="5943268"/>
              <a:ext cx="3902670" cy="4366592"/>
            </a:xfrm>
            <a:custGeom>
              <a:avLst/>
              <a:gdLst/>
              <a:ahLst/>
              <a:cxnLst/>
              <a:rect l="l" t="t" r="r" b="b"/>
              <a:pathLst>
                <a:path w="4261510" h="4172163">
                  <a:moveTo>
                    <a:pt x="0" y="0"/>
                  </a:moveTo>
                  <a:lnTo>
                    <a:pt x="4261510" y="0"/>
                  </a:lnTo>
                  <a:lnTo>
                    <a:pt x="4261510" y="4172163"/>
                  </a:lnTo>
                  <a:lnTo>
                    <a:pt x="0" y="41721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alphaModFix amt="31999"/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6" name="Freeform 5">
              <a:extLst>
                <a:ext uri="{FF2B5EF4-FFF2-40B4-BE49-F238E27FC236}">
                  <a16:creationId xmlns:a16="http://schemas.microsoft.com/office/drawing/2014/main" id="{5158E176-6B58-7D65-3948-C5EEFFCBDC60}"/>
                </a:ext>
              </a:extLst>
            </p:cNvPr>
            <p:cNvSpPr/>
            <p:nvPr/>
          </p:nvSpPr>
          <p:spPr>
            <a:xfrm>
              <a:off x="17183859" y="9649284"/>
              <a:ext cx="352548" cy="352548"/>
            </a:xfrm>
            <a:custGeom>
              <a:avLst/>
              <a:gdLst/>
              <a:ahLst/>
              <a:cxnLst/>
              <a:rect l="l" t="t" r="r" b="b"/>
              <a:pathLst>
                <a:path w="352548" h="352548">
                  <a:moveTo>
                    <a:pt x="0" y="0"/>
                  </a:moveTo>
                  <a:lnTo>
                    <a:pt x="352547" y="0"/>
                  </a:lnTo>
                  <a:lnTo>
                    <a:pt x="352547" y="352548"/>
                  </a:lnTo>
                  <a:lnTo>
                    <a:pt x="0" y="35254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alphaModFix amt="47000"/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7" name="Freeform 6">
              <a:extLst>
                <a:ext uri="{FF2B5EF4-FFF2-40B4-BE49-F238E27FC236}">
                  <a16:creationId xmlns:a16="http://schemas.microsoft.com/office/drawing/2014/main" id="{FA9F6E79-0568-DB6D-D227-621FA30BACF3}"/>
                </a:ext>
              </a:extLst>
            </p:cNvPr>
            <p:cNvSpPr/>
            <p:nvPr/>
          </p:nvSpPr>
          <p:spPr>
            <a:xfrm>
              <a:off x="16855283" y="9924104"/>
              <a:ext cx="270304" cy="270304"/>
            </a:xfrm>
            <a:custGeom>
              <a:avLst/>
              <a:gdLst/>
              <a:ahLst/>
              <a:cxnLst/>
              <a:rect l="l" t="t" r="r" b="b"/>
              <a:pathLst>
                <a:path w="270304" h="270304">
                  <a:moveTo>
                    <a:pt x="0" y="0"/>
                  </a:moveTo>
                  <a:lnTo>
                    <a:pt x="270304" y="0"/>
                  </a:lnTo>
                  <a:lnTo>
                    <a:pt x="270304" y="270304"/>
                  </a:lnTo>
                  <a:lnTo>
                    <a:pt x="0" y="2703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alphaModFix amt="55000"/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8" name="Freeform 7">
              <a:extLst>
                <a:ext uri="{FF2B5EF4-FFF2-40B4-BE49-F238E27FC236}">
                  <a16:creationId xmlns:a16="http://schemas.microsoft.com/office/drawing/2014/main" id="{D1E793FF-347D-42BB-BEE4-2959C67CAB22}"/>
                </a:ext>
              </a:extLst>
            </p:cNvPr>
            <p:cNvSpPr/>
            <p:nvPr/>
          </p:nvSpPr>
          <p:spPr>
            <a:xfrm>
              <a:off x="0" y="9641564"/>
              <a:ext cx="625082" cy="625082"/>
            </a:xfrm>
            <a:custGeom>
              <a:avLst/>
              <a:gdLst/>
              <a:ahLst/>
              <a:cxnLst/>
              <a:rect l="l" t="t" r="r" b="b"/>
              <a:pathLst>
                <a:path w="625082" h="625082">
                  <a:moveTo>
                    <a:pt x="0" y="0"/>
                  </a:moveTo>
                  <a:lnTo>
                    <a:pt x="625082" y="0"/>
                  </a:lnTo>
                  <a:lnTo>
                    <a:pt x="625082" y="625082"/>
                  </a:lnTo>
                  <a:lnTo>
                    <a:pt x="0" y="62508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9" name="Freeform 8">
              <a:extLst>
                <a:ext uri="{FF2B5EF4-FFF2-40B4-BE49-F238E27FC236}">
                  <a16:creationId xmlns:a16="http://schemas.microsoft.com/office/drawing/2014/main" id="{2BF7B182-CFE7-F08C-DA7B-05E3BEBC33D3}"/>
                </a:ext>
              </a:extLst>
            </p:cNvPr>
            <p:cNvSpPr/>
            <p:nvPr/>
          </p:nvSpPr>
          <p:spPr>
            <a:xfrm>
              <a:off x="660458" y="9631111"/>
              <a:ext cx="294691" cy="294691"/>
            </a:xfrm>
            <a:custGeom>
              <a:avLst/>
              <a:gdLst/>
              <a:ahLst/>
              <a:cxnLst/>
              <a:rect l="l" t="t" r="r" b="b"/>
              <a:pathLst>
                <a:path w="294691" h="294691">
                  <a:moveTo>
                    <a:pt x="0" y="0"/>
                  </a:moveTo>
                  <a:lnTo>
                    <a:pt x="294691" y="0"/>
                  </a:lnTo>
                  <a:lnTo>
                    <a:pt x="294691" y="294691"/>
                  </a:lnTo>
                  <a:lnTo>
                    <a:pt x="0" y="2946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0" name="Freeform 9">
              <a:extLst>
                <a:ext uri="{FF2B5EF4-FFF2-40B4-BE49-F238E27FC236}">
                  <a16:creationId xmlns:a16="http://schemas.microsoft.com/office/drawing/2014/main" id="{D4443B64-9CDB-0DF8-4676-C023236B8FD1}"/>
                </a:ext>
              </a:extLst>
            </p:cNvPr>
            <p:cNvSpPr/>
            <p:nvPr/>
          </p:nvSpPr>
          <p:spPr>
            <a:xfrm rot="834738">
              <a:off x="4269232" y="9833364"/>
              <a:ext cx="298411" cy="298411"/>
            </a:xfrm>
            <a:custGeom>
              <a:avLst/>
              <a:gdLst/>
              <a:ahLst/>
              <a:cxnLst/>
              <a:rect l="l" t="t" r="r" b="b"/>
              <a:pathLst>
                <a:path w="298411" h="298411">
                  <a:moveTo>
                    <a:pt x="0" y="0"/>
                  </a:moveTo>
                  <a:lnTo>
                    <a:pt x="298410" y="0"/>
                  </a:lnTo>
                  <a:lnTo>
                    <a:pt x="298410" y="298410"/>
                  </a:lnTo>
                  <a:lnTo>
                    <a:pt x="0" y="2984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alphaModFix amt="56000"/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1" name="TextBox 10">
              <a:extLst>
                <a:ext uri="{FF2B5EF4-FFF2-40B4-BE49-F238E27FC236}">
                  <a16:creationId xmlns:a16="http://schemas.microsoft.com/office/drawing/2014/main" id="{27B51597-BC5C-42B7-023F-D0DDC293D404}"/>
                </a:ext>
              </a:extLst>
            </p:cNvPr>
            <p:cNvSpPr txBox="1"/>
            <p:nvPr/>
          </p:nvSpPr>
          <p:spPr>
            <a:xfrm>
              <a:off x="5418052" y="9897227"/>
              <a:ext cx="13784348" cy="4289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679"/>
                </a:lnSpc>
              </a:pPr>
              <a:r>
                <a:rPr lang="en-US" sz="1600" dirty="0" err="1">
                  <a:solidFill>
                    <a:srgbClr val="EA9F1B"/>
                  </a:solidFill>
                  <a:latin typeface="Chulabhorn Likit Text Light" panose="00000400000000000000" pitchFamily="2" charset="-34"/>
                  <a:cs typeface="Chulabhorn Likit Text Light" panose="00000400000000000000" pitchFamily="2" charset="-34"/>
                </a:rPr>
                <a:t>เศรษฐกิจฐานรากมั่นคง</a:t>
              </a:r>
              <a:r>
                <a:rPr lang="en-US" sz="1600" dirty="0">
                  <a:solidFill>
                    <a:srgbClr val="EA9F1B"/>
                  </a:solidFill>
                  <a:latin typeface="Chulabhorn Likit Text Light" panose="00000400000000000000" pitchFamily="2" charset="-34"/>
                  <a:cs typeface="Chulabhorn Likit Text Light" panose="00000400000000000000" pitchFamily="2" charset="-34"/>
                </a:rPr>
                <a:t> </a:t>
              </a:r>
              <a:r>
                <a:rPr lang="en-US" sz="1600" dirty="0" err="1">
                  <a:solidFill>
                    <a:srgbClr val="EA9F1B"/>
                  </a:solidFill>
                  <a:latin typeface="Chulabhorn Likit Text Light" panose="00000400000000000000" pitchFamily="2" charset="-34"/>
                  <a:cs typeface="Chulabhorn Likit Text Light" panose="00000400000000000000" pitchFamily="2" charset="-34"/>
                </a:rPr>
                <a:t>ชุมชนเข้มแข็งอย่างยั่งยืน</a:t>
              </a:r>
              <a:r>
                <a:rPr lang="en-US" sz="1600" dirty="0">
                  <a:solidFill>
                    <a:srgbClr val="EA9F1B"/>
                  </a:solidFill>
                  <a:latin typeface="Chulabhorn Likit Text Light" panose="00000400000000000000" pitchFamily="2" charset="-34"/>
                  <a:cs typeface="Chulabhorn Likit Text Light" panose="00000400000000000000" pitchFamily="2" charset="-34"/>
                </a:rPr>
                <a:t> </a:t>
              </a:r>
              <a:r>
                <a:rPr lang="en-US" sz="1600" dirty="0" err="1">
                  <a:solidFill>
                    <a:srgbClr val="EA9F1B"/>
                  </a:solidFill>
                  <a:latin typeface="Chulabhorn Likit Text Light" panose="00000400000000000000" pitchFamily="2" charset="-34"/>
                  <a:cs typeface="Chulabhorn Likit Text Light" panose="00000400000000000000" pitchFamily="2" charset="-34"/>
                </a:rPr>
                <a:t>ด้วยหลักปรัชญาของเศรษฐกิจพอเพียง</a:t>
              </a:r>
              <a:r>
                <a:rPr lang="en-US" sz="1600" dirty="0">
                  <a:solidFill>
                    <a:srgbClr val="EA9F1B"/>
                  </a:solidFill>
                  <a:latin typeface="Chulabhorn Likit Text Light" panose="00000400000000000000" pitchFamily="2" charset="-34"/>
                  <a:cs typeface="Chulabhorn Likit Text Light" panose="00000400000000000000" pitchFamily="2" charset="-34"/>
                </a:rPr>
                <a:t> </a:t>
              </a:r>
            </a:p>
            <a:p>
              <a:pPr>
                <a:lnSpc>
                  <a:spcPts val="1679"/>
                </a:lnSpc>
              </a:pPr>
              <a:endParaRPr lang="en-US" sz="1400" spc="253" dirty="0">
                <a:solidFill>
                  <a:srgbClr val="EA9F1B"/>
                </a:solidFill>
                <a:cs typeface="Opun Mai Bold"/>
              </a:endParaRPr>
            </a:p>
          </p:txBody>
        </p:sp>
        <p:sp>
          <p:nvSpPr>
            <p:cNvPr id="62" name="Freeform 12">
              <a:extLst>
                <a:ext uri="{FF2B5EF4-FFF2-40B4-BE49-F238E27FC236}">
                  <a16:creationId xmlns:a16="http://schemas.microsoft.com/office/drawing/2014/main" id="{B2CCFE33-48F8-7CAC-B7D2-5EB1F6269163}"/>
                </a:ext>
              </a:extLst>
            </p:cNvPr>
            <p:cNvSpPr/>
            <p:nvPr/>
          </p:nvSpPr>
          <p:spPr>
            <a:xfrm rot="2055878">
              <a:off x="9189152" y="9608252"/>
              <a:ext cx="231865" cy="231865"/>
            </a:xfrm>
            <a:custGeom>
              <a:avLst/>
              <a:gdLst/>
              <a:ahLst/>
              <a:cxnLst/>
              <a:rect l="l" t="t" r="r" b="b"/>
              <a:pathLst>
                <a:path w="231865" h="231865">
                  <a:moveTo>
                    <a:pt x="0" y="0"/>
                  </a:moveTo>
                  <a:lnTo>
                    <a:pt x="231865" y="0"/>
                  </a:lnTo>
                  <a:lnTo>
                    <a:pt x="231865" y="231865"/>
                  </a:lnTo>
                  <a:lnTo>
                    <a:pt x="0" y="2318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alphaModFix amt="56000"/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3" name="Freeform 13">
              <a:extLst>
                <a:ext uri="{FF2B5EF4-FFF2-40B4-BE49-F238E27FC236}">
                  <a16:creationId xmlns:a16="http://schemas.microsoft.com/office/drawing/2014/main" id="{A4C7C263-3478-A8E4-9BB7-BE5327B598B1}"/>
                </a:ext>
              </a:extLst>
            </p:cNvPr>
            <p:cNvSpPr/>
            <p:nvPr/>
          </p:nvSpPr>
          <p:spPr>
            <a:xfrm rot="18447662">
              <a:off x="13217140" y="9859751"/>
              <a:ext cx="290824" cy="290824"/>
            </a:xfrm>
            <a:custGeom>
              <a:avLst/>
              <a:gdLst/>
              <a:ahLst/>
              <a:cxnLst/>
              <a:rect l="l" t="t" r="r" b="b"/>
              <a:pathLst>
                <a:path w="290824" h="290824">
                  <a:moveTo>
                    <a:pt x="0" y="0"/>
                  </a:moveTo>
                  <a:lnTo>
                    <a:pt x="290824" y="0"/>
                  </a:lnTo>
                  <a:lnTo>
                    <a:pt x="290824" y="290824"/>
                  </a:lnTo>
                  <a:lnTo>
                    <a:pt x="0" y="290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alphaModFix amt="56000"/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4" name="Freeform 14">
              <a:extLst>
                <a:ext uri="{FF2B5EF4-FFF2-40B4-BE49-F238E27FC236}">
                  <a16:creationId xmlns:a16="http://schemas.microsoft.com/office/drawing/2014/main" id="{09882BF0-1059-63B7-71D1-A54FC0050C57}"/>
                </a:ext>
              </a:extLst>
            </p:cNvPr>
            <p:cNvSpPr/>
            <p:nvPr/>
          </p:nvSpPr>
          <p:spPr>
            <a:xfrm>
              <a:off x="16577689" y="9762124"/>
              <a:ext cx="220444" cy="220444"/>
            </a:xfrm>
            <a:custGeom>
              <a:avLst/>
              <a:gdLst/>
              <a:ahLst/>
              <a:cxnLst/>
              <a:rect l="l" t="t" r="r" b="b"/>
              <a:pathLst>
                <a:path w="220444" h="220444">
                  <a:moveTo>
                    <a:pt x="0" y="0"/>
                  </a:moveTo>
                  <a:lnTo>
                    <a:pt x="220444" y="0"/>
                  </a:lnTo>
                  <a:lnTo>
                    <a:pt x="220444" y="220445"/>
                  </a:lnTo>
                  <a:lnTo>
                    <a:pt x="0" y="2204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alphaModFix amt="65000"/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5" name="Freeform 15">
              <a:extLst>
                <a:ext uri="{FF2B5EF4-FFF2-40B4-BE49-F238E27FC236}">
                  <a16:creationId xmlns:a16="http://schemas.microsoft.com/office/drawing/2014/main" id="{A7F1CAE0-B19F-422B-9777-0A8CCCC8D444}"/>
                </a:ext>
              </a:extLst>
            </p:cNvPr>
            <p:cNvSpPr/>
            <p:nvPr/>
          </p:nvSpPr>
          <p:spPr>
            <a:xfrm>
              <a:off x="836293" y="9842337"/>
              <a:ext cx="384815" cy="384815"/>
            </a:xfrm>
            <a:custGeom>
              <a:avLst/>
              <a:gdLst/>
              <a:ahLst/>
              <a:cxnLst/>
              <a:rect l="l" t="t" r="r" b="b"/>
              <a:pathLst>
                <a:path w="384815" h="384815">
                  <a:moveTo>
                    <a:pt x="0" y="0"/>
                  </a:moveTo>
                  <a:lnTo>
                    <a:pt x="384814" y="0"/>
                  </a:lnTo>
                  <a:lnTo>
                    <a:pt x="384814" y="384814"/>
                  </a:lnTo>
                  <a:lnTo>
                    <a:pt x="0" y="3848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6" name="Freeform 16">
              <a:extLst>
                <a:ext uri="{FF2B5EF4-FFF2-40B4-BE49-F238E27FC236}">
                  <a16:creationId xmlns:a16="http://schemas.microsoft.com/office/drawing/2014/main" id="{A6E55B21-C063-168A-4FE3-F6E7A308F1EA}"/>
                </a:ext>
              </a:extLst>
            </p:cNvPr>
            <p:cNvSpPr/>
            <p:nvPr/>
          </p:nvSpPr>
          <p:spPr>
            <a:xfrm>
              <a:off x="1292338" y="9656538"/>
              <a:ext cx="225180" cy="225180"/>
            </a:xfrm>
            <a:custGeom>
              <a:avLst/>
              <a:gdLst/>
              <a:ahLst/>
              <a:cxnLst/>
              <a:rect l="l" t="t" r="r" b="b"/>
              <a:pathLst>
                <a:path w="225180" h="225180">
                  <a:moveTo>
                    <a:pt x="0" y="0"/>
                  </a:moveTo>
                  <a:lnTo>
                    <a:pt x="225180" y="0"/>
                  </a:lnTo>
                  <a:lnTo>
                    <a:pt x="225180" y="225180"/>
                  </a:lnTo>
                  <a:lnTo>
                    <a:pt x="0" y="2251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7" name="Freeform 13">
              <a:extLst>
                <a:ext uri="{FF2B5EF4-FFF2-40B4-BE49-F238E27FC236}">
                  <a16:creationId xmlns:a16="http://schemas.microsoft.com/office/drawing/2014/main" id="{CD8DB642-071B-DDFA-7E73-F216F7D5855E}"/>
                </a:ext>
              </a:extLst>
            </p:cNvPr>
            <p:cNvSpPr/>
            <p:nvPr/>
          </p:nvSpPr>
          <p:spPr>
            <a:xfrm rot="18447662">
              <a:off x="14453176" y="10443033"/>
              <a:ext cx="268702" cy="262072"/>
            </a:xfrm>
            <a:custGeom>
              <a:avLst/>
              <a:gdLst/>
              <a:ahLst/>
              <a:cxnLst/>
              <a:rect l="l" t="t" r="r" b="b"/>
              <a:pathLst>
                <a:path w="290824" h="290824">
                  <a:moveTo>
                    <a:pt x="0" y="0"/>
                  </a:moveTo>
                  <a:lnTo>
                    <a:pt x="290824" y="0"/>
                  </a:lnTo>
                  <a:lnTo>
                    <a:pt x="290824" y="290824"/>
                  </a:lnTo>
                  <a:lnTo>
                    <a:pt x="0" y="290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alphaModFix amt="56000"/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8" name="Freeform 13">
              <a:extLst>
                <a:ext uri="{FF2B5EF4-FFF2-40B4-BE49-F238E27FC236}">
                  <a16:creationId xmlns:a16="http://schemas.microsoft.com/office/drawing/2014/main" id="{9DE0337A-E923-927B-B5D3-0302B6A54CBB}"/>
                </a:ext>
              </a:extLst>
            </p:cNvPr>
            <p:cNvSpPr/>
            <p:nvPr/>
          </p:nvSpPr>
          <p:spPr>
            <a:xfrm rot="18447662">
              <a:off x="15430156" y="9952535"/>
              <a:ext cx="268702" cy="262072"/>
            </a:xfrm>
            <a:custGeom>
              <a:avLst/>
              <a:gdLst/>
              <a:ahLst/>
              <a:cxnLst/>
              <a:rect l="l" t="t" r="r" b="b"/>
              <a:pathLst>
                <a:path w="290824" h="290824">
                  <a:moveTo>
                    <a:pt x="0" y="0"/>
                  </a:moveTo>
                  <a:lnTo>
                    <a:pt x="290824" y="0"/>
                  </a:lnTo>
                  <a:lnTo>
                    <a:pt x="290824" y="290824"/>
                  </a:lnTo>
                  <a:lnTo>
                    <a:pt x="0" y="290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alphaModFix amt="56000"/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69" name="Group 8">
            <a:extLst>
              <a:ext uri="{FF2B5EF4-FFF2-40B4-BE49-F238E27FC236}">
                <a16:creationId xmlns:a16="http://schemas.microsoft.com/office/drawing/2014/main" id="{E41EDDB1-78E4-47C7-0755-0512765F51A8}"/>
              </a:ext>
            </a:extLst>
          </p:cNvPr>
          <p:cNvGrpSpPr/>
          <p:nvPr/>
        </p:nvGrpSpPr>
        <p:grpSpPr>
          <a:xfrm>
            <a:off x="223352" y="0"/>
            <a:ext cx="5399517" cy="1254770"/>
            <a:chOff x="0" y="0"/>
            <a:chExt cx="7199356" cy="1673027"/>
          </a:xfrm>
        </p:grpSpPr>
        <p:sp>
          <p:nvSpPr>
            <p:cNvPr id="70" name="Freeform 9">
              <a:extLst>
                <a:ext uri="{FF2B5EF4-FFF2-40B4-BE49-F238E27FC236}">
                  <a16:creationId xmlns:a16="http://schemas.microsoft.com/office/drawing/2014/main" id="{DB22417D-EA94-4BDC-9356-785D2A36A115}"/>
                </a:ext>
              </a:extLst>
            </p:cNvPr>
            <p:cNvSpPr/>
            <p:nvPr/>
          </p:nvSpPr>
          <p:spPr>
            <a:xfrm>
              <a:off x="0" y="345364"/>
              <a:ext cx="982299" cy="982299"/>
            </a:xfrm>
            <a:custGeom>
              <a:avLst/>
              <a:gdLst/>
              <a:ahLst/>
              <a:cxnLst/>
              <a:rect l="l" t="t" r="r" b="b"/>
              <a:pathLst>
                <a:path w="982299" h="982299">
                  <a:moveTo>
                    <a:pt x="0" y="0"/>
                  </a:moveTo>
                  <a:lnTo>
                    <a:pt x="982299" y="0"/>
                  </a:lnTo>
                  <a:lnTo>
                    <a:pt x="982299" y="982299"/>
                  </a:lnTo>
                  <a:lnTo>
                    <a:pt x="0" y="9822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</p:sp>
        <p:sp>
          <p:nvSpPr>
            <p:cNvPr id="71" name="Freeform 10">
              <a:extLst>
                <a:ext uri="{FF2B5EF4-FFF2-40B4-BE49-F238E27FC236}">
                  <a16:creationId xmlns:a16="http://schemas.microsoft.com/office/drawing/2014/main" id="{A8AB4AEF-5201-0E7F-D946-9C32AC4F9D97}"/>
                </a:ext>
              </a:extLst>
            </p:cNvPr>
            <p:cNvSpPr/>
            <p:nvPr/>
          </p:nvSpPr>
          <p:spPr>
            <a:xfrm>
              <a:off x="1160488" y="345364"/>
              <a:ext cx="982299" cy="982299"/>
            </a:xfrm>
            <a:custGeom>
              <a:avLst/>
              <a:gdLst/>
              <a:ahLst/>
              <a:cxnLst/>
              <a:rect l="l" t="t" r="r" b="b"/>
              <a:pathLst>
                <a:path w="982299" h="982299">
                  <a:moveTo>
                    <a:pt x="0" y="0"/>
                  </a:moveTo>
                  <a:lnTo>
                    <a:pt x="982298" y="0"/>
                  </a:lnTo>
                  <a:lnTo>
                    <a:pt x="982298" y="982299"/>
                  </a:lnTo>
                  <a:lnTo>
                    <a:pt x="0" y="9822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</p:sp>
        <p:sp>
          <p:nvSpPr>
            <p:cNvPr id="72" name="Freeform 11">
              <a:extLst>
                <a:ext uri="{FF2B5EF4-FFF2-40B4-BE49-F238E27FC236}">
                  <a16:creationId xmlns:a16="http://schemas.microsoft.com/office/drawing/2014/main" id="{F3473063-2EBC-B4A0-7731-023E4404165D}"/>
                </a:ext>
              </a:extLst>
            </p:cNvPr>
            <p:cNvSpPr/>
            <p:nvPr/>
          </p:nvSpPr>
          <p:spPr>
            <a:xfrm>
              <a:off x="3373560" y="345364"/>
              <a:ext cx="982299" cy="982299"/>
            </a:xfrm>
            <a:custGeom>
              <a:avLst/>
              <a:gdLst/>
              <a:ahLst/>
              <a:cxnLst/>
              <a:rect l="l" t="t" r="r" b="b"/>
              <a:pathLst>
                <a:path w="982299" h="982299">
                  <a:moveTo>
                    <a:pt x="0" y="0"/>
                  </a:moveTo>
                  <a:lnTo>
                    <a:pt x="982298" y="0"/>
                  </a:lnTo>
                  <a:lnTo>
                    <a:pt x="982298" y="982299"/>
                  </a:lnTo>
                  <a:lnTo>
                    <a:pt x="0" y="9822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</p:sp>
        <p:sp>
          <p:nvSpPr>
            <p:cNvPr id="73" name="Freeform 12">
              <a:extLst>
                <a:ext uri="{FF2B5EF4-FFF2-40B4-BE49-F238E27FC236}">
                  <a16:creationId xmlns:a16="http://schemas.microsoft.com/office/drawing/2014/main" id="{13FB3B73-D258-78D8-E379-578B37E1F61A}"/>
                </a:ext>
              </a:extLst>
            </p:cNvPr>
            <p:cNvSpPr/>
            <p:nvPr/>
          </p:nvSpPr>
          <p:spPr>
            <a:xfrm>
              <a:off x="2324694" y="345364"/>
              <a:ext cx="866959" cy="982299"/>
            </a:xfrm>
            <a:custGeom>
              <a:avLst/>
              <a:gdLst/>
              <a:ahLst/>
              <a:cxnLst/>
              <a:rect l="l" t="t" r="r" b="b"/>
              <a:pathLst>
                <a:path w="866959" h="982299">
                  <a:moveTo>
                    <a:pt x="0" y="0"/>
                  </a:moveTo>
                  <a:lnTo>
                    <a:pt x="866959" y="0"/>
                  </a:lnTo>
                  <a:lnTo>
                    <a:pt x="866959" y="982299"/>
                  </a:lnTo>
                  <a:lnTo>
                    <a:pt x="0" y="9822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 l="-24839" r="-27501"/>
              </a:stretch>
            </a:blipFill>
          </p:spPr>
        </p:sp>
        <p:sp>
          <p:nvSpPr>
            <p:cNvPr id="74" name="Freeform 13">
              <a:extLst>
                <a:ext uri="{FF2B5EF4-FFF2-40B4-BE49-F238E27FC236}">
                  <a16:creationId xmlns:a16="http://schemas.microsoft.com/office/drawing/2014/main" id="{8CE28E38-BF9F-A0C3-E46C-85A3BC421EDF}"/>
                </a:ext>
              </a:extLst>
            </p:cNvPr>
            <p:cNvSpPr/>
            <p:nvPr/>
          </p:nvSpPr>
          <p:spPr>
            <a:xfrm>
              <a:off x="4537766" y="0"/>
              <a:ext cx="2661590" cy="1673027"/>
            </a:xfrm>
            <a:custGeom>
              <a:avLst/>
              <a:gdLst/>
              <a:ahLst/>
              <a:cxnLst/>
              <a:rect l="l" t="t" r="r" b="b"/>
              <a:pathLst>
                <a:path w="2661590" h="1673027">
                  <a:moveTo>
                    <a:pt x="0" y="0"/>
                  </a:moveTo>
                  <a:lnTo>
                    <a:pt x="2661590" y="0"/>
                  </a:lnTo>
                  <a:lnTo>
                    <a:pt x="2661590" y="1673027"/>
                  </a:lnTo>
                  <a:lnTo>
                    <a:pt x="0" y="16730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/>
              <a:stretch>
                <a:fillRect l="-5873" r="-5873"/>
              </a:stretch>
            </a:blipFill>
          </p:spPr>
        </p:sp>
      </p:grpSp>
    </p:spTree>
    <p:extLst>
      <p:ext uri="{BB962C8B-B14F-4D97-AF65-F5344CB8AC3E}">
        <p14:creationId xmlns:p14="http://schemas.microsoft.com/office/powerpoint/2010/main" val="156179377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สี่เหลี่ยมผืนผ้า 29"/>
          <p:cNvSpPr/>
          <p:nvPr/>
        </p:nvSpPr>
        <p:spPr>
          <a:xfrm>
            <a:off x="1556768" y="2957836"/>
            <a:ext cx="15120674" cy="454786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2000">
              <a:latin typeface="Chulabhorn Likit Text Light๙" panose="00000400000000000000" pitchFamily="2" charset="-34"/>
              <a:cs typeface="Chulabhorn Likit Text Light๙" panose="00000400000000000000" pitchFamily="2" charset="-34"/>
            </a:endParaRPr>
          </a:p>
        </p:txBody>
      </p:sp>
      <p:sp>
        <p:nvSpPr>
          <p:cNvPr id="29" name="สี่เหลี่ยมผืนผ้า 28"/>
          <p:cNvSpPr/>
          <p:nvPr/>
        </p:nvSpPr>
        <p:spPr>
          <a:xfrm>
            <a:off x="1556770" y="1659383"/>
            <a:ext cx="15120674" cy="129845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2000">
              <a:latin typeface="Chulabhorn Likit Text Light๙" panose="00000400000000000000" pitchFamily="2" charset="-34"/>
              <a:cs typeface="Chulabhorn Likit Text Light๙" panose="00000400000000000000" pitchFamily="2" charset="-34"/>
            </a:endParaRPr>
          </a:p>
        </p:txBody>
      </p: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419858" y="1856421"/>
            <a:ext cx="15773400" cy="1449507"/>
          </a:xfrm>
        </p:spPr>
        <p:txBody>
          <a:bodyPr>
            <a:normAutofit fontScale="90000"/>
          </a:bodyPr>
          <a:lstStyle/>
          <a:p>
            <a:r>
              <a:rPr lang="th-TH" sz="3200" b="1" dirty="0"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 การแต่งตั้งคณะกรรมการดำเนินงานรับสมัครและสอบคัดเลือกบุคคลเพื่อแต่งตั้งเป็นพนักงาน</a:t>
            </a:r>
            <a:br>
              <a:rPr lang="th-TH" sz="3200" b="1" dirty="0"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</a:br>
            <a:r>
              <a:rPr lang="th-TH" sz="3200" b="1" dirty="0"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กองทุนพัฒนาบทบาทสตรี</a:t>
            </a:r>
            <a:br>
              <a:rPr lang="th-TH" sz="2800" dirty="0"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</a:br>
            <a:endParaRPr lang="th-TH" sz="2800" dirty="0">
              <a:latin typeface="Chulabhorn Likit Text Light๙" panose="00000400000000000000" pitchFamily="2" charset="-34"/>
              <a:cs typeface="Chulabhorn Likit Text Light๙" panose="00000400000000000000" pitchFamily="2" charset="-34"/>
            </a:endParaRP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1556769" y="2957837"/>
            <a:ext cx="14838441" cy="4547864"/>
          </a:xfrm>
        </p:spPr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th-TH" sz="2400" b="1" dirty="0"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โดยมีองค์ประกอบและหน้าที่ ดังนี้</a:t>
            </a:r>
          </a:p>
          <a:p>
            <a:pPr marL="0" indent="0">
              <a:lnSpc>
                <a:spcPct val="120000"/>
              </a:lnSpc>
              <a:spcBef>
                <a:spcPts val="900"/>
              </a:spcBef>
              <a:buNone/>
            </a:pPr>
            <a:r>
              <a:rPr lang="th-TH" sz="2400" b="1" dirty="0"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 1.1 คณะกรรมการดำเนินการสรรหาและเลือกสรรพนักงานกองทุนพัฒนาบทบาทสตรี</a:t>
            </a:r>
          </a:p>
          <a:p>
            <a:pPr marL="0" indent="0">
              <a:lnSpc>
                <a:spcPct val="120000"/>
              </a:lnSpc>
              <a:spcBef>
                <a:spcPts val="900"/>
              </a:spcBef>
              <a:buNone/>
            </a:pPr>
            <a:r>
              <a:rPr lang="th-TH" sz="2400" b="1" dirty="0"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สังกัดสำนักงานเลขานุการคณะอนุกรรมการบริหารกองทุนพัฒนาบทบาทสตรีระดับจังหวัด จังหวัด....</a:t>
            </a:r>
          </a:p>
          <a:p>
            <a:pPr marL="0" indent="0">
              <a:lnSpc>
                <a:spcPct val="120000"/>
              </a:lnSpc>
              <a:spcBef>
                <a:spcPts val="900"/>
              </a:spcBef>
              <a:buNone/>
            </a:pPr>
            <a:r>
              <a:rPr lang="th-TH" sz="2400" b="1" dirty="0"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 1.2 คณะทำงานรับผิดชอบผลิตกระดาษคำตอบ ข้อสอบ และตรวจข้อสอบ</a:t>
            </a:r>
          </a:p>
          <a:p>
            <a:pPr marL="0" indent="0">
              <a:lnSpc>
                <a:spcPct val="120000"/>
              </a:lnSpc>
              <a:spcBef>
                <a:spcPts val="900"/>
              </a:spcBef>
              <a:buNone/>
            </a:pPr>
            <a:r>
              <a:rPr lang="th-TH" sz="2400" b="1" dirty="0"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 1.3 คณะทำงานรับสมัคร</a:t>
            </a:r>
          </a:p>
          <a:p>
            <a:pPr marL="0" indent="0">
              <a:lnSpc>
                <a:spcPct val="120000"/>
              </a:lnSpc>
              <a:spcBef>
                <a:spcPts val="900"/>
              </a:spcBef>
              <a:buNone/>
            </a:pPr>
            <a:r>
              <a:rPr lang="th-TH" sz="2400" b="1" dirty="0"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 1.4 เจ้าหน้าที่ประจำกองอำนวยการสอบ</a:t>
            </a:r>
          </a:p>
          <a:p>
            <a:pPr marL="0" indent="0">
              <a:lnSpc>
                <a:spcPct val="120000"/>
              </a:lnSpc>
              <a:spcBef>
                <a:spcPts val="900"/>
              </a:spcBef>
              <a:buNone/>
            </a:pPr>
            <a:r>
              <a:rPr lang="th-TH" sz="2400" b="1" dirty="0"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 1.5 เจ้าหน้าที่คุมสอบ</a:t>
            </a:r>
          </a:p>
          <a:p>
            <a:pPr marL="0" indent="0">
              <a:lnSpc>
                <a:spcPct val="120000"/>
              </a:lnSpc>
              <a:spcBef>
                <a:spcPts val="900"/>
              </a:spcBef>
              <a:buNone/>
            </a:pPr>
            <a:r>
              <a:rPr lang="th-TH" sz="2400" b="1" dirty="0"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 1.6 คณะกรรมการสอบสัมภาษณ์</a:t>
            </a:r>
          </a:p>
        </p:txBody>
      </p:sp>
      <p:grpSp>
        <p:nvGrpSpPr>
          <p:cNvPr id="31" name="กลุ่ม 30">
            <a:extLst>
              <a:ext uri="{FF2B5EF4-FFF2-40B4-BE49-F238E27FC236}">
                <a16:creationId xmlns:a16="http://schemas.microsoft.com/office/drawing/2014/main" id="{7840393A-71F5-0AC9-7F22-3F0775B4B0C7}"/>
              </a:ext>
            </a:extLst>
          </p:cNvPr>
          <p:cNvGrpSpPr/>
          <p:nvPr/>
        </p:nvGrpSpPr>
        <p:grpSpPr>
          <a:xfrm>
            <a:off x="-322135" y="5943268"/>
            <a:ext cx="20941658" cy="5143832"/>
            <a:chOff x="-322135" y="5943268"/>
            <a:chExt cx="20941658" cy="5143832"/>
          </a:xfrm>
        </p:grpSpPr>
        <p:sp>
          <p:nvSpPr>
            <p:cNvPr id="32" name="Freeform 2">
              <a:extLst>
                <a:ext uri="{FF2B5EF4-FFF2-40B4-BE49-F238E27FC236}">
                  <a16:creationId xmlns:a16="http://schemas.microsoft.com/office/drawing/2014/main" id="{3D100BB7-7075-6B76-9C11-D57792019011}"/>
                </a:ext>
              </a:extLst>
            </p:cNvPr>
            <p:cNvSpPr/>
            <p:nvPr/>
          </p:nvSpPr>
          <p:spPr>
            <a:xfrm>
              <a:off x="-322135" y="9635249"/>
              <a:ext cx="19404854" cy="1451851"/>
            </a:xfrm>
            <a:custGeom>
              <a:avLst/>
              <a:gdLst/>
              <a:ahLst/>
              <a:cxnLst/>
              <a:rect l="l" t="t" r="r" b="b"/>
              <a:pathLst>
                <a:path w="19404854" h="9702427">
                  <a:moveTo>
                    <a:pt x="0" y="0"/>
                  </a:moveTo>
                  <a:lnTo>
                    <a:pt x="19404855" y="0"/>
                  </a:lnTo>
                  <a:lnTo>
                    <a:pt x="19404855" y="9702428"/>
                  </a:lnTo>
                  <a:lnTo>
                    <a:pt x="0" y="97024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rcRect/>
              <a:stretch>
                <a:fillRect b="-568280"/>
              </a:stretch>
            </a:blipFill>
          </p:spPr>
        </p:sp>
        <p:sp>
          <p:nvSpPr>
            <p:cNvPr id="33" name="Freeform 3">
              <a:extLst>
                <a:ext uri="{FF2B5EF4-FFF2-40B4-BE49-F238E27FC236}">
                  <a16:creationId xmlns:a16="http://schemas.microsoft.com/office/drawing/2014/main" id="{85908607-03BA-A12A-609F-D844B0C99FF4}"/>
                </a:ext>
              </a:extLst>
            </p:cNvPr>
            <p:cNvSpPr/>
            <p:nvPr/>
          </p:nvSpPr>
          <p:spPr>
            <a:xfrm rot="10800000" flipH="1">
              <a:off x="-126913" y="6672817"/>
              <a:ext cx="4261510" cy="4172163"/>
            </a:xfrm>
            <a:custGeom>
              <a:avLst/>
              <a:gdLst/>
              <a:ahLst/>
              <a:cxnLst/>
              <a:rect l="l" t="t" r="r" b="b"/>
              <a:pathLst>
                <a:path w="4261510" h="4172163">
                  <a:moveTo>
                    <a:pt x="4261510" y="0"/>
                  </a:moveTo>
                  <a:lnTo>
                    <a:pt x="0" y="0"/>
                  </a:lnTo>
                  <a:lnTo>
                    <a:pt x="0" y="4172163"/>
                  </a:lnTo>
                  <a:lnTo>
                    <a:pt x="4261510" y="4172163"/>
                  </a:lnTo>
                  <a:lnTo>
                    <a:pt x="4261510" y="0"/>
                  </a:lnTo>
                  <a:close/>
                </a:path>
              </a:pathLst>
            </a:custGeom>
            <a:blipFill>
              <a:blip r:embed="rId4">
                <a:alphaModFix amt="37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4" name="Freeform 4">
              <a:extLst>
                <a:ext uri="{FF2B5EF4-FFF2-40B4-BE49-F238E27FC236}">
                  <a16:creationId xmlns:a16="http://schemas.microsoft.com/office/drawing/2014/main" id="{2D763C79-ADF3-303E-228E-1D97C1AD3B4D}"/>
                </a:ext>
              </a:extLst>
            </p:cNvPr>
            <p:cNvSpPr/>
            <p:nvPr/>
          </p:nvSpPr>
          <p:spPr>
            <a:xfrm rot="10800000">
              <a:off x="16716853" y="5943268"/>
              <a:ext cx="3902670" cy="4366592"/>
            </a:xfrm>
            <a:custGeom>
              <a:avLst/>
              <a:gdLst/>
              <a:ahLst/>
              <a:cxnLst/>
              <a:rect l="l" t="t" r="r" b="b"/>
              <a:pathLst>
                <a:path w="4261510" h="4172163">
                  <a:moveTo>
                    <a:pt x="0" y="0"/>
                  </a:moveTo>
                  <a:lnTo>
                    <a:pt x="4261510" y="0"/>
                  </a:lnTo>
                  <a:lnTo>
                    <a:pt x="4261510" y="4172163"/>
                  </a:lnTo>
                  <a:lnTo>
                    <a:pt x="0" y="41721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31999"/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5" name="Freeform 5">
              <a:extLst>
                <a:ext uri="{FF2B5EF4-FFF2-40B4-BE49-F238E27FC236}">
                  <a16:creationId xmlns:a16="http://schemas.microsoft.com/office/drawing/2014/main" id="{A604FCDE-EB98-7387-2E6A-A85F469029E3}"/>
                </a:ext>
              </a:extLst>
            </p:cNvPr>
            <p:cNvSpPr/>
            <p:nvPr/>
          </p:nvSpPr>
          <p:spPr>
            <a:xfrm>
              <a:off x="17183859" y="9649284"/>
              <a:ext cx="352548" cy="352548"/>
            </a:xfrm>
            <a:custGeom>
              <a:avLst/>
              <a:gdLst/>
              <a:ahLst/>
              <a:cxnLst/>
              <a:rect l="l" t="t" r="r" b="b"/>
              <a:pathLst>
                <a:path w="352548" h="352548">
                  <a:moveTo>
                    <a:pt x="0" y="0"/>
                  </a:moveTo>
                  <a:lnTo>
                    <a:pt x="352547" y="0"/>
                  </a:lnTo>
                  <a:lnTo>
                    <a:pt x="352547" y="352548"/>
                  </a:lnTo>
                  <a:lnTo>
                    <a:pt x="0" y="35254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47000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6" name="Freeform 6">
              <a:extLst>
                <a:ext uri="{FF2B5EF4-FFF2-40B4-BE49-F238E27FC236}">
                  <a16:creationId xmlns:a16="http://schemas.microsoft.com/office/drawing/2014/main" id="{48BE5EB7-646B-3472-4F49-8388E0AFFDF6}"/>
                </a:ext>
              </a:extLst>
            </p:cNvPr>
            <p:cNvSpPr/>
            <p:nvPr/>
          </p:nvSpPr>
          <p:spPr>
            <a:xfrm>
              <a:off x="16855283" y="9924104"/>
              <a:ext cx="270304" cy="270304"/>
            </a:xfrm>
            <a:custGeom>
              <a:avLst/>
              <a:gdLst/>
              <a:ahLst/>
              <a:cxnLst/>
              <a:rect l="l" t="t" r="r" b="b"/>
              <a:pathLst>
                <a:path w="270304" h="270304">
                  <a:moveTo>
                    <a:pt x="0" y="0"/>
                  </a:moveTo>
                  <a:lnTo>
                    <a:pt x="270304" y="0"/>
                  </a:lnTo>
                  <a:lnTo>
                    <a:pt x="270304" y="270304"/>
                  </a:lnTo>
                  <a:lnTo>
                    <a:pt x="0" y="2703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55000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7" name="Freeform 7">
              <a:extLst>
                <a:ext uri="{FF2B5EF4-FFF2-40B4-BE49-F238E27FC236}">
                  <a16:creationId xmlns:a16="http://schemas.microsoft.com/office/drawing/2014/main" id="{3EC71DE1-AA03-C4A7-8499-6FF3DA4CE6E5}"/>
                </a:ext>
              </a:extLst>
            </p:cNvPr>
            <p:cNvSpPr/>
            <p:nvPr/>
          </p:nvSpPr>
          <p:spPr>
            <a:xfrm>
              <a:off x="0" y="9641564"/>
              <a:ext cx="625082" cy="625082"/>
            </a:xfrm>
            <a:custGeom>
              <a:avLst/>
              <a:gdLst/>
              <a:ahLst/>
              <a:cxnLst/>
              <a:rect l="l" t="t" r="r" b="b"/>
              <a:pathLst>
                <a:path w="625082" h="625082">
                  <a:moveTo>
                    <a:pt x="0" y="0"/>
                  </a:moveTo>
                  <a:lnTo>
                    <a:pt x="625082" y="0"/>
                  </a:lnTo>
                  <a:lnTo>
                    <a:pt x="625082" y="625082"/>
                  </a:lnTo>
                  <a:lnTo>
                    <a:pt x="0" y="62508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8" name="Freeform 8">
              <a:extLst>
                <a:ext uri="{FF2B5EF4-FFF2-40B4-BE49-F238E27FC236}">
                  <a16:creationId xmlns:a16="http://schemas.microsoft.com/office/drawing/2014/main" id="{9C70FDAE-5770-F889-B655-5064A95CEF37}"/>
                </a:ext>
              </a:extLst>
            </p:cNvPr>
            <p:cNvSpPr/>
            <p:nvPr/>
          </p:nvSpPr>
          <p:spPr>
            <a:xfrm>
              <a:off x="660458" y="9631111"/>
              <a:ext cx="294691" cy="294691"/>
            </a:xfrm>
            <a:custGeom>
              <a:avLst/>
              <a:gdLst/>
              <a:ahLst/>
              <a:cxnLst/>
              <a:rect l="l" t="t" r="r" b="b"/>
              <a:pathLst>
                <a:path w="294691" h="294691">
                  <a:moveTo>
                    <a:pt x="0" y="0"/>
                  </a:moveTo>
                  <a:lnTo>
                    <a:pt x="294691" y="0"/>
                  </a:lnTo>
                  <a:lnTo>
                    <a:pt x="294691" y="294691"/>
                  </a:lnTo>
                  <a:lnTo>
                    <a:pt x="0" y="2946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9" name="Freeform 9">
              <a:extLst>
                <a:ext uri="{FF2B5EF4-FFF2-40B4-BE49-F238E27FC236}">
                  <a16:creationId xmlns:a16="http://schemas.microsoft.com/office/drawing/2014/main" id="{2138F3E1-F484-C3A3-FCDF-5EEC2BC4DD18}"/>
                </a:ext>
              </a:extLst>
            </p:cNvPr>
            <p:cNvSpPr/>
            <p:nvPr/>
          </p:nvSpPr>
          <p:spPr>
            <a:xfrm rot="834738">
              <a:off x="4269232" y="9833364"/>
              <a:ext cx="298411" cy="298411"/>
            </a:xfrm>
            <a:custGeom>
              <a:avLst/>
              <a:gdLst/>
              <a:ahLst/>
              <a:cxnLst/>
              <a:rect l="l" t="t" r="r" b="b"/>
              <a:pathLst>
                <a:path w="298411" h="298411">
                  <a:moveTo>
                    <a:pt x="0" y="0"/>
                  </a:moveTo>
                  <a:lnTo>
                    <a:pt x="298410" y="0"/>
                  </a:lnTo>
                  <a:lnTo>
                    <a:pt x="298410" y="298410"/>
                  </a:lnTo>
                  <a:lnTo>
                    <a:pt x="0" y="2984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56000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0" name="TextBox 10">
              <a:extLst>
                <a:ext uri="{FF2B5EF4-FFF2-40B4-BE49-F238E27FC236}">
                  <a16:creationId xmlns:a16="http://schemas.microsoft.com/office/drawing/2014/main" id="{3587096D-779B-2055-69D5-F4CE6168C842}"/>
                </a:ext>
              </a:extLst>
            </p:cNvPr>
            <p:cNvSpPr txBox="1"/>
            <p:nvPr/>
          </p:nvSpPr>
          <p:spPr>
            <a:xfrm>
              <a:off x="5418052" y="9897227"/>
              <a:ext cx="13784348" cy="4289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679"/>
                </a:lnSpc>
              </a:pPr>
              <a:r>
                <a:rPr lang="en-US" sz="1600" dirty="0" err="1">
                  <a:solidFill>
                    <a:srgbClr val="EA9F1B"/>
                  </a:solidFill>
                  <a:latin typeface="Chulabhorn Likit Text Light" panose="00000400000000000000" pitchFamily="2" charset="-34"/>
                  <a:cs typeface="Chulabhorn Likit Text Light" panose="00000400000000000000" pitchFamily="2" charset="-34"/>
                </a:rPr>
                <a:t>เศรษฐกิจฐานรากมั่นคง</a:t>
              </a:r>
              <a:r>
                <a:rPr lang="en-US" sz="1600" dirty="0">
                  <a:solidFill>
                    <a:srgbClr val="EA9F1B"/>
                  </a:solidFill>
                  <a:latin typeface="Chulabhorn Likit Text Light" panose="00000400000000000000" pitchFamily="2" charset="-34"/>
                  <a:cs typeface="Chulabhorn Likit Text Light" panose="00000400000000000000" pitchFamily="2" charset="-34"/>
                </a:rPr>
                <a:t> </a:t>
              </a:r>
              <a:r>
                <a:rPr lang="en-US" sz="1600" dirty="0" err="1">
                  <a:solidFill>
                    <a:srgbClr val="EA9F1B"/>
                  </a:solidFill>
                  <a:latin typeface="Chulabhorn Likit Text Light" panose="00000400000000000000" pitchFamily="2" charset="-34"/>
                  <a:cs typeface="Chulabhorn Likit Text Light" panose="00000400000000000000" pitchFamily="2" charset="-34"/>
                </a:rPr>
                <a:t>ชุมชนเข้มแข็งอย่างยั่งยืน</a:t>
              </a:r>
              <a:r>
                <a:rPr lang="en-US" sz="1600" dirty="0">
                  <a:solidFill>
                    <a:srgbClr val="EA9F1B"/>
                  </a:solidFill>
                  <a:latin typeface="Chulabhorn Likit Text Light" panose="00000400000000000000" pitchFamily="2" charset="-34"/>
                  <a:cs typeface="Chulabhorn Likit Text Light" panose="00000400000000000000" pitchFamily="2" charset="-34"/>
                </a:rPr>
                <a:t> </a:t>
              </a:r>
              <a:r>
                <a:rPr lang="en-US" sz="1600" dirty="0" err="1">
                  <a:solidFill>
                    <a:srgbClr val="EA9F1B"/>
                  </a:solidFill>
                  <a:latin typeface="Chulabhorn Likit Text Light" panose="00000400000000000000" pitchFamily="2" charset="-34"/>
                  <a:cs typeface="Chulabhorn Likit Text Light" panose="00000400000000000000" pitchFamily="2" charset="-34"/>
                </a:rPr>
                <a:t>ด้วยหลักปรัชญาของเศรษฐกิจพอเพียง</a:t>
              </a:r>
              <a:r>
                <a:rPr lang="en-US" sz="1600" dirty="0">
                  <a:solidFill>
                    <a:srgbClr val="EA9F1B"/>
                  </a:solidFill>
                  <a:latin typeface="Chulabhorn Likit Text Light" panose="00000400000000000000" pitchFamily="2" charset="-34"/>
                  <a:cs typeface="Chulabhorn Likit Text Light" panose="00000400000000000000" pitchFamily="2" charset="-34"/>
                </a:rPr>
                <a:t> </a:t>
              </a:r>
            </a:p>
            <a:p>
              <a:pPr>
                <a:lnSpc>
                  <a:spcPts val="1679"/>
                </a:lnSpc>
              </a:pPr>
              <a:endParaRPr lang="en-US" sz="1400" spc="253" dirty="0">
                <a:solidFill>
                  <a:srgbClr val="EA9F1B"/>
                </a:solidFill>
                <a:cs typeface="Opun Mai Bold"/>
              </a:endParaRPr>
            </a:p>
          </p:txBody>
        </p:sp>
        <p:sp>
          <p:nvSpPr>
            <p:cNvPr id="41" name="Freeform 12">
              <a:extLst>
                <a:ext uri="{FF2B5EF4-FFF2-40B4-BE49-F238E27FC236}">
                  <a16:creationId xmlns:a16="http://schemas.microsoft.com/office/drawing/2014/main" id="{18CDCFB3-6D66-9572-F761-1C7F9894428B}"/>
                </a:ext>
              </a:extLst>
            </p:cNvPr>
            <p:cNvSpPr/>
            <p:nvPr/>
          </p:nvSpPr>
          <p:spPr>
            <a:xfrm rot="2055878">
              <a:off x="9189152" y="9608252"/>
              <a:ext cx="231865" cy="231865"/>
            </a:xfrm>
            <a:custGeom>
              <a:avLst/>
              <a:gdLst/>
              <a:ahLst/>
              <a:cxnLst/>
              <a:rect l="l" t="t" r="r" b="b"/>
              <a:pathLst>
                <a:path w="231865" h="231865">
                  <a:moveTo>
                    <a:pt x="0" y="0"/>
                  </a:moveTo>
                  <a:lnTo>
                    <a:pt x="231865" y="0"/>
                  </a:lnTo>
                  <a:lnTo>
                    <a:pt x="231865" y="231865"/>
                  </a:lnTo>
                  <a:lnTo>
                    <a:pt x="0" y="2318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56000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2" name="Freeform 13">
              <a:extLst>
                <a:ext uri="{FF2B5EF4-FFF2-40B4-BE49-F238E27FC236}">
                  <a16:creationId xmlns:a16="http://schemas.microsoft.com/office/drawing/2014/main" id="{70BF9FD9-25C4-52F9-06BF-722C830E5104}"/>
                </a:ext>
              </a:extLst>
            </p:cNvPr>
            <p:cNvSpPr/>
            <p:nvPr/>
          </p:nvSpPr>
          <p:spPr>
            <a:xfrm rot="18447662">
              <a:off x="13217140" y="9859751"/>
              <a:ext cx="290824" cy="290824"/>
            </a:xfrm>
            <a:custGeom>
              <a:avLst/>
              <a:gdLst/>
              <a:ahLst/>
              <a:cxnLst/>
              <a:rect l="l" t="t" r="r" b="b"/>
              <a:pathLst>
                <a:path w="290824" h="290824">
                  <a:moveTo>
                    <a:pt x="0" y="0"/>
                  </a:moveTo>
                  <a:lnTo>
                    <a:pt x="290824" y="0"/>
                  </a:lnTo>
                  <a:lnTo>
                    <a:pt x="290824" y="290824"/>
                  </a:lnTo>
                  <a:lnTo>
                    <a:pt x="0" y="290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56000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3" name="Freeform 14">
              <a:extLst>
                <a:ext uri="{FF2B5EF4-FFF2-40B4-BE49-F238E27FC236}">
                  <a16:creationId xmlns:a16="http://schemas.microsoft.com/office/drawing/2014/main" id="{3616DE51-4496-EDDE-F525-AFE21D8C273C}"/>
                </a:ext>
              </a:extLst>
            </p:cNvPr>
            <p:cNvSpPr/>
            <p:nvPr/>
          </p:nvSpPr>
          <p:spPr>
            <a:xfrm>
              <a:off x="16577689" y="9762124"/>
              <a:ext cx="220444" cy="220444"/>
            </a:xfrm>
            <a:custGeom>
              <a:avLst/>
              <a:gdLst/>
              <a:ahLst/>
              <a:cxnLst/>
              <a:rect l="l" t="t" r="r" b="b"/>
              <a:pathLst>
                <a:path w="220444" h="220444">
                  <a:moveTo>
                    <a:pt x="0" y="0"/>
                  </a:moveTo>
                  <a:lnTo>
                    <a:pt x="220444" y="0"/>
                  </a:lnTo>
                  <a:lnTo>
                    <a:pt x="220444" y="220445"/>
                  </a:lnTo>
                  <a:lnTo>
                    <a:pt x="0" y="2204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65000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4" name="Freeform 15">
              <a:extLst>
                <a:ext uri="{FF2B5EF4-FFF2-40B4-BE49-F238E27FC236}">
                  <a16:creationId xmlns:a16="http://schemas.microsoft.com/office/drawing/2014/main" id="{0AB24611-33F8-2785-7300-6AAA428DA840}"/>
                </a:ext>
              </a:extLst>
            </p:cNvPr>
            <p:cNvSpPr/>
            <p:nvPr/>
          </p:nvSpPr>
          <p:spPr>
            <a:xfrm>
              <a:off x="836293" y="9842337"/>
              <a:ext cx="384815" cy="384815"/>
            </a:xfrm>
            <a:custGeom>
              <a:avLst/>
              <a:gdLst/>
              <a:ahLst/>
              <a:cxnLst/>
              <a:rect l="l" t="t" r="r" b="b"/>
              <a:pathLst>
                <a:path w="384815" h="384815">
                  <a:moveTo>
                    <a:pt x="0" y="0"/>
                  </a:moveTo>
                  <a:lnTo>
                    <a:pt x="384814" y="0"/>
                  </a:lnTo>
                  <a:lnTo>
                    <a:pt x="384814" y="384814"/>
                  </a:lnTo>
                  <a:lnTo>
                    <a:pt x="0" y="3848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5" name="Freeform 16">
              <a:extLst>
                <a:ext uri="{FF2B5EF4-FFF2-40B4-BE49-F238E27FC236}">
                  <a16:creationId xmlns:a16="http://schemas.microsoft.com/office/drawing/2014/main" id="{A87FC018-1258-E4AA-F2F5-B1ECEA2617D3}"/>
                </a:ext>
              </a:extLst>
            </p:cNvPr>
            <p:cNvSpPr/>
            <p:nvPr/>
          </p:nvSpPr>
          <p:spPr>
            <a:xfrm>
              <a:off x="1292338" y="9656538"/>
              <a:ext cx="225180" cy="225180"/>
            </a:xfrm>
            <a:custGeom>
              <a:avLst/>
              <a:gdLst/>
              <a:ahLst/>
              <a:cxnLst/>
              <a:rect l="l" t="t" r="r" b="b"/>
              <a:pathLst>
                <a:path w="225180" h="225180">
                  <a:moveTo>
                    <a:pt x="0" y="0"/>
                  </a:moveTo>
                  <a:lnTo>
                    <a:pt x="225180" y="0"/>
                  </a:lnTo>
                  <a:lnTo>
                    <a:pt x="225180" y="225180"/>
                  </a:lnTo>
                  <a:lnTo>
                    <a:pt x="0" y="2251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6" name="Freeform 13">
              <a:extLst>
                <a:ext uri="{FF2B5EF4-FFF2-40B4-BE49-F238E27FC236}">
                  <a16:creationId xmlns:a16="http://schemas.microsoft.com/office/drawing/2014/main" id="{BCC5D87A-41C5-56FE-89AA-F53BB0ADC681}"/>
                </a:ext>
              </a:extLst>
            </p:cNvPr>
            <p:cNvSpPr/>
            <p:nvPr/>
          </p:nvSpPr>
          <p:spPr>
            <a:xfrm rot="18447662">
              <a:off x="14453176" y="10443033"/>
              <a:ext cx="268702" cy="262072"/>
            </a:xfrm>
            <a:custGeom>
              <a:avLst/>
              <a:gdLst/>
              <a:ahLst/>
              <a:cxnLst/>
              <a:rect l="l" t="t" r="r" b="b"/>
              <a:pathLst>
                <a:path w="290824" h="290824">
                  <a:moveTo>
                    <a:pt x="0" y="0"/>
                  </a:moveTo>
                  <a:lnTo>
                    <a:pt x="290824" y="0"/>
                  </a:lnTo>
                  <a:lnTo>
                    <a:pt x="290824" y="290824"/>
                  </a:lnTo>
                  <a:lnTo>
                    <a:pt x="0" y="290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56000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7" name="Freeform 13">
              <a:extLst>
                <a:ext uri="{FF2B5EF4-FFF2-40B4-BE49-F238E27FC236}">
                  <a16:creationId xmlns:a16="http://schemas.microsoft.com/office/drawing/2014/main" id="{46049020-7C0D-89BF-5995-FBA71B8A99A8}"/>
                </a:ext>
              </a:extLst>
            </p:cNvPr>
            <p:cNvSpPr/>
            <p:nvPr/>
          </p:nvSpPr>
          <p:spPr>
            <a:xfrm rot="18447662">
              <a:off x="15430156" y="9952535"/>
              <a:ext cx="268702" cy="262072"/>
            </a:xfrm>
            <a:custGeom>
              <a:avLst/>
              <a:gdLst/>
              <a:ahLst/>
              <a:cxnLst/>
              <a:rect l="l" t="t" r="r" b="b"/>
              <a:pathLst>
                <a:path w="290824" h="290824">
                  <a:moveTo>
                    <a:pt x="0" y="0"/>
                  </a:moveTo>
                  <a:lnTo>
                    <a:pt x="290824" y="0"/>
                  </a:lnTo>
                  <a:lnTo>
                    <a:pt x="290824" y="290824"/>
                  </a:lnTo>
                  <a:lnTo>
                    <a:pt x="0" y="290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56000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48" name="Group 8">
            <a:extLst>
              <a:ext uri="{FF2B5EF4-FFF2-40B4-BE49-F238E27FC236}">
                <a16:creationId xmlns:a16="http://schemas.microsoft.com/office/drawing/2014/main" id="{FD1E2E5E-451F-B1B5-D9F0-A15F36CDE5F1}"/>
              </a:ext>
            </a:extLst>
          </p:cNvPr>
          <p:cNvGrpSpPr/>
          <p:nvPr/>
        </p:nvGrpSpPr>
        <p:grpSpPr>
          <a:xfrm>
            <a:off x="223352" y="0"/>
            <a:ext cx="5399517" cy="1254770"/>
            <a:chOff x="0" y="0"/>
            <a:chExt cx="7199356" cy="1673027"/>
          </a:xfrm>
        </p:grpSpPr>
        <p:sp>
          <p:nvSpPr>
            <p:cNvPr id="49" name="Freeform 9">
              <a:extLst>
                <a:ext uri="{FF2B5EF4-FFF2-40B4-BE49-F238E27FC236}">
                  <a16:creationId xmlns:a16="http://schemas.microsoft.com/office/drawing/2014/main" id="{578C277A-171D-A40D-F770-CDBD32489336}"/>
                </a:ext>
              </a:extLst>
            </p:cNvPr>
            <p:cNvSpPr/>
            <p:nvPr/>
          </p:nvSpPr>
          <p:spPr>
            <a:xfrm>
              <a:off x="0" y="345364"/>
              <a:ext cx="982299" cy="982299"/>
            </a:xfrm>
            <a:custGeom>
              <a:avLst/>
              <a:gdLst/>
              <a:ahLst/>
              <a:cxnLst/>
              <a:rect l="l" t="t" r="r" b="b"/>
              <a:pathLst>
                <a:path w="982299" h="982299">
                  <a:moveTo>
                    <a:pt x="0" y="0"/>
                  </a:moveTo>
                  <a:lnTo>
                    <a:pt x="982299" y="0"/>
                  </a:lnTo>
                  <a:lnTo>
                    <a:pt x="982299" y="982299"/>
                  </a:lnTo>
                  <a:lnTo>
                    <a:pt x="0" y="9822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</p:sp>
        <p:sp>
          <p:nvSpPr>
            <p:cNvPr id="50" name="Freeform 10">
              <a:extLst>
                <a:ext uri="{FF2B5EF4-FFF2-40B4-BE49-F238E27FC236}">
                  <a16:creationId xmlns:a16="http://schemas.microsoft.com/office/drawing/2014/main" id="{B31B2CAE-D4F0-9E0F-6F6D-E476BD74530A}"/>
                </a:ext>
              </a:extLst>
            </p:cNvPr>
            <p:cNvSpPr/>
            <p:nvPr/>
          </p:nvSpPr>
          <p:spPr>
            <a:xfrm>
              <a:off x="1160488" y="345364"/>
              <a:ext cx="982299" cy="982299"/>
            </a:xfrm>
            <a:custGeom>
              <a:avLst/>
              <a:gdLst/>
              <a:ahLst/>
              <a:cxnLst/>
              <a:rect l="l" t="t" r="r" b="b"/>
              <a:pathLst>
                <a:path w="982299" h="982299">
                  <a:moveTo>
                    <a:pt x="0" y="0"/>
                  </a:moveTo>
                  <a:lnTo>
                    <a:pt x="982298" y="0"/>
                  </a:lnTo>
                  <a:lnTo>
                    <a:pt x="982298" y="982299"/>
                  </a:lnTo>
                  <a:lnTo>
                    <a:pt x="0" y="9822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</p:sp>
        <p:sp>
          <p:nvSpPr>
            <p:cNvPr id="51" name="Freeform 11">
              <a:extLst>
                <a:ext uri="{FF2B5EF4-FFF2-40B4-BE49-F238E27FC236}">
                  <a16:creationId xmlns:a16="http://schemas.microsoft.com/office/drawing/2014/main" id="{C2DDB547-7BE3-4513-8009-17864A31EF47}"/>
                </a:ext>
              </a:extLst>
            </p:cNvPr>
            <p:cNvSpPr/>
            <p:nvPr/>
          </p:nvSpPr>
          <p:spPr>
            <a:xfrm>
              <a:off x="3373560" y="345364"/>
              <a:ext cx="982299" cy="982299"/>
            </a:xfrm>
            <a:custGeom>
              <a:avLst/>
              <a:gdLst/>
              <a:ahLst/>
              <a:cxnLst/>
              <a:rect l="l" t="t" r="r" b="b"/>
              <a:pathLst>
                <a:path w="982299" h="982299">
                  <a:moveTo>
                    <a:pt x="0" y="0"/>
                  </a:moveTo>
                  <a:lnTo>
                    <a:pt x="982298" y="0"/>
                  </a:lnTo>
                  <a:lnTo>
                    <a:pt x="982298" y="982299"/>
                  </a:lnTo>
                  <a:lnTo>
                    <a:pt x="0" y="9822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</p:sp>
        <p:sp>
          <p:nvSpPr>
            <p:cNvPr id="52" name="Freeform 12">
              <a:extLst>
                <a:ext uri="{FF2B5EF4-FFF2-40B4-BE49-F238E27FC236}">
                  <a16:creationId xmlns:a16="http://schemas.microsoft.com/office/drawing/2014/main" id="{93D57F7C-F645-2106-D0AD-8577EA617736}"/>
                </a:ext>
              </a:extLst>
            </p:cNvPr>
            <p:cNvSpPr/>
            <p:nvPr/>
          </p:nvSpPr>
          <p:spPr>
            <a:xfrm>
              <a:off x="2324694" y="345364"/>
              <a:ext cx="866959" cy="982299"/>
            </a:xfrm>
            <a:custGeom>
              <a:avLst/>
              <a:gdLst/>
              <a:ahLst/>
              <a:cxnLst/>
              <a:rect l="l" t="t" r="r" b="b"/>
              <a:pathLst>
                <a:path w="866959" h="982299">
                  <a:moveTo>
                    <a:pt x="0" y="0"/>
                  </a:moveTo>
                  <a:lnTo>
                    <a:pt x="866959" y="0"/>
                  </a:lnTo>
                  <a:lnTo>
                    <a:pt x="866959" y="982299"/>
                  </a:lnTo>
                  <a:lnTo>
                    <a:pt x="0" y="9822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 l="-24839" r="-27501"/>
              </a:stretch>
            </a:blipFill>
          </p:spPr>
        </p:sp>
        <p:sp>
          <p:nvSpPr>
            <p:cNvPr id="53" name="Freeform 13">
              <a:extLst>
                <a:ext uri="{FF2B5EF4-FFF2-40B4-BE49-F238E27FC236}">
                  <a16:creationId xmlns:a16="http://schemas.microsoft.com/office/drawing/2014/main" id="{759D202B-7608-FBD9-8428-1D75100C76A1}"/>
                </a:ext>
              </a:extLst>
            </p:cNvPr>
            <p:cNvSpPr/>
            <p:nvPr/>
          </p:nvSpPr>
          <p:spPr>
            <a:xfrm>
              <a:off x="4537766" y="0"/>
              <a:ext cx="2661590" cy="1673027"/>
            </a:xfrm>
            <a:custGeom>
              <a:avLst/>
              <a:gdLst/>
              <a:ahLst/>
              <a:cxnLst/>
              <a:rect l="l" t="t" r="r" b="b"/>
              <a:pathLst>
                <a:path w="2661590" h="1673027">
                  <a:moveTo>
                    <a:pt x="0" y="0"/>
                  </a:moveTo>
                  <a:lnTo>
                    <a:pt x="2661590" y="0"/>
                  </a:lnTo>
                  <a:lnTo>
                    <a:pt x="2661590" y="1673027"/>
                  </a:lnTo>
                  <a:lnTo>
                    <a:pt x="0" y="16730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 l="-5873" r="-5873"/>
              </a:stretch>
            </a:blipFill>
          </p:spPr>
        </p:sp>
      </p:grpSp>
    </p:spTree>
    <p:extLst>
      <p:ext uri="{BB962C8B-B14F-4D97-AF65-F5344CB8AC3E}">
        <p14:creationId xmlns:p14="http://schemas.microsoft.com/office/powerpoint/2010/main" val="25108913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4570791" y="3169437"/>
            <a:ext cx="9422190" cy="4514694"/>
          </a:xfrm>
          <a:solidFill>
            <a:schemeClr val="accent2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txBody>
          <a:bodyPr>
            <a:noAutofit/>
          </a:bodyPr>
          <a:lstStyle/>
          <a:p>
            <a:pPr marL="0" indent="0" algn="ctr">
              <a:buNone/>
            </a:pPr>
            <a:endParaRPr lang="th-TH" sz="2400" b="1" dirty="0">
              <a:latin typeface="Chulabhorn Likit Text Light๙" panose="00000400000000000000" pitchFamily="2" charset="-34"/>
              <a:cs typeface="Chulabhorn Likit Text Light๙" panose="00000400000000000000" pitchFamily="2" charset="-34"/>
            </a:endParaRPr>
          </a:p>
          <a:p>
            <a:pPr>
              <a:lnSpc>
                <a:spcPct val="120000"/>
              </a:lnSpc>
            </a:pPr>
            <a:r>
              <a:rPr lang="th-TH" sz="2400" b="1" dirty="0"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จังหวัดประกาศรับสมัครระหว่างวันที่ 17 - 26 เมษายน 2567</a:t>
            </a:r>
          </a:p>
          <a:p>
            <a:r>
              <a:rPr lang="th-TH" sz="2400" b="1" dirty="0"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รับสมัครวันที่ 22 – 26 เมษายน 2567</a:t>
            </a:r>
          </a:p>
          <a:p>
            <a:r>
              <a:rPr lang="th-TH" sz="2400" b="1" dirty="0"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ต้องประกาศก่อนรับสมัครไม่น้อยกว่า 5 วัน</a:t>
            </a:r>
          </a:p>
          <a:p>
            <a:r>
              <a:rPr lang="th-TH" sz="2400" b="1" dirty="0"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สามารถสมัครได้เพียงตำแหน่งเดียวเท่านั้น</a:t>
            </a:r>
          </a:p>
          <a:p>
            <a:endParaRPr lang="th-TH" sz="2400" b="1" dirty="0">
              <a:latin typeface="Chulabhorn Likit Text Light๙" panose="00000400000000000000" pitchFamily="2" charset="-34"/>
              <a:cs typeface="Chulabhorn Likit Text Light๙" panose="00000400000000000000" pitchFamily="2" charset="-34"/>
            </a:endParaRPr>
          </a:p>
        </p:txBody>
      </p:sp>
      <p:sp>
        <p:nvSpPr>
          <p:cNvPr id="28" name="สี่เหลี่ยมผืนผ้ามุมมน 27"/>
          <p:cNvSpPr/>
          <p:nvPr/>
        </p:nvSpPr>
        <p:spPr>
          <a:xfrm>
            <a:off x="6293224" y="1479169"/>
            <a:ext cx="5647766" cy="952052"/>
          </a:xfrm>
          <a:prstGeom prst="round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600" b="1" dirty="0">
                <a:solidFill>
                  <a:schemeClr val="tx1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กำหนดการรับสมัคร</a:t>
            </a:r>
          </a:p>
        </p:txBody>
      </p:sp>
      <p:grpSp>
        <p:nvGrpSpPr>
          <p:cNvPr id="29" name="กลุ่ม 28">
            <a:extLst>
              <a:ext uri="{FF2B5EF4-FFF2-40B4-BE49-F238E27FC236}">
                <a16:creationId xmlns:a16="http://schemas.microsoft.com/office/drawing/2014/main" id="{363CFA7D-A874-2DDF-46BF-D5D189A7986C}"/>
              </a:ext>
            </a:extLst>
          </p:cNvPr>
          <p:cNvGrpSpPr/>
          <p:nvPr/>
        </p:nvGrpSpPr>
        <p:grpSpPr>
          <a:xfrm>
            <a:off x="-322135" y="5943268"/>
            <a:ext cx="20941658" cy="5143832"/>
            <a:chOff x="-322135" y="5943268"/>
            <a:chExt cx="20941658" cy="5143832"/>
          </a:xfrm>
        </p:grpSpPr>
        <p:sp>
          <p:nvSpPr>
            <p:cNvPr id="30" name="Freeform 2">
              <a:extLst>
                <a:ext uri="{FF2B5EF4-FFF2-40B4-BE49-F238E27FC236}">
                  <a16:creationId xmlns:a16="http://schemas.microsoft.com/office/drawing/2014/main" id="{F3EAE404-8EA1-3CC8-3DDF-EE7377F552CA}"/>
                </a:ext>
              </a:extLst>
            </p:cNvPr>
            <p:cNvSpPr/>
            <p:nvPr/>
          </p:nvSpPr>
          <p:spPr>
            <a:xfrm>
              <a:off x="-322135" y="9635249"/>
              <a:ext cx="19404854" cy="1451851"/>
            </a:xfrm>
            <a:custGeom>
              <a:avLst/>
              <a:gdLst/>
              <a:ahLst/>
              <a:cxnLst/>
              <a:rect l="l" t="t" r="r" b="b"/>
              <a:pathLst>
                <a:path w="19404854" h="9702427">
                  <a:moveTo>
                    <a:pt x="0" y="0"/>
                  </a:moveTo>
                  <a:lnTo>
                    <a:pt x="19404855" y="0"/>
                  </a:lnTo>
                  <a:lnTo>
                    <a:pt x="19404855" y="9702428"/>
                  </a:lnTo>
                  <a:lnTo>
                    <a:pt x="0" y="97024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rcRect/>
              <a:stretch>
                <a:fillRect b="-568280"/>
              </a:stretch>
            </a:blipFill>
          </p:spPr>
        </p:sp>
        <p:sp>
          <p:nvSpPr>
            <p:cNvPr id="31" name="Freeform 3">
              <a:extLst>
                <a:ext uri="{FF2B5EF4-FFF2-40B4-BE49-F238E27FC236}">
                  <a16:creationId xmlns:a16="http://schemas.microsoft.com/office/drawing/2014/main" id="{F36C58F6-7D33-B4AF-E252-136BE09069FF}"/>
                </a:ext>
              </a:extLst>
            </p:cNvPr>
            <p:cNvSpPr/>
            <p:nvPr/>
          </p:nvSpPr>
          <p:spPr>
            <a:xfrm rot="10800000" flipH="1">
              <a:off x="-126913" y="6672817"/>
              <a:ext cx="4261510" cy="4172163"/>
            </a:xfrm>
            <a:custGeom>
              <a:avLst/>
              <a:gdLst/>
              <a:ahLst/>
              <a:cxnLst/>
              <a:rect l="l" t="t" r="r" b="b"/>
              <a:pathLst>
                <a:path w="4261510" h="4172163">
                  <a:moveTo>
                    <a:pt x="4261510" y="0"/>
                  </a:moveTo>
                  <a:lnTo>
                    <a:pt x="0" y="0"/>
                  </a:lnTo>
                  <a:lnTo>
                    <a:pt x="0" y="4172163"/>
                  </a:lnTo>
                  <a:lnTo>
                    <a:pt x="4261510" y="4172163"/>
                  </a:lnTo>
                  <a:lnTo>
                    <a:pt x="4261510" y="0"/>
                  </a:lnTo>
                  <a:close/>
                </a:path>
              </a:pathLst>
            </a:custGeom>
            <a:blipFill>
              <a:blip r:embed="rId4">
                <a:alphaModFix amt="37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2" name="Freeform 4">
              <a:extLst>
                <a:ext uri="{FF2B5EF4-FFF2-40B4-BE49-F238E27FC236}">
                  <a16:creationId xmlns:a16="http://schemas.microsoft.com/office/drawing/2014/main" id="{E29E58FA-BBF1-9E54-7B77-79FE0F411EC4}"/>
                </a:ext>
              </a:extLst>
            </p:cNvPr>
            <p:cNvSpPr/>
            <p:nvPr/>
          </p:nvSpPr>
          <p:spPr>
            <a:xfrm rot="10800000">
              <a:off x="16716853" y="5943268"/>
              <a:ext cx="3902670" cy="4366592"/>
            </a:xfrm>
            <a:custGeom>
              <a:avLst/>
              <a:gdLst/>
              <a:ahLst/>
              <a:cxnLst/>
              <a:rect l="l" t="t" r="r" b="b"/>
              <a:pathLst>
                <a:path w="4261510" h="4172163">
                  <a:moveTo>
                    <a:pt x="0" y="0"/>
                  </a:moveTo>
                  <a:lnTo>
                    <a:pt x="4261510" y="0"/>
                  </a:lnTo>
                  <a:lnTo>
                    <a:pt x="4261510" y="4172163"/>
                  </a:lnTo>
                  <a:lnTo>
                    <a:pt x="0" y="41721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31999"/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3" name="Freeform 5">
              <a:extLst>
                <a:ext uri="{FF2B5EF4-FFF2-40B4-BE49-F238E27FC236}">
                  <a16:creationId xmlns:a16="http://schemas.microsoft.com/office/drawing/2014/main" id="{A3BDBA2F-FAB1-879A-E784-42923F139135}"/>
                </a:ext>
              </a:extLst>
            </p:cNvPr>
            <p:cNvSpPr/>
            <p:nvPr/>
          </p:nvSpPr>
          <p:spPr>
            <a:xfrm>
              <a:off x="17183859" y="9649284"/>
              <a:ext cx="352548" cy="352548"/>
            </a:xfrm>
            <a:custGeom>
              <a:avLst/>
              <a:gdLst/>
              <a:ahLst/>
              <a:cxnLst/>
              <a:rect l="l" t="t" r="r" b="b"/>
              <a:pathLst>
                <a:path w="352548" h="352548">
                  <a:moveTo>
                    <a:pt x="0" y="0"/>
                  </a:moveTo>
                  <a:lnTo>
                    <a:pt x="352547" y="0"/>
                  </a:lnTo>
                  <a:lnTo>
                    <a:pt x="352547" y="352548"/>
                  </a:lnTo>
                  <a:lnTo>
                    <a:pt x="0" y="35254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47000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4" name="Freeform 6">
              <a:extLst>
                <a:ext uri="{FF2B5EF4-FFF2-40B4-BE49-F238E27FC236}">
                  <a16:creationId xmlns:a16="http://schemas.microsoft.com/office/drawing/2014/main" id="{EB905E75-AD1B-A416-EA25-0E21B0AFEF4E}"/>
                </a:ext>
              </a:extLst>
            </p:cNvPr>
            <p:cNvSpPr/>
            <p:nvPr/>
          </p:nvSpPr>
          <p:spPr>
            <a:xfrm>
              <a:off x="16855283" y="9924104"/>
              <a:ext cx="270304" cy="270304"/>
            </a:xfrm>
            <a:custGeom>
              <a:avLst/>
              <a:gdLst/>
              <a:ahLst/>
              <a:cxnLst/>
              <a:rect l="l" t="t" r="r" b="b"/>
              <a:pathLst>
                <a:path w="270304" h="270304">
                  <a:moveTo>
                    <a:pt x="0" y="0"/>
                  </a:moveTo>
                  <a:lnTo>
                    <a:pt x="270304" y="0"/>
                  </a:lnTo>
                  <a:lnTo>
                    <a:pt x="270304" y="270304"/>
                  </a:lnTo>
                  <a:lnTo>
                    <a:pt x="0" y="2703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55000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5" name="Freeform 7">
              <a:extLst>
                <a:ext uri="{FF2B5EF4-FFF2-40B4-BE49-F238E27FC236}">
                  <a16:creationId xmlns:a16="http://schemas.microsoft.com/office/drawing/2014/main" id="{22DF2B0A-C819-C369-DE06-342E639D7EE3}"/>
                </a:ext>
              </a:extLst>
            </p:cNvPr>
            <p:cNvSpPr/>
            <p:nvPr/>
          </p:nvSpPr>
          <p:spPr>
            <a:xfrm>
              <a:off x="0" y="9641564"/>
              <a:ext cx="625082" cy="625082"/>
            </a:xfrm>
            <a:custGeom>
              <a:avLst/>
              <a:gdLst/>
              <a:ahLst/>
              <a:cxnLst/>
              <a:rect l="l" t="t" r="r" b="b"/>
              <a:pathLst>
                <a:path w="625082" h="625082">
                  <a:moveTo>
                    <a:pt x="0" y="0"/>
                  </a:moveTo>
                  <a:lnTo>
                    <a:pt x="625082" y="0"/>
                  </a:lnTo>
                  <a:lnTo>
                    <a:pt x="625082" y="625082"/>
                  </a:lnTo>
                  <a:lnTo>
                    <a:pt x="0" y="62508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6" name="Freeform 8">
              <a:extLst>
                <a:ext uri="{FF2B5EF4-FFF2-40B4-BE49-F238E27FC236}">
                  <a16:creationId xmlns:a16="http://schemas.microsoft.com/office/drawing/2014/main" id="{8F84278B-1AB7-3FC9-A19B-04217E5D9C15}"/>
                </a:ext>
              </a:extLst>
            </p:cNvPr>
            <p:cNvSpPr/>
            <p:nvPr/>
          </p:nvSpPr>
          <p:spPr>
            <a:xfrm>
              <a:off x="660458" y="9631111"/>
              <a:ext cx="294691" cy="294691"/>
            </a:xfrm>
            <a:custGeom>
              <a:avLst/>
              <a:gdLst/>
              <a:ahLst/>
              <a:cxnLst/>
              <a:rect l="l" t="t" r="r" b="b"/>
              <a:pathLst>
                <a:path w="294691" h="294691">
                  <a:moveTo>
                    <a:pt x="0" y="0"/>
                  </a:moveTo>
                  <a:lnTo>
                    <a:pt x="294691" y="0"/>
                  </a:lnTo>
                  <a:lnTo>
                    <a:pt x="294691" y="294691"/>
                  </a:lnTo>
                  <a:lnTo>
                    <a:pt x="0" y="2946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7" name="Freeform 9">
              <a:extLst>
                <a:ext uri="{FF2B5EF4-FFF2-40B4-BE49-F238E27FC236}">
                  <a16:creationId xmlns:a16="http://schemas.microsoft.com/office/drawing/2014/main" id="{5EB83B38-5CD5-C6E9-64BC-675B92B6DF1D}"/>
                </a:ext>
              </a:extLst>
            </p:cNvPr>
            <p:cNvSpPr/>
            <p:nvPr/>
          </p:nvSpPr>
          <p:spPr>
            <a:xfrm rot="834738">
              <a:off x="4269232" y="9833364"/>
              <a:ext cx="298411" cy="298411"/>
            </a:xfrm>
            <a:custGeom>
              <a:avLst/>
              <a:gdLst/>
              <a:ahLst/>
              <a:cxnLst/>
              <a:rect l="l" t="t" r="r" b="b"/>
              <a:pathLst>
                <a:path w="298411" h="298411">
                  <a:moveTo>
                    <a:pt x="0" y="0"/>
                  </a:moveTo>
                  <a:lnTo>
                    <a:pt x="298410" y="0"/>
                  </a:lnTo>
                  <a:lnTo>
                    <a:pt x="298410" y="298410"/>
                  </a:lnTo>
                  <a:lnTo>
                    <a:pt x="0" y="2984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56000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8" name="TextBox 10">
              <a:extLst>
                <a:ext uri="{FF2B5EF4-FFF2-40B4-BE49-F238E27FC236}">
                  <a16:creationId xmlns:a16="http://schemas.microsoft.com/office/drawing/2014/main" id="{038E950A-F888-5E92-BD9B-5C82C5D424FD}"/>
                </a:ext>
              </a:extLst>
            </p:cNvPr>
            <p:cNvSpPr txBox="1"/>
            <p:nvPr/>
          </p:nvSpPr>
          <p:spPr>
            <a:xfrm>
              <a:off x="5418052" y="9897227"/>
              <a:ext cx="13784348" cy="4289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679"/>
                </a:lnSpc>
              </a:pPr>
              <a:r>
                <a:rPr lang="en-US" sz="1600" dirty="0" err="1">
                  <a:solidFill>
                    <a:srgbClr val="EA9F1B"/>
                  </a:solidFill>
                  <a:latin typeface="Chulabhorn Likit Text Light" panose="00000400000000000000" pitchFamily="2" charset="-34"/>
                  <a:cs typeface="Chulabhorn Likit Text Light" panose="00000400000000000000" pitchFamily="2" charset="-34"/>
                </a:rPr>
                <a:t>เศรษฐกิจฐานรากมั่นคง</a:t>
              </a:r>
              <a:r>
                <a:rPr lang="en-US" sz="1600" dirty="0">
                  <a:solidFill>
                    <a:srgbClr val="EA9F1B"/>
                  </a:solidFill>
                  <a:latin typeface="Chulabhorn Likit Text Light" panose="00000400000000000000" pitchFamily="2" charset="-34"/>
                  <a:cs typeface="Chulabhorn Likit Text Light" panose="00000400000000000000" pitchFamily="2" charset="-34"/>
                </a:rPr>
                <a:t> </a:t>
              </a:r>
              <a:r>
                <a:rPr lang="en-US" sz="1600" dirty="0" err="1">
                  <a:solidFill>
                    <a:srgbClr val="EA9F1B"/>
                  </a:solidFill>
                  <a:latin typeface="Chulabhorn Likit Text Light" panose="00000400000000000000" pitchFamily="2" charset="-34"/>
                  <a:cs typeface="Chulabhorn Likit Text Light" panose="00000400000000000000" pitchFamily="2" charset="-34"/>
                </a:rPr>
                <a:t>ชุมชนเข้มแข็งอย่างยั่งยืน</a:t>
              </a:r>
              <a:r>
                <a:rPr lang="en-US" sz="1600" dirty="0">
                  <a:solidFill>
                    <a:srgbClr val="EA9F1B"/>
                  </a:solidFill>
                  <a:latin typeface="Chulabhorn Likit Text Light" panose="00000400000000000000" pitchFamily="2" charset="-34"/>
                  <a:cs typeface="Chulabhorn Likit Text Light" panose="00000400000000000000" pitchFamily="2" charset="-34"/>
                </a:rPr>
                <a:t> </a:t>
              </a:r>
              <a:r>
                <a:rPr lang="en-US" sz="1600" dirty="0" err="1">
                  <a:solidFill>
                    <a:srgbClr val="EA9F1B"/>
                  </a:solidFill>
                  <a:latin typeface="Chulabhorn Likit Text Light" panose="00000400000000000000" pitchFamily="2" charset="-34"/>
                  <a:cs typeface="Chulabhorn Likit Text Light" panose="00000400000000000000" pitchFamily="2" charset="-34"/>
                </a:rPr>
                <a:t>ด้วยหลักปรัชญาของเศรษฐกิจพอเพียง</a:t>
              </a:r>
              <a:r>
                <a:rPr lang="en-US" sz="1600" dirty="0">
                  <a:solidFill>
                    <a:srgbClr val="EA9F1B"/>
                  </a:solidFill>
                  <a:latin typeface="Chulabhorn Likit Text Light" panose="00000400000000000000" pitchFamily="2" charset="-34"/>
                  <a:cs typeface="Chulabhorn Likit Text Light" panose="00000400000000000000" pitchFamily="2" charset="-34"/>
                </a:rPr>
                <a:t> </a:t>
              </a:r>
            </a:p>
            <a:p>
              <a:pPr>
                <a:lnSpc>
                  <a:spcPts val="1679"/>
                </a:lnSpc>
              </a:pPr>
              <a:endParaRPr lang="en-US" sz="1400" spc="253" dirty="0">
                <a:solidFill>
                  <a:srgbClr val="EA9F1B"/>
                </a:solidFill>
                <a:cs typeface="Opun Mai Bold"/>
              </a:endParaRPr>
            </a:p>
          </p:txBody>
        </p:sp>
        <p:sp>
          <p:nvSpPr>
            <p:cNvPr id="39" name="Freeform 12">
              <a:extLst>
                <a:ext uri="{FF2B5EF4-FFF2-40B4-BE49-F238E27FC236}">
                  <a16:creationId xmlns:a16="http://schemas.microsoft.com/office/drawing/2014/main" id="{FD5CDF17-344A-670B-B23E-6CFD84E5A80C}"/>
                </a:ext>
              </a:extLst>
            </p:cNvPr>
            <p:cNvSpPr/>
            <p:nvPr/>
          </p:nvSpPr>
          <p:spPr>
            <a:xfrm rot="2055878">
              <a:off x="9189152" y="9608252"/>
              <a:ext cx="231865" cy="231865"/>
            </a:xfrm>
            <a:custGeom>
              <a:avLst/>
              <a:gdLst/>
              <a:ahLst/>
              <a:cxnLst/>
              <a:rect l="l" t="t" r="r" b="b"/>
              <a:pathLst>
                <a:path w="231865" h="231865">
                  <a:moveTo>
                    <a:pt x="0" y="0"/>
                  </a:moveTo>
                  <a:lnTo>
                    <a:pt x="231865" y="0"/>
                  </a:lnTo>
                  <a:lnTo>
                    <a:pt x="231865" y="231865"/>
                  </a:lnTo>
                  <a:lnTo>
                    <a:pt x="0" y="2318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56000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0" name="Freeform 13">
              <a:extLst>
                <a:ext uri="{FF2B5EF4-FFF2-40B4-BE49-F238E27FC236}">
                  <a16:creationId xmlns:a16="http://schemas.microsoft.com/office/drawing/2014/main" id="{A04B3C22-178C-2A0C-EB2F-2B809A972AD8}"/>
                </a:ext>
              </a:extLst>
            </p:cNvPr>
            <p:cNvSpPr/>
            <p:nvPr/>
          </p:nvSpPr>
          <p:spPr>
            <a:xfrm rot="18447662">
              <a:off x="13217140" y="9859751"/>
              <a:ext cx="290824" cy="290824"/>
            </a:xfrm>
            <a:custGeom>
              <a:avLst/>
              <a:gdLst/>
              <a:ahLst/>
              <a:cxnLst/>
              <a:rect l="l" t="t" r="r" b="b"/>
              <a:pathLst>
                <a:path w="290824" h="290824">
                  <a:moveTo>
                    <a:pt x="0" y="0"/>
                  </a:moveTo>
                  <a:lnTo>
                    <a:pt x="290824" y="0"/>
                  </a:lnTo>
                  <a:lnTo>
                    <a:pt x="290824" y="290824"/>
                  </a:lnTo>
                  <a:lnTo>
                    <a:pt x="0" y="290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56000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1" name="Freeform 14">
              <a:extLst>
                <a:ext uri="{FF2B5EF4-FFF2-40B4-BE49-F238E27FC236}">
                  <a16:creationId xmlns:a16="http://schemas.microsoft.com/office/drawing/2014/main" id="{B44DF281-E585-A56D-65FA-39BC5D53E26E}"/>
                </a:ext>
              </a:extLst>
            </p:cNvPr>
            <p:cNvSpPr/>
            <p:nvPr/>
          </p:nvSpPr>
          <p:spPr>
            <a:xfrm>
              <a:off x="16577689" y="9762124"/>
              <a:ext cx="220444" cy="220444"/>
            </a:xfrm>
            <a:custGeom>
              <a:avLst/>
              <a:gdLst/>
              <a:ahLst/>
              <a:cxnLst/>
              <a:rect l="l" t="t" r="r" b="b"/>
              <a:pathLst>
                <a:path w="220444" h="220444">
                  <a:moveTo>
                    <a:pt x="0" y="0"/>
                  </a:moveTo>
                  <a:lnTo>
                    <a:pt x="220444" y="0"/>
                  </a:lnTo>
                  <a:lnTo>
                    <a:pt x="220444" y="220445"/>
                  </a:lnTo>
                  <a:lnTo>
                    <a:pt x="0" y="2204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65000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2" name="Freeform 15">
              <a:extLst>
                <a:ext uri="{FF2B5EF4-FFF2-40B4-BE49-F238E27FC236}">
                  <a16:creationId xmlns:a16="http://schemas.microsoft.com/office/drawing/2014/main" id="{FCB6EEE5-EF6B-A797-A7B5-07CB6568C984}"/>
                </a:ext>
              </a:extLst>
            </p:cNvPr>
            <p:cNvSpPr/>
            <p:nvPr/>
          </p:nvSpPr>
          <p:spPr>
            <a:xfrm>
              <a:off x="836293" y="9842337"/>
              <a:ext cx="384815" cy="384815"/>
            </a:xfrm>
            <a:custGeom>
              <a:avLst/>
              <a:gdLst/>
              <a:ahLst/>
              <a:cxnLst/>
              <a:rect l="l" t="t" r="r" b="b"/>
              <a:pathLst>
                <a:path w="384815" h="384815">
                  <a:moveTo>
                    <a:pt x="0" y="0"/>
                  </a:moveTo>
                  <a:lnTo>
                    <a:pt x="384814" y="0"/>
                  </a:lnTo>
                  <a:lnTo>
                    <a:pt x="384814" y="384814"/>
                  </a:lnTo>
                  <a:lnTo>
                    <a:pt x="0" y="3848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3" name="Freeform 16">
              <a:extLst>
                <a:ext uri="{FF2B5EF4-FFF2-40B4-BE49-F238E27FC236}">
                  <a16:creationId xmlns:a16="http://schemas.microsoft.com/office/drawing/2014/main" id="{ECA0CD85-2085-A6A4-DB47-DDF05AF07A94}"/>
                </a:ext>
              </a:extLst>
            </p:cNvPr>
            <p:cNvSpPr/>
            <p:nvPr/>
          </p:nvSpPr>
          <p:spPr>
            <a:xfrm>
              <a:off x="1292338" y="9656538"/>
              <a:ext cx="225180" cy="225180"/>
            </a:xfrm>
            <a:custGeom>
              <a:avLst/>
              <a:gdLst/>
              <a:ahLst/>
              <a:cxnLst/>
              <a:rect l="l" t="t" r="r" b="b"/>
              <a:pathLst>
                <a:path w="225180" h="225180">
                  <a:moveTo>
                    <a:pt x="0" y="0"/>
                  </a:moveTo>
                  <a:lnTo>
                    <a:pt x="225180" y="0"/>
                  </a:lnTo>
                  <a:lnTo>
                    <a:pt x="225180" y="225180"/>
                  </a:lnTo>
                  <a:lnTo>
                    <a:pt x="0" y="2251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4" name="Freeform 13">
              <a:extLst>
                <a:ext uri="{FF2B5EF4-FFF2-40B4-BE49-F238E27FC236}">
                  <a16:creationId xmlns:a16="http://schemas.microsoft.com/office/drawing/2014/main" id="{75097849-4141-4810-80A3-E1ADA9F4281A}"/>
                </a:ext>
              </a:extLst>
            </p:cNvPr>
            <p:cNvSpPr/>
            <p:nvPr/>
          </p:nvSpPr>
          <p:spPr>
            <a:xfrm rot="18447662">
              <a:off x="14453176" y="10443033"/>
              <a:ext cx="268702" cy="262072"/>
            </a:xfrm>
            <a:custGeom>
              <a:avLst/>
              <a:gdLst/>
              <a:ahLst/>
              <a:cxnLst/>
              <a:rect l="l" t="t" r="r" b="b"/>
              <a:pathLst>
                <a:path w="290824" h="290824">
                  <a:moveTo>
                    <a:pt x="0" y="0"/>
                  </a:moveTo>
                  <a:lnTo>
                    <a:pt x="290824" y="0"/>
                  </a:lnTo>
                  <a:lnTo>
                    <a:pt x="290824" y="290824"/>
                  </a:lnTo>
                  <a:lnTo>
                    <a:pt x="0" y="290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56000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5" name="Freeform 13">
              <a:extLst>
                <a:ext uri="{FF2B5EF4-FFF2-40B4-BE49-F238E27FC236}">
                  <a16:creationId xmlns:a16="http://schemas.microsoft.com/office/drawing/2014/main" id="{15F90584-DA32-6215-7E66-37D296D693D6}"/>
                </a:ext>
              </a:extLst>
            </p:cNvPr>
            <p:cNvSpPr/>
            <p:nvPr/>
          </p:nvSpPr>
          <p:spPr>
            <a:xfrm rot="18447662">
              <a:off x="15430156" y="9952535"/>
              <a:ext cx="268702" cy="262072"/>
            </a:xfrm>
            <a:custGeom>
              <a:avLst/>
              <a:gdLst/>
              <a:ahLst/>
              <a:cxnLst/>
              <a:rect l="l" t="t" r="r" b="b"/>
              <a:pathLst>
                <a:path w="290824" h="290824">
                  <a:moveTo>
                    <a:pt x="0" y="0"/>
                  </a:moveTo>
                  <a:lnTo>
                    <a:pt x="290824" y="0"/>
                  </a:lnTo>
                  <a:lnTo>
                    <a:pt x="290824" y="290824"/>
                  </a:lnTo>
                  <a:lnTo>
                    <a:pt x="0" y="290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56000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46" name="Group 8">
            <a:extLst>
              <a:ext uri="{FF2B5EF4-FFF2-40B4-BE49-F238E27FC236}">
                <a16:creationId xmlns:a16="http://schemas.microsoft.com/office/drawing/2014/main" id="{A28354A1-1D9A-65A0-CBC3-DD36D6D27682}"/>
              </a:ext>
            </a:extLst>
          </p:cNvPr>
          <p:cNvGrpSpPr/>
          <p:nvPr/>
        </p:nvGrpSpPr>
        <p:grpSpPr>
          <a:xfrm>
            <a:off x="223352" y="0"/>
            <a:ext cx="5399517" cy="1254770"/>
            <a:chOff x="0" y="0"/>
            <a:chExt cx="7199356" cy="1673027"/>
          </a:xfrm>
        </p:grpSpPr>
        <p:sp>
          <p:nvSpPr>
            <p:cNvPr id="47" name="Freeform 9">
              <a:extLst>
                <a:ext uri="{FF2B5EF4-FFF2-40B4-BE49-F238E27FC236}">
                  <a16:creationId xmlns:a16="http://schemas.microsoft.com/office/drawing/2014/main" id="{0A014CF2-64F1-C25F-49A0-1CB9A5369108}"/>
                </a:ext>
              </a:extLst>
            </p:cNvPr>
            <p:cNvSpPr/>
            <p:nvPr/>
          </p:nvSpPr>
          <p:spPr>
            <a:xfrm>
              <a:off x="0" y="345364"/>
              <a:ext cx="982299" cy="982299"/>
            </a:xfrm>
            <a:custGeom>
              <a:avLst/>
              <a:gdLst/>
              <a:ahLst/>
              <a:cxnLst/>
              <a:rect l="l" t="t" r="r" b="b"/>
              <a:pathLst>
                <a:path w="982299" h="982299">
                  <a:moveTo>
                    <a:pt x="0" y="0"/>
                  </a:moveTo>
                  <a:lnTo>
                    <a:pt x="982299" y="0"/>
                  </a:lnTo>
                  <a:lnTo>
                    <a:pt x="982299" y="982299"/>
                  </a:lnTo>
                  <a:lnTo>
                    <a:pt x="0" y="9822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</p:sp>
        <p:sp>
          <p:nvSpPr>
            <p:cNvPr id="48" name="Freeform 10">
              <a:extLst>
                <a:ext uri="{FF2B5EF4-FFF2-40B4-BE49-F238E27FC236}">
                  <a16:creationId xmlns:a16="http://schemas.microsoft.com/office/drawing/2014/main" id="{E8C24E93-3951-2F2D-706C-FA9DD7846554}"/>
                </a:ext>
              </a:extLst>
            </p:cNvPr>
            <p:cNvSpPr/>
            <p:nvPr/>
          </p:nvSpPr>
          <p:spPr>
            <a:xfrm>
              <a:off x="1160488" y="345364"/>
              <a:ext cx="982299" cy="982299"/>
            </a:xfrm>
            <a:custGeom>
              <a:avLst/>
              <a:gdLst/>
              <a:ahLst/>
              <a:cxnLst/>
              <a:rect l="l" t="t" r="r" b="b"/>
              <a:pathLst>
                <a:path w="982299" h="982299">
                  <a:moveTo>
                    <a:pt x="0" y="0"/>
                  </a:moveTo>
                  <a:lnTo>
                    <a:pt x="982298" y="0"/>
                  </a:lnTo>
                  <a:lnTo>
                    <a:pt x="982298" y="982299"/>
                  </a:lnTo>
                  <a:lnTo>
                    <a:pt x="0" y="9822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</p:sp>
        <p:sp>
          <p:nvSpPr>
            <p:cNvPr id="49" name="Freeform 11">
              <a:extLst>
                <a:ext uri="{FF2B5EF4-FFF2-40B4-BE49-F238E27FC236}">
                  <a16:creationId xmlns:a16="http://schemas.microsoft.com/office/drawing/2014/main" id="{D59477AB-E3FD-A595-6F50-E8181E45D369}"/>
                </a:ext>
              </a:extLst>
            </p:cNvPr>
            <p:cNvSpPr/>
            <p:nvPr/>
          </p:nvSpPr>
          <p:spPr>
            <a:xfrm>
              <a:off x="3373560" y="345364"/>
              <a:ext cx="982299" cy="982299"/>
            </a:xfrm>
            <a:custGeom>
              <a:avLst/>
              <a:gdLst/>
              <a:ahLst/>
              <a:cxnLst/>
              <a:rect l="l" t="t" r="r" b="b"/>
              <a:pathLst>
                <a:path w="982299" h="982299">
                  <a:moveTo>
                    <a:pt x="0" y="0"/>
                  </a:moveTo>
                  <a:lnTo>
                    <a:pt x="982298" y="0"/>
                  </a:lnTo>
                  <a:lnTo>
                    <a:pt x="982298" y="982299"/>
                  </a:lnTo>
                  <a:lnTo>
                    <a:pt x="0" y="9822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</p:sp>
        <p:sp>
          <p:nvSpPr>
            <p:cNvPr id="50" name="Freeform 12">
              <a:extLst>
                <a:ext uri="{FF2B5EF4-FFF2-40B4-BE49-F238E27FC236}">
                  <a16:creationId xmlns:a16="http://schemas.microsoft.com/office/drawing/2014/main" id="{D3F78DBF-6747-92F0-5619-DE510410D13A}"/>
                </a:ext>
              </a:extLst>
            </p:cNvPr>
            <p:cNvSpPr/>
            <p:nvPr/>
          </p:nvSpPr>
          <p:spPr>
            <a:xfrm>
              <a:off x="2324694" y="345364"/>
              <a:ext cx="866959" cy="982299"/>
            </a:xfrm>
            <a:custGeom>
              <a:avLst/>
              <a:gdLst/>
              <a:ahLst/>
              <a:cxnLst/>
              <a:rect l="l" t="t" r="r" b="b"/>
              <a:pathLst>
                <a:path w="866959" h="982299">
                  <a:moveTo>
                    <a:pt x="0" y="0"/>
                  </a:moveTo>
                  <a:lnTo>
                    <a:pt x="866959" y="0"/>
                  </a:lnTo>
                  <a:lnTo>
                    <a:pt x="866959" y="982299"/>
                  </a:lnTo>
                  <a:lnTo>
                    <a:pt x="0" y="9822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 l="-24839" r="-27501"/>
              </a:stretch>
            </a:blipFill>
          </p:spPr>
        </p:sp>
        <p:sp>
          <p:nvSpPr>
            <p:cNvPr id="51" name="Freeform 13">
              <a:extLst>
                <a:ext uri="{FF2B5EF4-FFF2-40B4-BE49-F238E27FC236}">
                  <a16:creationId xmlns:a16="http://schemas.microsoft.com/office/drawing/2014/main" id="{69FF3244-7B48-890F-797C-386645E5FD5A}"/>
                </a:ext>
              </a:extLst>
            </p:cNvPr>
            <p:cNvSpPr/>
            <p:nvPr/>
          </p:nvSpPr>
          <p:spPr>
            <a:xfrm>
              <a:off x="4537766" y="0"/>
              <a:ext cx="2661590" cy="1673027"/>
            </a:xfrm>
            <a:custGeom>
              <a:avLst/>
              <a:gdLst/>
              <a:ahLst/>
              <a:cxnLst/>
              <a:rect l="l" t="t" r="r" b="b"/>
              <a:pathLst>
                <a:path w="2661590" h="1673027">
                  <a:moveTo>
                    <a:pt x="0" y="0"/>
                  </a:moveTo>
                  <a:lnTo>
                    <a:pt x="2661590" y="0"/>
                  </a:lnTo>
                  <a:lnTo>
                    <a:pt x="2661590" y="1673027"/>
                  </a:lnTo>
                  <a:lnTo>
                    <a:pt x="0" y="16730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 l="-5873" r="-5873"/>
              </a:stretch>
            </a:blipFill>
          </p:spPr>
        </p:sp>
      </p:grpSp>
    </p:spTree>
    <p:extLst>
      <p:ext uri="{BB962C8B-B14F-4D97-AF65-F5344CB8AC3E}">
        <p14:creationId xmlns:p14="http://schemas.microsoft.com/office/powerpoint/2010/main" val="401387708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สี่เหลี่ยมผืนผ้า 29"/>
          <p:cNvSpPr/>
          <p:nvPr/>
        </p:nvSpPr>
        <p:spPr>
          <a:xfrm>
            <a:off x="6312235" y="952500"/>
            <a:ext cx="6185441" cy="1244193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2700" b="1" dirty="0">
              <a:latin typeface="TH SarabunIT๙" panose="020B0500040200020003" pitchFamily="34" charset="-34"/>
              <a:cs typeface="TH SarabunIT๙" panose="020B0500040200020003" pitchFamily="34" charset="-34"/>
            </a:endParaRPr>
          </a:p>
        </p:txBody>
      </p: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312236" y="952500"/>
            <a:ext cx="6185441" cy="1244193"/>
          </a:xfrm>
        </p:spPr>
        <p:txBody>
          <a:bodyPr>
            <a:noAutofit/>
          </a:bodyPr>
          <a:lstStyle/>
          <a:p>
            <a:pPr algn="ctr"/>
            <a:r>
              <a:rPr lang="th-TH" sz="4000" b="1" u="sng" dirty="0"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ประเด็นเน้นย้ำในการรับสมัคร</a:t>
            </a: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838200" y="2546172"/>
            <a:ext cx="16723744" cy="6725571"/>
          </a:xfrm>
          <a:solidFill>
            <a:schemeClr val="accent1">
              <a:lumMod val="60000"/>
              <a:lumOff val="40000"/>
            </a:schemeClr>
          </a:solidFill>
          <a:ln w="28575">
            <a:solidFill>
              <a:schemeClr val="tx1"/>
            </a:solidFill>
          </a:ln>
        </p:spPr>
        <p:txBody>
          <a:bodyPr>
            <a:noAutofit/>
          </a:bodyPr>
          <a:lstStyle/>
          <a:p>
            <a:pPr marL="0" indent="0">
              <a:lnSpc>
                <a:spcPct val="120000"/>
              </a:lnSpc>
              <a:spcBef>
                <a:spcPts val="900"/>
              </a:spcBef>
              <a:buNone/>
            </a:pPr>
            <a:r>
              <a:rPr lang="th-TH" sz="2400" b="1" dirty="0"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1. เจ้าหน้าที่รับสมัครตรวจสอบการกรอกเอกสารของผู้สมัคร ให้มีความถูกต้อง และครบถ้วน</a:t>
            </a:r>
          </a:p>
          <a:p>
            <a:pPr marL="0" indent="0">
              <a:lnSpc>
                <a:spcPct val="120000"/>
              </a:lnSpc>
              <a:spcBef>
                <a:spcPts val="900"/>
              </a:spcBef>
              <a:buNone/>
            </a:pPr>
            <a:r>
              <a:rPr lang="th-TH" sz="2400" b="1" dirty="0"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2. เจ้าหน้าที่รับสมัครจะต้องลงเวลาการสมัครสอบของผู้สมัครสอบแต่ละคนให้ถูกต้องและครบถ้วน</a:t>
            </a:r>
          </a:p>
          <a:p>
            <a:pPr marL="0" indent="0">
              <a:lnSpc>
                <a:spcPct val="120000"/>
              </a:lnSpc>
              <a:spcBef>
                <a:spcPts val="900"/>
              </a:spcBef>
              <a:buNone/>
            </a:pPr>
            <a:r>
              <a:rPr lang="th-TH" sz="2400" b="1" dirty="0"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3. ใบรับรองแพทย์ต้องระบุแสดงว่าไม่เป็นโรคที่ต้องห้ามตามกฎ ก.พ. ทั้ง 5 โรค ได้แก่</a:t>
            </a:r>
          </a:p>
          <a:p>
            <a:pPr marL="0" indent="0">
              <a:lnSpc>
                <a:spcPct val="120000"/>
              </a:lnSpc>
              <a:spcBef>
                <a:spcPts val="900"/>
              </a:spcBef>
              <a:buNone/>
            </a:pPr>
            <a:r>
              <a:rPr lang="th-TH" sz="2400" b="1" dirty="0"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      (1) วัณโรคในระยะแพร่กระจายเชื้อ</a:t>
            </a:r>
          </a:p>
          <a:p>
            <a:pPr marL="0" indent="0">
              <a:lnSpc>
                <a:spcPct val="120000"/>
              </a:lnSpc>
              <a:spcBef>
                <a:spcPts val="900"/>
              </a:spcBef>
              <a:buNone/>
            </a:pPr>
            <a:r>
              <a:rPr lang="th-TH" sz="2400" b="1" dirty="0"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      (2) โรคเท้าช้างในระยะที่ปรากฏอาการเป็นที่น่ารังเกียจแก่สังคม</a:t>
            </a:r>
          </a:p>
          <a:p>
            <a:pPr marL="0" indent="0">
              <a:lnSpc>
                <a:spcPct val="120000"/>
              </a:lnSpc>
              <a:spcBef>
                <a:spcPts val="900"/>
              </a:spcBef>
              <a:buNone/>
            </a:pPr>
            <a:r>
              <a:rPr lang="th-TH" sz="2400" b="1" dirty="0"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      (3) โรคติดยาเสพติดให้โทษ</a:t>
            </a:r>
          </a:p>
          <a:p>
            <a:pPr marL="0" indent="0">
              <a:lnSpc>
                <a:spcPct val="120000"/>
              </a:lnSpc>
              <a:spcBef>
                <a:spcPts val="900"/>
              </a:spcBef>
              <a:buNone/>
            </a:pPr>
            <a:r>
              <a:rPr lang="th-TH" sz="2400" b="1" dirty="0"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      (4) โรคพิษสุราเรื้อรัง</a:t>
            </a:r>
          </a:p>
          <a:p>
            <a:pPr marL="0" indent="0">
              <a:lnSpc>
                <a:spcPct val="120000"/>
              </a:lnSpc>
              <a:spcBef>
                <a:spcPts val="900"/>
              </a:spcBef>
              <a:buNone/>
            </a:pPr>
            <a:r>
              <a:rPr lang="th-TH" sz="2400" b="1" dirty="0"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      (5) โรคติดต่อร้ายแรงหรือโรคเรื้อรังที่ปรากฏอาการเด่นชัดหรือรุนแรงและเป็นอุปสรรคต่อการปฏิบัติงานในหน้าที่ตามที่ ก.พ. กำหนด</a:t>
            </a:r>
          </a:p>
          <a:p>
            <a:pPr marL="0" indent="0">
              <a:lnSpc>
                <a:spcPct val="120000"/>
              </a:lnSpc>
              <a:spcBef>
                <a:spcPts val="900"/>
              </a:spcBef>
              <a:buNone/>
            </a:pPr>
            <a:r>
              <a:rPr lang="th-TH" sz="2400" b="1" dirty="0"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4. ผู้สมัครที่เป็นเพศชายต้องผ่านการเกณฑ์ทหาร หรือมีหลักฐานที่แสดงว่าไม่ต้องรับราชการทหาร (สด.8 หรือ สด.43)</a:t>
            </a:r>
          </a:p>
          <a:p>
            <a:pPr marL="0" indent="0">
              <a:lnSpc>
                <a:spcPct val="120000"/>
              </a:lnSpc>
              <a:spcBef>
                <a:spcPts val="900"/>
              </a:spcBef>
              <a:buNone/>
            </a:pPr>
            <a:r>
              <a:rPr lang="th-TH" sz="2400" b="1" dirty="0"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5. ผู้สมัครจะต้องนำหลักฐานมาให้ครบถ้วนในวันยื่นใบสมัคร เจ้าหน้าที่รับสมัครจะไม่รับใบสมัครหากผู้สมัครยื่นเอกสารไม่ครบถ้วนในวันสมัคร</a:t>
            </a:r>
          </a:p>
          <a:p>
            <a:pPr marL="0" indent="0">
              <a:lnSpc>
                <a:spcPct val="120000"/>
              </a:lnSpc>
              <a:spcBef>
                <a:spcPts val="900"/>
              </a:spcBef>
              <a:buNone/>
            </a:pPr>
            <a:r>
              <a:rPr lang="th-TH" sz="2400" b="1" dirty="0"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6. หากมีปัญหาต่าง ๆ เกี่ยวกับการรับสมัครสอบ ให้อยู่ในอำนาจการตัดสินใจของพัฒนาการจังหวัด </a:t>
            </a:r>
          </a:p>
        </p:txBody>
      </p:sp>
      <p:grpSp>
        <p:nvGrpSpPr>
          <p:cNvPr id="29" name="กลุ่ม 28">
            <a:extLst>
              <a:ext uri="{FF2B5EF4-FFF2-40B4-BE49-F238E27FC236}">
                <a16:creationId xmlns:a16="http://schemas.microsoft.com/office/drawing/2014/main" id="{DF233BAC-2105-A02A-C701-5DFD4D2E2284}"/>
              </a:ext>
            </a:extLst>
          </p:cNvPr>
          <p:cNvGrpSpPr/>
          <p:nvPr/>
        </p:nvGrpSpPr>
        <p:grpSpPr>
          <a:xfrm>
            <a:off x="-322135" y="5943268"/>
            <a:ext cx="20941658" cy="5143832"/>
            <a:chOff x="-322135" y="5943268"/>
            <a:chExt cx="20941658" cy="5143832"/>
          </a:xfrm>
        </p:grpSpPr>
        <p:sp>
          <p:nvSpPr>
            <p:cNvPr id="31" name="Freeform 2">
              <a:extLst>
                <a:ext uri="{FF2B5EF4-FFF2-40B4-BE49-F238E27FC236}">
                  <a16:creationId xmlns:a16="http://schemas.microsoft.com/office/drawing/2014/main" id="{974FE57A-BA83-C16A-8A4C-82B57E2FA600}"/>
                </a:ext>
              </a:extLst>
            </p:cNvPr>
            <p:cNvSpPr/>
            <p:nvPr/>
          </p:nvSpPr>
          <p:spPr>
            <a:xfrm>
              <a:off x="-322135" y="9635249"/>
              <a:ext cx="19404854" cy="1451851"/>
            </a:xfrm>
            <a:custGeom>
              <a:avLst/>
              <a:gdLst/>
              <a:ahLst/>
              <a:cxnLst/>
              <a:rect l="l" t="t" r="r" b="b"/>
              <a:pathLst>
                <a:path w="19404854" h="9702427">
                  <a:moveTo>
                    <a:pt x="0" y="0"/>
                  </a:moveTo>
                  <a:lnTo>
                    <a:pt x="19404855" y="0"/>
                  </a:lnTo>
                  <a:lnTo>
                    <a:pt x="19404855" y="9702428"/>
                  </a:lnTo>
                  <a:lnTo>
                    <a:pt x="0" y="97024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rcRect/>
              <a:stretch>
                <a:fillRect b="-568280"/>
              </a:stretch>
            </a:blipFill>
          </p:spPr>
        </p:sp>
        <p:sp>
          <p:nvSpPr>
            <p:cNvPr id="32" name="Freeform 3">
              <a:extLst>
                <a:ext uri="{FF2B5EF4-FFF2-40B4-BE49-F238E27FC236}">
                  <a16:creationId xmlns:a16="http://schemas.microsoft.com/office/drawing/2014/main" id="{94B38188-51C7-5A3F-BA0E-4BA2C6E6E508}"/>
                </a:ext>
              </a:extLst>
            </p:cNvPr>
            <p:cNvSpPr/>
            <p:nvPr/>
          </p:nvSpPr>
          <p:spPr>
            <a:xfrm rot="10800000" flipH="1">
              <a:off x="-126913" y="6672817"/>
              <a:ext cx="4261510" cy="4172163"/>
            </a:xfrm>
            <a:custGeom>
              <a:avLst/>
              <a:gdLst/>
              <a:ahLst/>
              <a:cxnLst/>
              <a:rect l="l" t="t" r="r" b="b"/>
              <a:pathLst>
                <a:path w="4261510" h="4172163">
                  <a:moveTo>
                    <a:pt x="4261510" y="0"/>
                  </a:moveTo>
                  <a:lnTo>
                    <a:pt x="0" y="0"/>
                  </a:lnTo>
                  <a:lnTo>
                    <a:pt x="0" y="4172163"/>
                  </a:lnTo>
                  <a:lnTo>
                    <a:pt x="4261510" y="4172163"/>
                  </a:lnTo>
                  <a:lnTo>
                    <a:pt x="4261510" y="0"/>
                  </a:lnTo>
                  <a:close/>
                </a:path>
              </a:pathLst>
            </a:custGeom>
            <a:blipFill>
              <a:blip r:embed="rId4">
                <a:alphaModFix amt="37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3" name="Freeform 4">
              <a:extLst>
                <a:ext uri="{FF2B5EF4-FFF2-40B4-BE49-F238E27FC236}">
                  <a16:creationId xmlns:a16="http://schemas.microsoft.com/office/drawing/2014/main" id="{791AD8DC-9751-5B83-85E4-470AFECFD34E}"/>
                </a:ext>
              </a:extLst>
            </p:cNvPr>
            <p:cNvSpPr/>
            <p:nvPr/>
          </p:nvSpPr>
          <p:spPr>
            <a:xfrm rot="10800000">
              <a:off x="16716853" y="5943268"/>
              <a:ext cx="3902670" cy="4366592"/>
            </a:xfrm>
            <a:custGeom>
              <a:avLst/>
              <a:gdLst/>
              <a:ahLst/>
              <a:cxnLst/>
              <a:rect l="l" t="t" r="r" b="b"/>
              <a:pathLst>
                <a:path w="4261510" h="4172163">
                  <a:moveTo>
                    <a:pt x="0" y="0"/>
                  </a:moveTo>
                  <a:lnTo>
                    <a:pt x="4261510" y="0"/>
                  </a:lnTo>
                  <a:lnTo>
                    <a:pt x="4261510" y="4172163"/>
                  </a:lnTo>
                  <a:lnTo>
                    <a:pt x="0" y="41721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31999"/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4" name="Freeform 5">
              <a:extLst>
                <a:ext uri="{FF2B5EF4-FFF2-40B4-BE49-F238E27FC236}">
                  <a16:creationId xmlns:a16="http://schemas.microsoft.com/office/drawing/2014/main" id="{E229D226-3C8B-AB04-9B6A-1DB914ADA3FE}"/>
                </a:ext>
              </a:extLst>
            </p:cNvPr>
            <p:cNvSpPr/>
            <p:nvPr/>
          </p:nvSpPr>
          <p:spPr>
            <a:xfrm>
              <a:off x="17183859" y="9649284"/>
              <a:ext cx="352548" cy="352548"/>
            </a:xfrm>
            <a:custGeom>
              <a:avLst/>
              <a:gdLst/>
              <a:ahLst/>
              <a:cxnLst/>
              <a:rect l="l" t="t" r="r" b="b"/>
              <a:pathLst>
                <a:path w="352548" h="352548">
                  <a:moveTo>
                    <a:pt x="0" y="0"/>
                  </a:moveTo>
                  <a:lnTo>
                    <a:pt x="352547" y="0"/>
                  </a:lnTo>
                  <a:lnTo>
                    <a:pt x="352547" y="352548"/>
                  </a:lnTo>
                  <a:lnTo>
                    <a:pt x="0" y="35254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47000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5" name="Freeform 6">
              <a:extLst>
                <a:ext uri="{FF2B5EF4-FFF2-40B4-BE49-F238E27FC236}">
                  <a16:creationId xmlns:a16="http://schemas.microsoft.com/office/drawing/2014/main" id="{98646AB1-4BCF-E736-FB31-B2EAE130B513}"/>
                </a:ext>
              </a:extLst>
            </p:cNvPr>
            <p:cNvSpPr/>
            <p:nvPr/>
          </p:nvSpPr>
          <p:spPr>
            <a:xfrm>
              <a:off x="16855283" y="9924104"/>
              <a:ext cx="270304" cy="270304"/>
            </a:xfrm>
            <a:custGeom>
              <a:avLst/>
              <a:gdLst/>
              <a:ahLst/>
              <a:cxnLst/>
              <a:rect l="l" t="t" r="r" b="b"/>
              <a:pathLst>
                <a:path w="270304" h="270304">
                  <a:moveTo>
                    <a:pt x="0" y="0"/>
                  </a:moveTo>
                  <a:lnTo>
                    <a:pt x="270304" y="0"/>
                  </a:lnTo>
                  <a:lnTo>
                    <a:pt x="270304" y="270304"/>
                  </a:lnTo>
                  <a:lnTo>
                    <a:pt x="0" y="2703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55000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6" name="Freeform 7">
              <a:extLst>
                <a:ext uri="{FF2B5EF4-FFF2-40B4-BE49-F238E27FC236}">
                  <a16:creationId xmlns:a16="http://schemas.microsoft.com/office/drawing/2014/main" id="{15A2B909-85D1-CCC6-E9D9-2ED05DA868DF}"/>
                </a:ext>
              </a:extLst>
            </p:cNvPr>
            <p:cNvSpPr/>
            <p:nvPr/>
          </p:nvSpPr>
          <p:spPr>
            <a:xfrm>
              <a:off x="0" y="9641564"/>
              <a:ext cx="625082" cy="625082"/>
            </a:xfrm>
            <a:custGeom>
              <a:avLst/>
              <a:gdLst/>
              <a:ahLst/>
              <a:cxnLst/>
              <a:rect l="l" t="t" r="r" b="b"/>
              <a:pathLst>
                <a:path w="625082" h="625082">
                  <a:moveTo>
                    <a:pt x="0" y="0"/>
                  </a:moveTo>
                  <a:lnTo>
                    <a:pt x="625082" y="0"/>
                  </a:lnTo>
                  <a:lnTo>
                    <a:pt x="625082" y="625082"/>
                  </a:lnTo>
                  <a:lnTo>
                    <a:pt x="0" y="62508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7" name="Freeform 8">
              <a:extLst>
                <a:ext uri="{FF2B5EF4-FFF2-40B4-BE49-F238E27FC236}">
                  <a16:creationId xmlns:a16="http://schemas.microsoft.com/office/drawing/2014/main" id="{CCC1180C-EB42-EC09-01FB-537C00ABB01C}"/>
                </a:ext>
              </a:extLst>
            </p:cNvPr>
            <p:cNvSpPr/>
            <p:nvPr/>
          </p:nvSpPr>
          <p:spPr>
            <a:xfrm>
              <a:off x="660458" y="9631111"/>
              <a:ext cx="294691" cy="294691"/>
            </a:xfrm>
            <a:custGeom>
              <a:avLst/>
              <a:gdLst/>
              <a:ahLst/>
              <a:cxnLst/>
              <a:rect l="l" t="t" r="r" b="b"/>
              <a:pathLst>
                <a:path w="294691" h="294691">
                  <a:moveTo>
                    <a:pt x="0" y="0"/>
                  </a:moveTo>
                  <a:lnTo>
                    <a:pt x="294691" y="0"/>
                  </a:lnTo>
                  <a:lnTo>
                    <a:pt x="294691" y="294691"/>
                  </a:lnTo>
                  <a:lnTo>
                    <a:pt x="0" y="2946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8" name="Freeform 9">
              <a:extLst>
                <a:ext uri="{FF2B5EF4-FFF2-40B4-BE49-F238E27FC236}">
                  <a16:creationId xmlns:a16="http://schemas.microsoft.com/office/drawing/2014/main" id="{889DFCA5-EA69-17E9-C39E-264E4357CE4B}"/>
                </a:ext>
              </a:extLst>
            </p:cNvPr>
            <p:cNvSpPr/>
            <p:nvPr/>
          </p:nvSpPr>
          <p:spPr>
            <a:xfrm rot="834738">
              <a:off x="4269232" y="9833364"/>
              <a:ext cx="298411" cy="298411"/>
            </a:xfrm>
            <a:custGeom>
              <a:avLst/>
              <a:gdLst/>
              <a:ahLst/>
              <a:cxnLst/>
              <a:rect l="l" t="t" r="r" b="b"/>
              <a:pathLst>
                <a:path w="298411" h="298411">
                  <a:moveTo>
                    <a:pt x="0" y="0"/>
                  </a:moveTo>
                  <a:lnTo>
                    <a:pt x="298410" y="0"/>
                  </a:lnTo>
                  <a:lnTo>
                    <a:pt x="298410" y="298410"/>
                  </a:lnTo>
                  <a:lnTo>
                    <a:pt x="0" y="2984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56000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9" name="TextBox 10">
              <a:extLst>
                <a:ext uri="{FF2B5EF4-FFF2-40B4-BE49-F238E27FC236}">
                  <a16:creationId xmlns:a16="http://schemas.microsoft.com/office/drawing/2014/main" id="{4D504A91-8B11-EFBE-7055-1B07CE9C2DD4}"/>
                </a:ext>
              </a:extLst>
            </p:cNvPr>
            <p:cNvSpPr txBox="1"/>
            <p:nvPr/>
          </p:nvSpPr>
          <p:spPr>
            <a:xfrm>
              <a:off x="5418052" y="9897227"/>
              <a:ext cx="13784348" cy="4289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679"/>
                </a:lnSpc>
              </a:pPr>
              <a:r>
                <a:rPr lang="en-US" sz="1600" dirty="0" err="1">
                  <a:solidFill>
                    <a:srgbClr val="EA9F1B"/>
                  </a:solidFill>
                  <a:latin typeface="Chulabhorn Likit Text Light" panose="00000400000000000000" pitchFamily="2" charset="-34"/>
                  <a:cs typeface="Chulabhorn Likit Text Light" panose="00000400000000000000" pitchFamily="2" charset="-34"/>
                </a:rPr>
                <a:t>เศรษฐกิจฐานรากมั่นคง</a:t>
              </a:r>
              <a:r>
                <a:rPr lang="en-US" sz="1600" dirty="0">
                  <a:solidFill>
                    <a:srgbClr val="EA9F1B"/>
                  </a:solidFill>
                  <a:latin typeface="Chulabhorn Likit Text Light" panose="00000400000000000000" pitchFamily="2" charset="-34"/>
                  <a:cs typeface="Chulabhorn Likit Text Light" panose="00000400000000000000" pitchFamily="2" charset="-34"/>
                </a:rPr>
                <a:t> </a:t>
              </a:r>
              <a:r>
                <a:rPr lang="en-US" sz="1600" dirty="0" err="1">
                  <a:solidFill>
                    <a:srgbClr val="EA9F1B"/>
                  </a:solidFill>
                  <a:latin typeface="Chulabhorn Likit Text Light" panose="00000400000000000000" pitchFamily="2" charset="-34"/>
                  <a:cs typeface="Chulabhorn Likit Text Light" panose="00000400000000000000" pitchFamily="2" charset="-34"/>
                </a:rPr>
                <a:t>ชุมชนเข้มแข็งอย่างยั่งยืน</a:t>
              </a:r>
              <a:r>
                <a:rPr lang="en-US" sz="1600" dirty="0">
                  <a:solidFill>
                    <a:srgbClr val="EA9F1B"/>
                  </a:solidFill>
                  <a:latin typeface="Chulabhorn Likit Text Light" panose="00000400000000000000" pitchFamily="2" charset="-34"/>
                  <a:cs typeface="Chulabhorn Likit Text Light" panose="00000400000000000000" pitchFamily="2" charset="-34"/>
                </a:rPr>
                <a:t> </a:t>
              </a:r>
              <a:r>
                <a:rPr lang="en-US" sz="1600" dirty="0" err="1">
                  <a:solidFill>
                    <a:srgbClr val="EA9F1B"/>
                  </a:solidFill>
                  <a:latin typeface="Chulabhorn Likit Text Light" panose="00000400000000000000" pitchFamily="2" charset="-34"/>
                  <a:cs typeface="Chulabhorn Likit Text Light" panose="00000400000000000000" pitchFamily="2" charset="-34"/>
                </a:rPr>
                <a:t>ด้วยหลักปรัชญาของเศรษฐกิจพอเพียง</a:t>
              </a:r>
              <a:r>
                <a:rPr lang="en-US" sz="1600" dirty="0">
                  <a:solidFill>
                    <a:srgbClr val="EA9F1B"/>
                  </a:solidFill>
                  <a:latin typeface="Chulabhorn Likit Text Light" panose="00000400000000000000" pitchFamily="2" charset="-34"/>
                  <a:cs typeface="Chulabhorn Likit Text Light" panose="00000400000000000000" pitchFamily="2" charset="-34"/>
                </a:rPr>
                <a:t> </a:t>
              </a:r>
            </a:p>
            <a:p>
              <a:pPr>
                <a:lnSpc>
                  <a:spcPts val="1679"/>
                </a:lnSpc>
              </a:pPr>
              <a:endParaRPr lang="en-US" sz="1400" spc="253" dirty="0">
                <a:solidFill>
                  <a:srgbClr val="EA9F1B"/>
                </a:solidFill>
                <a:cs typeface="Opun Mai Bold"/>
              </a:endParaRPr>
            </a:p>
          </p:txBody>
        </p:sp>
        <p:sp>
          <p:nvSpPr>
            <p:cNvPr id="40" name="Freeform 12">
              <a:extLst>
                <a:ext uri="{FF2B5EF4-FFF2-40B4-BE49-F238E27FC236}">
                  <a16:creationId xmlns:a16="http://schemas.microsoft.com/office/drawing/2014/main" id="{8680F592-1D96-4E1B-C49D-D372F4AD2D0B}"/>
                </a:ext>
              </a:extLst>
            </p:cNvPr>
            <p:cNvSpPr/>
            <p:nvPr/>
          </p:nvSpPr>
          <p:spPr>
            <a:xfrm rot="2055878">
              <a:off x="9189152" y="9608252"/>
              <a:ext cx="231865" cy="231865"/>
            </a:xfrm>
            <a:custGeom>
              <a:avLst/>
              <a:gdLst/>
              <a:ahLst/>
              <a:cxnLst/>
              <a:rect l="l" t="t" r="r" b="b"/>
              <a:pathLst>
                <a:path w="231865" h="231865">
                  <a:moveTo>
                    <a:pt x="0" y="0"/>
                  </a:moveTo>
                  <a:lnTo>
                    <a:pt x="231865" y="0"/>
                  </a:lnTo>
                  <a:lnTo>
                    <a:pt x="231865" y="231865"/>
                  </a:lnTo>
                  <a:lnTo>
                    <a:pt x="0" y="2318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56000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1" name="Freeform 13">
              <a:extLst>
                <a:ext uri="{FF2B5EF4-FFF2-40B4-BE49-F238E27FC236}">
                  <a16:creationId xmlns:a16="http://schemas.microsoft.com/office/drawing/2014/main" id="{413054DA-26AA-A34F-31BB-62A75D796B4A}"/>
                </a:ext>
              </a:extLst>
            </p:cNvPr>
            <p:cNvSpPr/>
            <p:nvPr/>
          </p:nvSpPr>
          <p:spPr>
            <a:xfrm rot="18447662">
              <a:off x="13217140" y="9859751"/>
              <a:ext cx="290824" cy="290824"/>
            </a:xfrm>
            <a:custGeom>
              <a:avLst/>
              <a:gdLst/>
              <a:ahLst/>
              <a:cxnLst/>
              <a:rect l="l" t="t" r="r" b="b"/>
              <a:pathLst>
                <a:path w="290824" h="290824">
                  <a:moveTo>
                    <a:pt x="0" y="0"/>
                  </a:moveTo>
                  <a:lnTo>
                    <a:pt x="290824" y="0"/>
                  </a:lnTo>
                  <a:lnTo>
                    <a:pt x="290824" y="290824"/>
                  </a:lnTo>
                  <a:lnTo>
                    <a:pt x="0" y="290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56000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2" name="Freeform 14">
              <a:extLst>
                <a:ext uri="{FF2B5EF4-FFF2-40B4-BE49-F238E27FC236}">
                  <a16:creationId xmlns:a16="http://schemas.microsoft.com/office/drawing/2014/main" id="{D59D77CB-B72C-908C-43BB-4415256D80E1}"/>
                </a:ext>
              </a:extLst>
            </p:cNvPr>
            <p:cNvSpPr/>
            <p:nvPr/>
          </p:nvSpPr>
          <p:spPr>
            <a:xfrm>
              <a:off x="16577689" y="9762124"/>
              <a:ext cx="220444" cy="220444"/>
            </a:xfrm>
            <a:custGeom>
              <a:avLst/>
              <a:gdLst/>
              <a:ahLst/>
              <a:cxnLst/>
              <a:rect l="l" t="t" r="r" b="b"/>
              <a:pathLst>
                <a:path w="220444" h="220444">
                  <a:moveTo>
                    <a:pt x="0" y="0"/>
                  </a:moveTo>
                  <a:lnTo>
                    <a:pt x="220444" y="0"/>
                  </a:lnTo>
                  <a:lnTo>
                    <a:pt x="220444" y="220445"/>
                  </a:lnTo>
                  <a:lnTo>
                    <a:pt x="0" y="2204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65000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3" name="Freeform 15">
              <a:extLst>
                <a:ext uri="{FF2B5EF4-FFF2-40B4-BE49-F238E27FC236}">
                  <a16:creationId xmlns:a16="http://schemas.microsoft.com/office/drawing/2014/main" id="{8BFDA144-1DAC-540D-45CD-D976752F6CD0}"/>
                </a:ext>
              </a:extLst>
            </p:cNvPr>
            <p:cNvSpPr/>
            <p:nvPr/>
          </p:nvSpPr>
          <p:spPr>
            <a:xfrm>
              <a:off x="836293" y="9842337"/>
              <a:ext cx="384815" cy="384815"/>
            </a:xfrm>
            <a:custGeom>
              <a:avLst/>
              <a:gdLst/>
              <a:ahLst/>
              <a:cxnLst/>
              <a:rect l="l" t="t" r="r" b="b"/>
              <a:pathLst>
                <a:path w="384815" h="384815">
                  <a:moveTo>
                    <a:pt x="0" y="0"/>
                  </a:moveTo>
                  <a:lnTo>
                    <a:pt x="384814" y="0"/>
                  </a:lnTo>
                  <a:lnTo>
                    <a:pt x="384814" y="384814"/>
                  </a:lnTo>
                  <a:lnTo>
                    <a:pt x="0" y="3848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4" name="Freeform 16">
              <a:extLst>
                <a:ext uri="{FF2B5EF4-FFF2-40B4-BE49-F238E27FC236}">
                  <a16:creationId xmlns:a16="http://schemas.microsoft.com/office/drawing/2014/main" id="{1EB16794-7C4E-5ABD-79F9-E0B6A5086F18}"/>
                </a:ext>
              </a:extLst>
            </p:cNvPr>
            <p:cNvSpPr/>
            <p:nvPr/>
          </p:nvSpPr>
          <p:spPr>
            <a:xfrm>
              <a:off x="1292338" y="9656538"/>
              <a:ext cx="225180" cy="225180"/>
            </a:xfrm>
            <a:custGeom>
              <a:avLst/>
              <a:gdLst/>
              <a:ahLst/>
              <a:cxnLst/>
              <a:rect l="l" t="t" r="r" b="b"/>
              <a:pathLst>
                <a:path w="225180" h="225180">
                  <a:moveTo>
                    <a:pt x="0" y="0"/>
                  </a:moveTo>
                  <a:lnTo>
                    <a:pt x="225180" y="0"/>
                  </a:lnTo>
                  <a:lnTo>
                    <a:pt x="225180" y="225180"/>
                  </a:lnTo>
                  <a:lnTo>
                    <a:pt x="0" y="2251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5" name="Freeform 13">
              <a:extLst>
                <a:ext uri="{FF2B5EF4-FFF2-40B4-BE49-F238E27FC236}">
                  <a16:creationId xmlns:a16="http://schemas.microsoft.com/office/drawing/2014/main" id="{4AE750A4-B0AF-031F-BA00-C1AD3721B08C}"/>
                </a:ext>
              </a:extLst>
            </p:cNvPr>
            <p:cNvSpPr/>
            <p:nvPr/>
          </p:nvSpPr>
          <p:spPr>
            <a:xfrm rot="18447662">
              <a:off x="14453176" y="10443033"/>
              <a:ext cx="268702" cy="262072"/>
            </a:xfrm>
            <a:custGeom>
              <a:avLst/>
              <a:gdLst/>
              <a:ahLst/>
              <a:cxnLst/>
              <a:rect l="l" t="t" r="r" b="b"/>
              <a:pathLst>
                <a:path w="290824" h="290824">
                  <a:moveTo>
                    <a:pt x="0" y="0"/>
                  </a:moveTo>
                  <a:lnTo>
                    <a:pt x="290824" y="0"/>
                  </a:lnTo>
                  <a:lnTo>
                    <a:pt x="290824" y="290824"/>
                  </a:lnTo>
                  <a:lnTo>
                    <a:pt x="0" y="290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56000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6" name="Freeform 13">
              <a:extLst>
                <a:ext uri="{FF2B5EF4-FFF2-40B4-BE49-F238E27FC236}">
                  <a16:creationId xmlns:a16="http://schemas.microsoft.com/office/drawing/2014/main" id="{18327E3A-E977-B451-DA3C-F3CACF38986E}"/>
                </a:ext>
              </a:extLst>
            </p:cNvPr>
            <p:cNvSpPr/>
            <p:nvPr/>
          </p:nvSpPr>
          <p:spPr>
            <a:xfrm rot="18447662">
              <a:off x="15430156" y="9952535"/>
              <a:ext cx="268702" cy="262072"/>
            </a:xfrm>
            <a:custGeom>
              <a:avLst/>
              <a:gdLst/>
              <a:ahLst/>
              <a:cxnLst/>
              <a:rect l="l" t="t" r="r" b="b"/>
              <a:pathLst>
                <a:path w="290824" h="290824">
                  <a:moveTo>
                    <a:pt x="0" y="0"/>
                  </a:moveTo>
                  <a:lnTo>
                    <a:pt x="290824" y="0"/>
                  </a:lnTo>
                  <a:lnTo>
                    <a:pt x="290824" y="290824"/>
                  </a:lnTo>
                  <a:lnTo>
                    <a:pt x="0" y="290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56000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47" name="Group 8">
            <a:extLst>
              <a:ext uri="{FF2B5EF4-FFF2-40B4-BE49-F238E27FC236}">
                <a16:creationId xmlns:a16="http://schemas.microsoft.com/office/drawing/2014/main" id="{A254651C-D364-F520-925F-A5C95C665EDF}"/>
              </a:ext>
            </a:extLst>
          </p:cNvPr>
          <p:cNvGrpSpPr/>
          <p:nvPr/>
        </p:nvGrpSpPr>
        <p:grpSpPr>
          <a:xfrm>
            <a:off x="223352" y="0"/>
            <a:ext cx="5399517" cy="1254770"/>
            <a:chOff x="0" y="0"/>
            <a:chExt cx="7199356" cy="1673027"/>
          </a:xfrm>
        </p:grpSpPr>
        <p:sp>
          <p:nvSpPr>
            <p:cNvPr id="48" name="Freeform 9">
              <a:extLst>
                <a:ext uri="{FF2B5EF4-FFF2-40B4-BE49-F238E27FC236}">
                  <a16:creationId xmlns:a16="http://schemas.microsoft.com/office/drawing/2014/main" id="{826718F2-BC64-5FA6-B107-5D7BAF1822FB}"/>
                </a:ext>
              </a:extLst>
            </p:cNvPr>
            <p:cNvSpPr/>
            <p:nvPr/>
          </p:nvSpPr>
          <p:spPr>
            <a:xfrm>
              <a:off x="0" y="345364"/>
              <a:ext cx="982299" cy="982299"/>
            </a:xfrm>
            <a:custGeom>
              <a:avLst/>
              <a:gdLst/>
              <a:ahLst/>
              <a:cxnLst/>
              <a:rect l="l" t="t" r="r" b="b"/>
              <a:pathLst>
                <a:path w="982299" h="982299">
                  <a:moveTo>
                    <a:pt x="0" y="0"/>
                  </a:moveTo>
                  <a:lnTo>
                    <a:pt x="982299" y="0"/>
                  </a:lnTo>
                  <a:lnTo>
                    <a:pt x="982299" y="982299"/>
                  </a:lnTo>
                  <a:lnTo>
                    <a:pt x="0" y="9822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</p:sp>
        <p:sp>
          <p:nvSpPr>
            <p:cNvPr id="49" name="Freeform 10">
              <a:extLst>
                <a:ext uri="{FF2B5EF4-FFF2-40B4-BE49-F238E27FC236}">
                  <a16:creationId xmlns:a16="http://schemas.microsoft.com/office/drawing/2014/main" id="{B04C0332-37AF-0A6C-4A28-AB172D1E1E04}"/>
                </a:ext>
              </a:extLst>
            </p:cNvPr>
            <p:cNvSpPr/>
            <p:nvPr/>
          </p:nvSpPr>
          <p:spPr>
            <a:xfrm>
              <a:off x="1160488" y="345364"/>
              <a:ext cx="982299" cy="982299"/>
            </a:xfrm>
            <a:custGeom>
              <a:avLst/>
              <a:gdLst/>
              <a:ahLst/>
              <a:cxnLst/>
              <a:rect l="l" t="t" r="r" b="b"/>
              <a:pathLst>
                <a:path w="982299" h="982299">
                  <a:moveTo>
                    <a:pt x="0" y="0"/>
                  </a:moveTo>
                  <a:lnTo>
                    <a:pt x="982298" y="0"/>
                  </a:lnTo>
                  <a:lnTo>
                    <a:pt x="982298" y="982299"/>
                  </a:lnTo>
                  <a:lnTo>
                    <a:pt x="0" y="9822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</p:sp>
        <p:sp>
          <p:nvSpPr>
            <p:cNvPr id="50" name="Freeform 11">
              <a:extLst>
                <a:ext uri="{FF2B5EF4-FFF2-40B4-BE49-F238E27FC236}">
                  <a16:creationId xmlns:a16="http://schemas.microsoft.com/office/drawing/2014/main" id="{DCF28789-B72F-3A8D-3B74-BA668EAD397C}"/>
                </a:ext>
              </a:extLst>
            </p:cNvPr>
            <p:cNvSpPr/>
            <p:nvPr/>
          </p:nvSpPr>
          <p:spPr>
            <a:xfrm>
              <a:off x="3373560" y="345364"/>
              <a:ext cx="982299" cy="982299"/>
            </a:xfrm>
            <a:custGeom>
              <a:avLst/>
              <a:gdLst/>
              <a:ahLst/>
              <a:cxnLst/>
              <a:rect l="l" t="t" r="r" b="b"/>
              <a:pathLst>
                <a:path w="982299" h="982299">
                  <a:moveTo>
                    <a:pt x="0" y="0"/>
                  </a:moveTo>
                  <a:lnTo>
                    <a:pt x="982298" y="0"/>
                  </a:lnTo>
                  <a:lnTo>
                    <a:pt x="982298" y="982299"/>
                  </a:lnTo>
                  <a:lnTo>
                    <a:pt x="0" y="9822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</p:sp>
        <p:sp>
          <p:nvSpPr>
            <p:cNvPr id="51" name="Freeform 12">
              <a:extLst>
                <a:ext uri="{FF2B5EF4-FFF2-40B4-BE49-F238E27FC236}">
                  <a16:creationId xmlns:a16="http://schemas.microsoft.com/office/drawing/2014/main" id="{EE485AE2-AF09-24F2-2CFE-7D133E0B7276}"/>
                </a:ext>
              </a:extLst>
            </p:cNvPr>
            <p:cNvSpPr/>
            <p:nvPr/>
          </p:nvSpPr>
          <p:spPr>
            <a:xfrm>
              <a:off x="2324694" y="345364"/>
              <a:ext cx="866959" cy="982299"/>
            </a:xfrm>
            <a:custGeom>
              <a:avLst/>
              <a:gdLst/>
              <a:ahLst/>
              <a:cxnLst/>
              <a:rect l="l" t="t" r="r" b="b"/>
              <a:pathLst>
                <a:path w="866959" h="982299">
                  <a:moveTo>
                    <a:pt x="0" y="0"/>
                  </a:moveTo>
                  <a:lnTo>
                    <a:pt x="866959" y="0"/>
                  </a:lnTo>
                  <a:lnTo>
                    <a:pt x="866959" y="982299"/>
                  </a:lnTo>
                  <a:lnTo>
                    <a:pt x="0" y="9822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 l="-24839" r="-27501"/>
              </a:stretch>
            </a:blipFill>
          </p:spPr>
        </p:sp>
        <p:sp>
          <p:nvSpPr>
            <p:cNvPr id="52" name="Freeform 13">
              <a:extLst>
                <a:ext uri="{FF2B5EF4-FFF2-40B4-BE49-F238E27FC236}">
                  <a16:creationId xmlns:a16="http://schemas.microsoft.com/office/drawing/2014/main" id="{B4DCEA08-F9E8-12BE-4CAF-B9E7C10FC63F}"/>
                </a:ext>
              </a:extLst>
            </p:cNvPr>
            <p:cNvSpPr/>
            <p:nvPr/>
          </p:nvSpPr>
          <p:spPr>
            <a:xfrm>
              <a:off x="4537766" y="0"/>
              <a:ext cx="2661590" cy="1673027"/>
            </a:xfrm>
            <a:custGeom>
              <a:avLst/>
              <a:gdLst/>
              <a:ahLst/>
              <a:cxnLst/>
              <a:rect l="l" t="t" r="r" b="b"/>
              <a:pathLst>
                <a:path w="2661590" h="1673027">
                  <a:moveTo>
                    <a:pt x="0" y="0"/>
                  </a:moveTo>
                  <a:lnTo>
                    <a:pt x="2661590" y="0"/>
                  </a:lnTo>
                  <a:lnTo>
                    <a:pt x="2661590" y="1673027"/>
                  </a:lnTo>
                  <a:lnTo>
                    <a:pt x="0" y="16730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 l="-5873" r="-5873"/>
              </a:stretch>
            </a:blipFill>
          </p:spPr>
        </p:sp>
      </p:grpSp>
    </p:spTree>
    <p:extLst>
      <p:ext uri="{BB962C8B-B14F-4D97-AF65-F5344CB8AC3E}">
        <p14:creationId xmlns:p14="http://schemas.microsoft.com/office/powerpoint/2010/main" val="195205866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สี่เหลี่ยมผืนผ้า 28"/>
          <p:cNvSpPr/>
          <p:nvPr/>
        </p:nvSpPr>
        <p:spPr>
          <a:xfrm>
            <a:off x="4746597" y="1163940"/>
            <a:ext cx="8601663" cy="74808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2000">
              <a:latin typeface="Chulabhorn Likit Text Light๙" panose="00000400000000000000" pitchFamily="2" charset="-34"/>
              <a:cs typeface="Chulabhorn Likit Text Light๙" panose="00000400000000000000" pitchFamily="2" charset="-34"/>
            </a:endParaRPr>
          </a:p>
        </p:txBody>
      </p: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709726" y="1035958"/>
            <a:ext cx="8811804" cy="1669142"/>
          </a:xfrm>
        </p:spPr>
        <p:txBody>
          <a:bodyPr>
            <a:normAutofit/>
          </a:bodyPr>
          <a:lstStyle/>
          <a:p>
            <a:r>
              <a:rPr lang="th-TH" sz="3200" b="1" dirty="0"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การผลิตข้อสอบและการรับข้อสอบจากส่วนกลาง </a:t>
            </a:r>
            <a:br>
              <a:rPr lang="th-TH" sz="4000" dirty="0"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</a:br>
            <a:endParaRPr lang="th-TH" sz="4000" dirty="0">
              <a:latin typeface="Chulabhorn Likit Text Light๙" panose="00000400000000000000" pitchFamily="2" charset="-34"/>
              <a:cs typeface="Chulabhorn Likit Text Light๙" panose="00000400000000000000" pitchFamily="2" charset="-34"/>
            </a:endParaRP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632456" y="2576366"/>
            <a:ext cx="16902923" cy="6726393"/>
          </a:xfrm>
          <a:solidFill>
            <a:schemeClr val="accent1">
              <a:lumMod val="60000"/>
              <a:lumOff val="40000"/>
            </a:schemeClr>
          </a:solidFill>
          <a:ln w="19050">
            <a:solidFill>
              <a:schemeClr val="tx1"/>
            </a:solidFill>
          </a:ln>
        </p:spPr>
        <p:txBody>
          <a:bodyPr>
            <a:noAutofit/>
          </a:bodyPr>
          <a:lstStyle/>
          <a:p>
            <a:pPr marL="0" indent="0">
              <a:lnSpc>
                <a:spcPct val="120000"/>
              </a:lnSpc>
              <a:spcBef>
                <a:spcPts val="900"/>
              </a:spcBef>
              <a:buNone/>
            </a:pPr>
            <a:r>
              <a:rPr lang="th-TH" sz="2000" b="1" dirty="0"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1) กรมการพัฒนาชุมชนจะเป็นผู้จัดทำข้อสอบและกระดาษคำตอบต้นฉบับที่ใช้สำหรับสรรหาและเลือกสรรบุคคล แต่งตั้งเป็นพนักงานกองทุนพัฒนาบทบาทสตรี</a:t>
            </a:r>
          </a:p>
          <a:p>
            <a:pPr marL="0" indent="0">
              <a:lnSpc>
                <a:spcPct val="120000"/>
              </a:lnSpc>
              <a:spcBef>
                <a:spcPts val="900"/>
              </a:spcBef>
              <a:buNone/>
            </a:pPr>
            <a:r>
              <a:rPr lang="th-TH" sz="2000" b="1" dirty="0"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2) ข้อสอบพนักงานกองทุนพัฒนาบทบาทสตรีและกระดาษคำตอบ จะจัดส่งให้พัฒนาการจังหวัดทาง </a:t>
            </a:r>
            <a:r>
              <a:rPr lang="en-US" sz="2000" b="1" dirty="0"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e mail </a:t>
            </a:r>
            <a:r>
              <a:rPr lang="th-TH" sz="2000" b="1" dirty="0"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ระบุข้อความว่า “ข้อสอบ พนักงานกองทุน</a:t>
            </a:r>
            <a:br>
              <a:rPr lang="th-TH" sz="2000" b="1" dirty="0"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</a:br>
            <a:r>
              <a:rPr lang="th-TH" sz="2000" b="1" dirty="0"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    พัฒนาบทบาทสตรีเปิดได้เฉพาะพัฒนาการจังหวัด เท่านั้น” ในเวลา 6.30 น. ของวันที่ 3 พฤษภาคม 2567</a:t>
            </a:r>
          </a:p>
          <a:p>
            <a:pPr marL="0" indent="0">
              <a:lnSpc>
                <a:spcPct val="120000"/>
              </a:lnSpc>
              <a:spcBef>
                <a:spcPts val="900"/>
              </a:spcBef>
              <a:buNone/>
            </a:pPr>
            <a:r>
              <a:rPr lang="th-TH" sz="2000" b="1" dirty="0"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3) หลังจากพัฒนาการจังหวัดได้รับข้อสอบและกระดาษคำตอบ จากกรมการพัฒนาชุมชนแล้ว ขอให้ตอบกลับทาง </a:t>
            </a:r>
            <a:r>
              <a:rPr lang="en-US" sz="2000" b="1" dirty="0"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E-mail </a:t>
            </a:r>
            <a:r>
              <a:rPr lang="th-TH" sz="2000" b="1" dirty="0"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แจ้งให้กรมฯ ทราบทันที</a:t>
            </a:r>
          </a:p>
          <a:p>
            <a:pPr marL="0" indent="0">
              <a:lnSpc>
                <a:spcPct val="120000"/>
              </a:lnSpc>
              <a:spcBef>
                <a:spcPts val="900"/>
              </a:spcBef>
              <a:buNone/>
            </a:pPr>
            <a:r>
              <a:rPr lang="th-TH" sz="2000" b="1" dirty="0"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4) ให้พัฒนาการจังหวัดเก็บรักษาข้อสอบ และกระดาษคำตอบ ไว้ให้มิดชิด</a:t>
            </a:r>
          </a:p>
          <a:p>
            <a:pPr marL="0" indent="0">
              <a:lnSpc>
                <a:spcPct val="120000"/>
              </a:lnSpc>
              <a:spcBef>
                <a:spcPts val="900"/>
              </a:spcBef>
              <a:buNone/>
            </a:pPr>
            <a:r>
              <a:rPr lang="th-TH" sz="2000" b="1" dirty="0"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5) ให้จังหวัดผลิตข้อสอบและกระดาษคำตอบ เพิ่มไม่เกินร้อยละ 3 ของผู้มีสิทธิ์สอบ</a:t>
            </a:r>
          </a:p>
          <a:p>
            <a:pPr marL="0" indent="0">
              <a:lnSpc>
                <a:spcPct val="120000"/>
              </a:lnSpc>
              <a:spcBef>
                <a:spcPts val="900"/>
              </a:spcBef>
              <a:buNone/>
            </a:pPr>
            <a:r>
              <a:rPr lang="th-TH" sz="2000" b="1" dirty="0"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6) ให้คณะกรรมการผลิตข้อสอบ ดำเนินการผลิตข้อสอบและกระดาษคำตอบ ในห้องที่มิดชิด และห้ามผู้อื่นที่ไม่มีหน้าที่เกี่ยวข้อง เข้าไปโดยเด็ดขาด</a:t>
            </a:r>
          </a:p>
          <a:p>
            <a:pPr marL="0" indent="0">
              <a:lnSpc>
                <a:spcPct val="120000"/>
              </a:lnSpc>
              <a:spcBef>
                <a:spcPts val="900"/>
              </a:spcBef>
              <a:buNone/>
            </a:pPr>
            <a:r>
              <a:rPr lang="th-TH" sz="2000" b="1" dirty="0"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7) ห้ามคณะกรรมการผลิตข้อสอบ นำกล้องถ่ายรูป โทรศัพท์มือถือ หรืออุปกรณ์สื่อสารทุกชนิดเข้าไปในขณะปฏิบัติหน้าที่ผลิตข้อสอบโดยเด็ดขาด</a:t>
            </a:r>
          </a:p>
          <a:p>
            <a:pPr marL="0" indent="0">
              <a:lnSpc>
                <a:spcPct val="120000"/>
              </a:lnSpc>
              <a:spcBef>
                <a:spcPts val="900"/>
              </a:spcBef>
              <a:buNone/>
            </a:pPr>
            <a:r>
              <a:rPr lang="th-TH" sz="2000" b="1" dirty="0"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8) ในกระบวนการผลิตข้อสอบ หากมีกระดาษเสีย ให้เก็บใส่ซอง และปิดผนึกพร้อมลงลายมือชื่อคณะกรรมการกำกับตรงรอยปิดผนึกซอง แล้วส่งมอบ</a:t>
            </a:r>
            <a:br>
              <a:rPr lang="th-TH" sz="2000" b="1" dirty="0"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</a:br>
            <a:r>
              <a:rPr lang="th-TH" sz="2000" b="1" dirty="0"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    ให้พัฒนาการจังหวัด</a:t>
            </a:r>
          </a:p>
          <a:p>
            <a:pPr marL="0" indent="0">
              <a:lnSpc>
                <a:spcPct val="120000"/>
              </a:lnSpc>
              <a:spcBef>
                <a:spcPts val="900"/>
              </a:spcBef>
              <a:buNone/>
            </a:pPr>
            <a:r>
              <a:rPr lang="th-TH" sz="2000" b="1" dirty="0"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9) เมื่อกรรมการผลิตข้อสอบและกระดาษคำตอบ เสร็จเรียบร้อย ให้ใส่ซองปิดผนึกพร้อมลงลายมือชื่อคณะกรรมการกำกับตรงรอยผนึกซองแล้วส่งมอบ</a:t>
            </a:r>
            <a:br>
              <a:rPr lang="th-TH" sz="2000" b="1" dirty="0"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</a:br>
            <a:r>
              <a:rPr lang="th-TH" sz="2000" b="1" dirty="0"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   ให้พัฒนาการจังหวัดดำเนินการเก็บรักษาข้อสอบ และกระดาษคำตอบ โดยให้คำนึงถึงการรักษาความลับและความปลอดภัยตามระเบียบการรักษา</a:t>
            </a:r>
            <a:br>
              <a:rPr lang="th-TH" sz="2000" b="1" dirty="0"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</a:br>
            <a:r>
              <a:rPr lang="th-TH" sz="2000" b="1" dirty="0"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   ความลับของทางราชการ</a:t>
            </a:r>
          </a:p>
        </p:txBody>
      </p:sp>
      <p:grpSp>
        <p:nvGrpSpPr>
          <p:cNvPr id="30" name="กลุ่ม 29">
            <a:extLst>
              <a:ext uri="{FF2B5EF4-FFF2-40B4-BE49-F238E27FC236}">
                <a16:creationId xmlns:a16="http://schemas.microsoft.com/office/drawing/2014/main" id="{EB512B28-EE8D-CB55-C947-0C52DEA2F545}"/>
              </a:ext>
            </a:extLst>
          </p:cNvPr>
          <p:cNvGrpSpPr/>
          <p:nvPr/>
        </p:nvGrpSpPr>
        <p:grpSpPr>
          <a:xfrm>
            <a:off x="-322135" y="5943268"/>
            <a:ext cx="20941658" cy="5143832"/>
            <a:chOff x="-322135" y="5943268"/>
            <a:chExt cx="20941658" cy="5143832"/>
          </a:xfrm>
        </p:grpSpPr>
        <p:sp>
          <p:nvSpPr>
            <p:cNvPr id="31" name="Freeform 2">
              <a:extLst>
                <a:ext uri="{FF2B5EF4-FFF2-40B4-BE49-F238E27FC236}">
                  <a16:creationId xmlns:a16="http://schemas.microsoft.com/office/drawing/2014/main" id="{A6A657DC-A103-5C0E-AE79-74651830065B}"/>
                </a:ext>
              </a:extLst>
            </p:cNvPr>
            <p:cNvSpPr/>
            <p:nvPr/>
          </p:nvSpPr>
          <p:spPr>
            <a:xfrm>
              <a:off x="-322135" y="9635249"/>
              <a:ext cx="19404854" cy="1451851"/>
            </a:xfrm>
            <a:custGeom>
              <a:avLst/>
              <a:gdLst/>
              <a:ahLst/>
              <a:cxnLst/>
              <a:rect l="l" t="t" r="r" b="b"/>
              <a:pathLst>
                <a:path w="19404854" h="9702427">
                  <a:moveTo>
                    <a:pt x="0" y="0"/>
                  </a:moveTo>
                  <a:lnTo>
                    <a:pt x="19404855" y="0"/>
                  </a:lnTo>
                  <a:lnTo>
                    <a:pt x="19404855" y="9702428"/>
                  </a:lnTo>
                  <a:lnTo>
                    <a:pt x="0" y="97024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rcRect/>
              <a:stretch>
                <a:fillRect b="-568280"/>
              </a:stretch>
            </a:blipFill>
          </p:spPr>
        </p:sp>
        <p:sp>
          <p:nvSpPr>
            <p:cNvPr id="32" name="Freeform 3">
              <a:extLst>
                <a:ext uri="{FF2B5EF4-FFF2-40B4-BE49-F238E27FC236}">
                  <a16:creationId xmlns:a16="http://schemas.microsoft.com/office/drawing/2014/main" id="{FD9AA178-209B-C471-E65B-184032563FD4}"/>
                </a:ext>
              </a:extLst>
            </p:cNvPr>
            <p:cNvSpPr/>
            <p:nvPr/>
          </p:nvSpPr>
          <p:spPr>
            <a:xfrm rot="10800000" flipH="1">
              <a:off x="-126913" y="6672817"/>
              <a:ext cx="4261510" cy="4172163"/>
            </a:xfrm>
            <a:custGeom>
              <a:avLst/>
              <a:gdLst/>
              <a:ahLst/>
              <a:cxnLst/>
              <a:rect l="l" t="t" r="r" b="b"/>
              <a:pathLst>
                <a:path w="4261510" h="4172163">
                  <a:moveTo>
                    <a:pt x="4261510" y="0"/>
                  </a:moveTo>
                  <a:lnTo>
                    <a:pt x="0" y="0"/>
                  </a:lnTo>
                  <a:lnTo>
                    <a:pt x="0" y="4172163"/>
                  </a:lnTo>
                  <a:lnTo>
                    <a:pt x="4261510" y="4172163"/>
                  </a:lnTo>
                  <a:lnTo>
                    <a:pt x="4261510" y="0"/>
                  </a:lnTo>
                  <a:close/>
                </a:path>
              </a:pathLst>
            </a:custGeom>
            <a:blipFill>
              <a:blip r:embed="rId4">
                <a:alphaModFix amt="37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3" name="Freeform 4">
              <a:extLst>
                <a:ext uri="{FF2B5EF4-FFF2-40B4-BE49-F238E27FC236}">
                  <a16:creationId xmlns:a16="http://schemas.microsoft.com/office/drawing/2014/main" id="{85FEBAD7-C67D-9FDE-C7C7-06ED2880A4B9}"/>
                </a:ext>
              </a:extLst>
            </p:cNvPr>
            <p:cNvSpPr/>
            <p:nvPr/>
          </p:nvSpPr>
          <p:spPr>
            <a:xfrm rot="10800000">
              <a:off x="16716853" y="5943268"/>
              <a:ext cx="3902670" cy="4366592"/>
            </a:xfrm>
            <a:custGeom>
              <a:avLst/>
              <a:gdLst/>
              <a:ahLst/>
              <a:cxnLst/>
              <a:rect l="l" t="t" r="r" b="b"/>
              <a:pathLst>
                <a:path w="4261510" h="4172163">
                  <a:moveTo>
                    <a:pt x="0" y="0"/>
                  </a:moveTo>
                  <a:lnTo>
                    <a:pt x="4261510" y="0"/>
                  </a:lnTo>
                  <a:lnTo>
                    <a:pt x="4261510" y="4172163"/>
                  </a:lnTo>
                  <a:lnTo>
                    <a:pt x="0" y="41721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31999"/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4" name="Freeform 5">
              <a:extLst>
                <a:ext uri="{FF2B5EF4-FFF2-40B4-BE49-F238E27FC236}">
                  <a16:creationId xmlns:a16="http://schemas.microsoft.com/office/drawing/2014/main" id="{6478EEC9-CDB8-6F51-8F06-5E39BD49D919}"/>
                </a:ext>
              </a:extLst>
            </p:cNvPr>
            <p:cNvSpPr/>
            <p:nvPr/>
          </p:nvSpPr>
          <p:spPr>
            <a:xfrm>
              <a:off x="17183859" y="9649284"/>
              <a:ext cx="352548" cy="352548"/>
            </a:xfrm>
            <a:custGeom>
              <a:avLst/>
              <a:gdLst/>
              <a:ahLst/>
              <a:cxnLst/>
              <a:rect l="l" t="t" r="r" b="b"/>
              <a:pathLst>
                <a:path w="352548" h="352548">
                  <a:moveTo>
                    <a:pt x="0" y="0"/>
                  </a:moveTo>
                  <a:lnTo>
                    <a:pt x="352547" y="0"/>
                  </a:lnTo>
                  <a:lnTo>
                    <a:pt x="352547" y="352548"/>
                  </a:lnTo>
                  <a:lnTo>
                    <a:pt x="0" y="35254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47000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5" name="Freeform 6">
              <a:extLst>
                <a:ext uri="{FF2B5EF4-FFF2-40B4-BE49-F238E27FC236}">
                  <a16:creationId xmlns:a16="http://schemas.microsoft.com/office/drawing/2014/main" id="{3A346689-54DF-65D5-73FC-897B0FACAA42}"/>
                </a:ext>
              </a:extLst>
            </p:cNvPr>
            <p:cNvSpPr/>
            <p:nvPr/>
          </p:nvSpPr>
          <p:spPr>
            <a:xfrm>
              <a:off x="16855283" y="9924104"/>
              <a:ext cx="270304" cy="270304"/>
            </a:xfrm>
            <a:custGeom>
              <a:avLst/>
              <a:gdLst/>
              <a:ahLst/>
              <a:cxnLst/>
              <a:rect l="l" t="t" r="r" b="b"/>
              <a:pathLst>
                <a:path w="270304" h="270304">
                  <a:moveTo>
                    <a:pt x="0" y="0"/>
                  </a:moveTo>
                  <a:lnTo>
                    <a:pt x="270304" y="0"/>
                  </a:lnTo>
                  <a:lnTo>
                    <a:pt x="270304" y="270304"/>
                  </a:lnTo>
                  <a:lnTo>
                    <a:pt x="0" y="2703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55000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6" name="Freeform 7">
              <a:extLst>
                <a:ext uri="{FF2B5EF4-FFF2-40B4-BE49-F238E27FC236}">
                  <a16:creationId xmlns:a16="http://schemas.microsoft.com/office/drawing/2014/main" id="{1698293E-1751-96E9-1A20-AB6158BD381E}"/>
                </a:ext>
              </a:extLst>
            </p:cNvPr>
            <p:cNvSpPr/>
            <p:nvPr/>
          </p:nvSpPr>
          <p:spPr>
            <a:xfrm>
              <a:off x="0" y="9641564"/>
              <a:ext cx="625082" cy="625082"/>
            </a:xfrm>
            <a:custGeom>
              <a:avLst/>
              <a:gdLst/>
              <a:ahLst/>
              <a:cxnLst/>
              <a:rect l="l" t="t" r="r" b="b"/>
              <a:pathLst>
                <a:path w="625082" h="625082">
                  <a:moveTo>
                    <a:pt x="0" y="0"/>
                  </a:moveTo>
                  <a:lnTo>
                    <a:pt x="625082" y="0"/>
                  </a:lnTo>
                  <a:lnTo>
                    <a:pt x="625082" y="625082"/>
                  </a:lnTo>
                  <a:lnTo>
                    <a:pt x="0" y="62508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7" name="Freeform 8">
              <a:extLst>
                <a:ext uri="{FF2B5EF4-FFF2-40B4-BE49-F238E27FC236}">
                  <a16:creationId xmlns:a16="http://schemas.microsoft.com/office/drawing/2014/main" id="{3744BD6A-08B4-C124-33AD-F7561D591EE9}"/>
                </a:ext>
              </a:extLst>
            </p:cNvPr>
            <p:cNvSpPr/>
            <p:nvPr/>
          </p:nvSpPr>
          <p:spPr>
            <a:xfrm>
              <a:off x="660458" y="9631111"/>
              <a:ext cx="294691" cy="294691"/>
            </a:xfrm>
            <a:custGeom>
              <a:avLst/>
              <a:gdLst/>
              <a:ahLst/>
              <a:cxnLst/>
              <a:rect l="l" t="t" r="r" b="b"/>
              <a:pathLst>
                <a:path w="294691" h="294691">
                  <a:moveTo>
                    <a:pt x="0" y="0"/>
                  </a:moveTo>
                  <a:lnTo>
                    <a:pt x="294691" y="0"/>
                  </a:lnTo>
                  <a:lnTo>
                    <a:pt x="294691" y="294691"/>
                  </a:lnTo>
                  <a:lnTo>
                    <a:pt x="0" y="2946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8" name="Freeform 9">
              <a:extLst>
                <a:ext uri="{FF2B5EF4-FFF2-40B4-BE49-F238E27FC236}">
                  <a16:creationId xmlns:a16="http://schemas.microsoft.com/office/drawing/2014/main" id="{E01FBF95-80C3-660E-4129-C16B9D833525}"/>
                </a:ext>
              </a:extLst>
            </p:cNvPr>
            <p:cNvSpPr/>
            <p:nvPr/>
          </p:nvSpPr>
          <p:spPr>
            <a:xfrm rot="834738">
              <a:off x="4269232" y="9833364"/>
              <a:ext cx="298411" cy="298411"/>
            </a:xfrm>
            <a:custGeom>
              <a:avLst/>
              <a:gdLst/>
              <a:ahLst/>
              <a:cxnLst/>
              <a:rect l="l" t="t" r="r" b="b"/>
              <a:pathLst>
                <a:path w="298411" h="298411">
                  <a:moveTo>
                    <a:pt x="0" y="0"/>
                  </a:moveTo>
                  <a:lnTo>
                    <a:pt x="298410" y="0"/>
                  </a:lnTo>
                  <a:lnTo>
                    <a:pt x="298410" y="298410"/>
                  </a:lnTo>
                  <a:lnTo>
                    <a:pt x="0" y="2984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56000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9" name="TextBox 10">
              <a:extLst>
                <a:ext uri="{FF2B5EF4-FFF2-40B4-BE49-F238E27FC236}">
                  <a16:creationId xmlns:a16="http://schemas.microsoft.com/office/drawing/2014/main" id="{21438F57-3DD7-017D-FA10-8BDB8F222A66}"/>
                </a:ext>
              </a:extLst>
            </p:cNvPr>
            <p:cNvSpPr txBox="1"/>
            <p:nvPr/>
          </p:nvSpPr>
          <p:spPr>
            <a:xfrm>
              <a:off x="5418052" y="9897227"/>
              <a:ext cx="13784348" cy="4289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679"/>
                </a:lnSpc>
              </a:pPr>
              <a:r>
                <a:rPr lang="en-US" sz="1600" dirty="0" err="1">
                  <a:solidFill>
                    <a:srgbClr val="EA9F1B"/>
                  </a:solidFill>
                  <a:latin typeface="Chulabhorn Likit Text Light" panose="00000400000000000000" pitchFamily="2" charset="-34"/>
                  <a:cs typeface="Chulabhorn Likit Text Light" panose="00000400000000000000" pitchFamily="2" charset="-34"/>
                </a:rPr>
                <a:t>เศรษฐกิจฐานรากมั่นคง</a:t>
              </a:r>
              <a:r>
                <a:rPr lang="en-US" sz="1600" dirty="0">
                  <a:solidFill>
                    <a:srgbClr val="EA9F1B"/>
                  </a:solidFill>
                  <a:latin typeface="Chulabhorn Likit Text Light" panose="00000400000000000000" pitchFamily="2" charset="-34"/>
                  <a:cs typeface="Chulabhorn Likit Text Light" panose="00000400000000000000" pitchFamily="2" charset="-34"/>
                </a:rPr>
                <a:t> </a:t>
              </a:r>
              <a:r>
                <a:rPr lang="en-US" sz="1600" dirty="0" err="1">
                  <a:solidFill>
                    <a:srgbClr val="EA9F1B"/>
                  </a:solidFill>
                  <a:latin typeface="Chulabhorn Likit Text Light" panose="00000400000000000000" pitchFamily="2" charset="-34"/>
                  <a:cs typeface="Chulabhorn Likit Text Light" panose="00000400000000000000" pitchFamily="2" charset="-34"/>
                </a:rPr>
                <a:t>ชุมชนเข้มแข็งอย่างยั่งยืน</a:t>
              </a:r>
              <a:r>
                <a:rPr lang="en-US" sz="1600" dirty="0">
                  <a:solidFill>
                    <a:srgbClr val="EA9F1B"/>
                  </a:solidFill>
                  <a:latin typeface="Chulabhorn Likit Text Light" panose="00000400000000000000" pitchFamily="2" charset="-34"/>
                  <a:cs typeface="Chulabhorn Likit Text Light" panose="00000400000000000000" pitchFamily="2" charset="-34"/>
                </a:rPr>
                <a:t> </a:t>
              </a:r>
              <a:r>
                <a:rPr lang="en-US" sz="1600" dirty="0" err="1">
                  <a:solidFill>
                    <a:srgbClr val="EA9F1B"/>
                  </a:solidFill>
                  <a:latin typeface="Chulabhorn Likit Text Light" panose="00000400000000000000" pitchFamily="2" charset="-34"/>
                  <a:cs typeface="Chulabhorn Likit Text Light" panose="00000400000000000000" pitchFamily="2" charset="-34"/>
                </a:rPr>
                <a:t>ด้วยหลักปรัชญาของเศรษฐกิจพอเพียง</a:t>
              </a:r>
              <a:r>
                <a:rPr lang="en-US" sz="1600" dirty="0">
                  <a:solidFill>
                    <a:srgbClr val="EA9F1B"/>
                  </a:solidFill>
                  <a:latin typeface="Chulabhorn Likit Text Light" panose="00000400000000000000" pitchFamily="2" charset="-34"/>
                  <a:cs typeface="Chulabhorn Likit Text Light" panose="00000400000000000000" pitchFamily="2" charset="-34"/>
                </a:rPr>
                <a:t> </a:t>
              </a:r>
            </a:p>
            <a:p>
              <a:pPr>
                <a:lnSpc>
                  <a:spcPts val="1679"/>
                </a:lnSpc>
              </a:pPr>
              <a:endParaRPr lang="en-US" sz="1400" spc="253" dirty="0">
                <a:solidFill>
                  <a:srgbClr val="EA9F1B"/>
                </a:solidFill>
                <a:cs typeface="Opun Mai Bold"/>
              </a:endParaRPr>
            </a:p>
          </p:txBody>
        </p:sp>
        <p:sp>
          <p:nvSpPr>
            <p:cNvPr id="40" name="Freeform 12">
              <a:extLst>
                <a:ext uri="{FF2B5EF4-FFF2-40B4-BE49-F238E27FC236}">
                  <a16:creationId xmlns:a16="http://schemas.microsoft.com/office/drawing/2014/main" id="{BA7BAF9C-F8B2-98F1-939A-94587A6B20BA}"/>
                </a:ext>
              </a:extLst>
            </p:cNvPr>
            <p:cNvSpPr/>
            <p:nvPr/>
          </p:nvSpPr>
          <p:spPr>
            <a:xfrm rot="2055878">
              <a:off x="9189152" y="9608252"/>
              <a:ext cx="231865" cy="231865"/>
            </a:xfrm>
            <a:custGeom>
              <a:avLst/>
              <a:gdLst/>
              <a:ahLst/>
              <a:cxnLst/>
              <a:rect l="l" t="t" r="r" b="b"/>
              <a:pathLst>
                <a:path w="231865" h="231865">
                  <a:moveTo>
                    <a:pt x="0" y="0"/>
                  </a:moveTo>
                  <a:lnTo>
                    <a:pt x="231865" y="0"/>
                  </a:lnTo>
                  <a:lnTo>
                    <a:pt x="231865" y="231865"/>
                  </a:lnTo>
                  <a:lnTo>
                    <a:pt x="0" y="2318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56000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1" name="Freeform 13">
              <a:extLst>
                <a:ext uri="{FF2B5EF4-FFF2-40B4-BE49-F238E27FC236}">
                  <a16:creationId xmlns:a16="http://schemas.microsoft.com/office/drawing/2014/main" id="{555045B1-C58C-7382-D2ED-4A8C5BBBFBDE}"/>
                </a:ext>
              </a:extLst>
            </p:cNvPr>
            <p:cNvSpPr/>
            <p:nvPr/>
          </p:nvSpPr>
          <p:spPr>
            <a:xfrm rot="18447662">
              <a:off x="13217140" y="9859751"/>
              <a:ext cx="290824" cy="290824"/>
            </a:xfrm>
            <a:custGeom>
              <a:avLst/>
              <a:gdLst/>
              <a:ahLst/>
              <a:cxnLst/>
              <a:rect l="l" t="t" r="r" b="b"/>
              <a:pathLst>
                <a:path w="290824" h="290824">
                  <a:moveTo>
                    <a:pt x="0" y="0"/>
                  </a:moveTo>
                  <a:lnTo>
                    <a:pt x="290824" y="0"/>
                  </a:lnTo>
                  <a:lnTo>
                    <a:pt x="290824" y="290824"/>
                  </a:lnTo>
                  <a:lnTo>
                    <a:pt x="0" y="290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56000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2" name="Freeform 14">
              <a:extLst>
                <a:ext uri="{FF2B5EF4-FFF2-40B4-BE49-F238E27FC236}">
                  <a16:creationId xmlns:a16="http://schemas.microsoft.com/office/drawing/2014/main" id="{6CAC0DFB-C10B-ED7D-F435-39860099A9BF}"/>
                </a:ext>
              </a:extLst>
            </p:cNvPr>
            <p:cNvSpPr/>
            <p:nvPr/>
          </p:nvSpPr>
          <p:spPr>
            <a:xfrm>
              <a:off x="16577689" y="9762124"/>
              <a:ext cx="220444" cy="220444"/>
            </a:xfrm>
            <a:custGeom>
              <a:avLst/>
              <a:gdLst/>
              <a:ahLst/>
              <a:cxnLst/>
              <a:rect l="l" t="t" r="r" b="b"/>
              <a:pathLst>
                <a:path w="220444" h="220444">
                  <a:moveTo>
                    <a:pt x="0" y="0"/>
                  </a:moveTo>
                  <a:lnTo>
                    <a:pt x="220444" y="0"/>
                  </a:lnTo>
                  <a:lnTo>
                    <a:pt x="220444" y="220445"/>
                  </a:lnTo>
                  <a:lnTo>
                    <a:pt x="0" y="2204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65000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3" name="Freeform 15">
              <a:extLst>
                <a:ext uri="{FF2B5EF4-FFF2-40B4-BE49-F238E27FC236}">
                  <a16:creationId xmlns:a16="http://schemas.microsoft.com/office/drawing/2014/main" id="{5AB9BD6D-6B2C-DC2D-21A1-17631CC1A5EE}"/>
                </a:ext>
              </a:extLst>
            </p:cNvPr>
            <p:cNvSpPr/>
            <p:nvPr/>
          </p:nvSpPr>
          <p:spPr>
            <a:xfrm>
              <a:off x="836293" y="9842337"/>
              <a:ext cx="384815" cy="384815"/>
            </a:xfrm>
            <a:custGeom>
              <a:avLst/>
              <a:gdLst/>
              <a:ahLst/>
              <a:cxnLst/>
              <a:rect l="l" t="t" r="r" b="b"/>
              <a:pathLst>
                <a:path w="384815" h="384815">
                  <a:moveTo>
                    <a:pt x="0" y="0"/>
                  </a:moveTo>
                  <a:lnTo>
                    <a:pt x="384814" y="0"/>
                  </a:lnTo>
                  <a:lnTo>
                    <a:pt x="384814" y="384814"/>
                  </a:lnTo>
                  <a:lnTo>
                    <a:pt x="0" y="3848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4" name="Freeform 16">
              <a:extLst>
                <a:ext uri="{FF2B5EF4-FFF2-40B4-BE49-F238E27FC236}">
                  <a16:creationId xmlns:a16="http://schemas.microsoft.com/office/drawing/2014/main" id="{46045C15-F16A-C55D-67E4-AD4257BB0514}"/>
                </a:ext>
              </a:extLst>
            </p:cNvPr>
            <p:cNvSpPr/>
            <p:nvPr/>
          </p:nvSpPr>
          <p:spPr>
            <a:xfrm>
              <a:off x="1292338" y="9656538"/>
              <a:ext cx="225180" cy="225180"/>
            </a:xfrm>
            <a:custGeom>
              <a:avLst/>
              <a:gdLst/>
              <a:ahLst/>
              <a:cxnLst/>
              <a:rect l="l" t="t" r="r" b="b"/>
              <a:pathLst>
                <a:path w="225180" h="225180">
                  <a:moveTo>
                    <a:pt x="0" y="0"/>
                  </a:moveTo>
                  <a:lnTo>
                    <a:pt x="225180" y="0"/>
                  </a:lnTo>
                  <a:lnTo>
                    <a:pt x="225180" y="225180"/>
                  </a:lnTo>
                  <a:lnTo>
                    <a:pt x="0" y="2251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5" name="Freeform 13">
              <a:extLst>
                <a:ext uri="{FF2B5EF4-FFF2-40B4-BE49-F238E27FC236}">
                  <a16:creationId xmlns:a16="http://schemas.microsoft.com/office/drawing/2014/main" id="{A35E98FE-AEDA-85E9-F6BC-B6EB21CBDEC8}"/>
                </a:ext>
              </a:extLst>
            </p:cNvPr>
            <p:cNvSpPr/>
            <p:nvPr/>
          </p:nvSpPr>
          <p:spPr>
            <a:xfrm rot="18447662">
              <a:off x="14453176" y="10443033"/>
              <a:ext cx="268702" cy="262072"/>
            </a:xfrm>
            <a:custGeom>
              <a:avLst/>
              <a:gdLst/>
              <a:ahLst/>
              <a:cxnLst/>
              <a:rect l="l" t="t" r="r" b="b"/>
              <a:pathLst>
                <a:path w="290824" h="290824">
                  <a:moveTo>
                    <a:pt x="0" y="0"/>
                  </a:moveTo>
                  <a:lnTo>
                    <a:pt x="290824" y="0"/>
                  </a:lnTo>
                  <a:lnTo>
                    <a:pt x="290824" y="290824"/>
                  </a:lnTo>
                  <a:lnTo>
                    <a:pt x="0" y="290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56000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6" name="Freeform 13">
              <a:extLst>
                <a:ext uri="{FF2B5EF4-FFF2-40B4-BE49-F238E27FC236}">
                  <a16:creationId xmlns:a16="http://schemas.microsoft.com/office/drawing/2014/main" id="{0703F9C5-9FD5-711E-198D-9FC322F3E32D}"/>
                </a:ext>
              </a:extLst>
            </p:cNvPr>
            <p:cNvSpPr/>
            <p:nvPr/>
          </p:nvSpPr>
          <p:spPr>
            <a:xfrm rot="18447662">
              <a:off x="15430156" y="9952535"/>
              <a:ext cx="268702" cy="262072"/>
            </a:xfrm>
            <a:custGeom>
              <a:avLst/>
              <a:gdLst/>
              <a:ahLst/>
              <a:cxnLst/>
              <a:rect l="l" t="t" r="r" b="b"/>
              <a:pathLst>
                <a:path w="290824" h="290824">
                  <a:moveTo>
                    <a:pt x="0" y="0"/>
                  </a:moveTo>
                  <a:lnTo>
                    <a:pt x="290824" y="0"/>
                  </a:lnTo>
                  <a:lnTo>
                    <a:pt x="290824" y="290824"/>
                  </a:lnTo>
                  <a:lnTo>
                    <a:pt x="0" y="290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56000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47" name="Group 8">
            <a:extLst>
              <a:ext uri="{FF2B5EF4-FFF2-40B4-BE49-F238E27FC236}">
                <a16:creationId xmlns:a16="http://schemas.microsoft.com/office/drawing/2014/main" id="{73DAECDB-A727-5E5E-4A86-E6BEDF398D68}"/>
              </a:ext>
            </a:extLst>
          </p:cNvPr>
          <p:cNvGrpSpPr/>
          <p:nvPr/>
        </p:nvGrpSpPr>
        <p:grpSpPr>
          <a:xfrm>
            <a:off x="223352" y="0"/>
            <a:ext cx="5399517" cy="1254770"/>
            <a:chOff x="0" y="0"/>
            <a:chExt cx="7199356" cy="1673027"/>
          </a:xfrm>
        </p:grpSpPr>
        <p:sp>
          <p:nvSpPr>
            <p:cNvPr id="48" name="Freeform 9">
              <a:extLst>
                <a:ext uri="{FF2B5EF4-FFF2-40B4-BE49-F238E27FC236}">
                  <a16:creationId xmlns:a16="http://schemas.microsoft.com/office/drawing/2014/main" id="{B9B6D80C-6CDE-6D24-CB3A-AF04C2861A88}"/>
                </a:ext>
              </a:extLst>
            </p:cNvPr>
            <p:cNvSpPr/>
            <p:nvPr/>
          </p:nvSpPr>
          <p:spPr>
            <a:xfrm>
              <a:off x="0" y="345364"/>
              <a:ext cx="982299" cy="982299"/>
            </a:xfrm>
            <a:custGeom>
              <a:avLst/>
              <a:gdLst/>
              <a:ahLst/>
              <a:cxnLst/>
              <a:rect l="l" t="t" r="r" b="b"/>
              <a:pathLst>
                <a:path w="982299" h="982299">
                  <a:moveTo>
                    <a:pt x="0" y="0"/>
                  </a:moveTo>
                  <a:lnTo>
                    <a:pt x="982299" y="0"/>
                  </a:lnTo>
                  <a:lnTo>
                    <a:pt x="982299" y="982299"/>
                  </a:lnTo>
                  <a:lnTo>
                    <a:pt x="0" y="9822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</p:sp>
        <p:sp>
          <p:nvSpPr>
            <p:cNvPr id="49" name="Freeform 10">
              <a:extLst>
                <a:ext uri="{FF2B5EF4-FFF2-40B4-BE49-F238E27FC236}">
                  <a16:creationId xmlns:a16="http://schemas.microsoft.com/office/drawing/2014/main" id="{C7B071DC-AD31-055D-D661-07CA4B091ACD}"/>
                </a:ext>
              </a:extLst>
            </p:cNvPr>
            <p:cNvSpPr/>
            <p:nvPr/>
          </p:nvSpPr>
          <p:spPr>
            <a:xfrm>
              <a:off x="1160488" y="345364"/>
              <a:ext cx="982299" cy="982299"/>
            </a:xfrm>
            <a:custGeom>
              <a:avLst/>
              <a:gdLst/>
              <a:ahLst/>
              <a:cxnLst/>
              <a:rect l="l" t="t" r="r" b="b"/>
              <a:pathLst>
                <a:path w="982299" h="982299">
                  <a:moveTo>
                    <a:pt x="0" y="0"/>
                  </a:moveTo>
                  <a:lnTo>
                    <a:pt x="982298" y="0"/>
                  </a:lnTo>
                  <a:lnTo>
                    <a:pt x="982298" y="982299"/>
                  </a:lnTo>
                  <a:lnTo>
                    <a:pt x="0" y="9822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</p:sp>
        <p:sp>
          <p:nvSpPr>
            <p:cNvPr id="50" name="Freeform 11">
              <a:extLst>
                <a:ext uri="{FF2B5EF4-FFF2-40B4-BE49-F238E27FC236}">
                  <a16:creationId xmlns:a16="http://schemas.microsoft.com/office/drawing/2014/main" id="{62197E3D-677B-C06B-8BC6-851AB0DDECD7}"/>
                </a:ext>
              </a:extLst>
            </p:cNvPr>
            <p:cNvSpPr/>
            <p:nvPr/>
          </p:nvSpPr>
          <p:spPr>
            <a:xfrm>
              <a:off x="3373560" y="345364"/>
              <a:ext cx="982299" cy="982299"/>
            </a:xfrm>
            <a:custGeom>
              <a:avLst/>
              <a:gdLst/>
              <a:ahLst/>
              <a:cxnLst/>
              <a:rect l="l" t="t" r="r" b="b"/>
              <a:pathLst>
                <a:path w="982299" h="982299">
                  <a:moveTo>
                    <a:pt x="0" y="0"/>
                  </a:moveTo>
                  <a:lnTo>
                    <a:pt x="982298" y="0"/>
                  </a:lnTo>
                  <a:lnTo>
                    <a:pt x="982298" y="982299"/>
                  </a:lnTo>
                  <a:lnTo>
                    <a:pt x="0" y="9822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</p:sp>
        <p:sp>
          <p:nvSpPr>
            <p:cNvPr id="51" name="Freeform 12">
              <a:extLst>
                <a:ext uri="{FF2B5EF4-FFF2-40B4-BE49-F238E27FC236}">
                  <a16:creationId xmlns:a16="http://schemas.microsoft.com/office/drawing/2014/main" id="{0D3B6278-FEC4-BDE9-0776-A0E223161A87}"/>
                </a:ext>
              </a:extLst>
            </p:cNvPr>
            <p:cNvSpPr/>
            <p:nvPr/>
          </p:nvSpPr>
          <p:spPr>
            <a:xfrm>
              <a:off x="2324694" y="345364"/>
              <a:ext cx="866959" cy="982299"/>
            </a:xfrm>
            <a:custGeom>
              <a:avLst/>
              <a:gdLst/>
              <a:ahLst/>
              <a:cxnLst/>
              <a:rect l="l" t="t" r="r" b="b"/>
              <a:pathLst>
                <a:path w="866959" h="982299">
                  <a:moveTo>
                    <a:pt x="0" y="0"/>
                  </a:moveTo>
                  <a:lnTo>
                    <a:pt x="866959" y="0"/>
                  </a:lnTo>
                  <a:lnTo>
                    <a:pt x="866959" y="982299"/>
                  </a:lnTo>
                  <a:lnTo>
                    <a:pt x="0" y="9822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 l="-24839" r="-27501"/>
              </a:stretch>
            </a:blipFill>
          </p:spPr>
        </p:sp>
        <p:sp>
          <p:nvSpPr>
            <p:cNvPr id="52" name="Freeform 13">
              <a:extLst>
                <a:ext uri="{FF2B5EF4-FFF2-40B4-BE49-F238E27FC236}">
                  <a16:creationId xmlns:a16="http://schemas.microsoft.com/office/drawing/2014/main" id="{0FA141DA-9CF2-4D51-8EF7-8D14A5544603}"/>
                </a:ext>
              </a:extLst>
            </p:cNvPr>
            <p:cNvSpPr/>
            <p:nvPr/>
          </p:nvSpPr>
          <p:spPr>
            <a:xfrm>
              <a:off x="4537766" y="0"/>
              <a:ext cx="2661590" cy="1673027"/>
            </a:xfrm>
            <a:custGeom>
              <a:avLst/>
              <a:gdLst/>
              <a:ahLst/>
              <a:cxnLst/>
              <a:rect l="l" t="t" r="r" b="b"/>
              <a:pathLst>
                <a:path w="2661590" h="1673027">
                  <a:moveTo>
                    <a:pt x="0" y="0"/>
                  </a:moveTo>
                  <a:lnTo>
                    <a:pt x="2661590" y="0"/>
                  </a:lnTo>
                  <a:lnTo>
                    <a:pt x="2661590" y="1673027"/>
                  </a:lnTo>
                  <a:lnTo>
                    <a:pt x="0" y="16730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 l="-5873" r="-5873"/>
              </a:stretch>
            </a:blipFill>
          </p:spPr>
        </p:sp>
      </p:grpSp>
    </p:spTree>
    <p:extLst>
      <p:ext uri="{BB962C8B-B14F-4D97-AF65-F5344CB8AC3E}">
        <p14:creationId xmlns:p14="http://schemas.microsoft.com/office/powerpoint/2010/main" val="25910199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 rot="-10800000" flipH="1">
            <a:off x="-126913" y="6672817"/>
            <a:ext cx="4261510" cy="4172163"/>
          </a:xfrm>
          <a:custGeom>
            <a:avLst/>
            <a:gdLst/>
            <a:ahLst/>
            <a:cxnLst/>
            <a:rect l="l" t="t" r="r" b="b"/>
            <a:pathLst>
              <a:path w="4261510" h="4172163">
                <a:moveTo>
                  <a:pt x="4261510" y="0"/>
                </a:moveTo>
                <a:lnTo>
                  <a:pt x="0" y="0"/>
                </a:lnTo>
                <a:lnTo>
                  <a:pt x="0" y="4172163"/>
                </a:lnTo>
                <a:lnTo>
                  <a:pt x="4261510" y="4172163"/>
                </a:lnTo>
                <a:lnTo>
                  <a:pt x="4261510" y="0"/>
                </a:lnTo>
                <a:close/>
              </a:path>
            </a:pathLst>
          </a:custGeom>
          <a:blipFill>
            <a:blip r:embed="rId2">
              <a:alphaModFix amt="37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10800000">
            <a:off x="16716853" y="5943268"/>
            <a:ext cx="3902670" cy="4366592"/>
          </a:xfrm>
          <a:custGeom>
            <a:avLst/>
            <a:gdLst/>
            <a:ahLst/>
            <a:cxnLst/>
            <a:rect l="l" t="t" r="r" b="b"/>
            <a:pathLst>
              <a:path w="4261510" h="4172163">
                <a:moveTo>
                  <a:pt x="0" y="0"/>
                </a:moveTo>
                <a:lnTo>
                  <a:pt x="4261510" y="0"/>
                </a:lnTo>
                <a:lnTo>
                  <a:pt x="4261510" y="4172163"/>
                </a:lnTo>
                <a:lnTo>
                  <a:pt x="0" y="417216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31999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3" name="ชื่อเรื่อง 1"/>
          <p:cNvSpPr txBox="1">
            <a:spLocks/>
          </p:cNvSpPr>
          <p:nvPr/>
        </p:nvSpPr>
        <p:spPr>
          <a:xfrm>
            <a:off x="1254238" y="2405614"/>
            <a:ext cx="17076460" cy="584519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3000"/>
              </a:lnSpc>
            </a:pPr>
            <a:r>
              <a:rPr lang="th-TH" sz="2400" b="1" dirty="0">
                <a:solidFill>
                  <a:srgbClr val="002060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งบประมาณตามแผนการดำเนินงานและแผนการใช้จ่ายงบประมาณกองทุนพัฒนาบทบาทสตรี ประจำปีงบประมาณ </a:t>
            </a:r>
            <a:r>
              <a:rPr lang="th-TH" sz="2400" b="1" spc="-50" dirty="0">
                <a:solidFill>
                  <a:srgbClr val="002060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พ.ศ. 2567  </a:t>
            </a:r>
          </a:p>
          <a:p>
            <a:pPr>
              <a:lnSpc>
                <a:spcPts val="3000"/>
              </a:lnSpc>
            </a:pPr>
            <a:r>
              <a:rPr lang="th-TH" sz="2400" b="1" spc="-50" dirty="0">
                <a:solidFill>
                  <a:srgbClr val="002060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งบประมาณ จำนวน </a:t>
            </a:r>
            <a:r>
              <a:rPr lang="en-US" sz="2400" b="1" spc="-50" dirty="0">
                <a:solidFill>
                  <a:srgbClr val="002060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1,338,401,686 </a:t>
            </a:r>
            <a:r>
              <a:rPr lang="th-TH" sz="2400" b="1" spc="-50" dirty="0">
                <a:solidFill>
                  <a:srgbClr val="002060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บาท</a:t>
            </a:r>
          </a:p>
          <a:p>
            <a:pPr>
              <a:lnSpc>
                <a:spcPct val="100000"/>
              </a:lnSpc>
            </a:pPr>
            <a:r>
              <a:rPr lang="th-TH" sz="2000" b="1" spc="-50" dirty="0">
                <a:solidFill>
                  <a:srgbClr val="002060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       </a:t>
            </a:r>
          </a:p>
          <a:p>
            <a:r>
              <a:rPr lang="th-TH" sz="2000" b="1" dirty="0">
                <a:solidFill>
                  <a:srgbClr val="2602BE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			</a:t>
            </a:r>
            <a:endParaRPr lang="th-TH" sz="2000" b="1" dirty="0">
              <a:solidFill>
                <a:srgbClr val="002060"/>
              </a:solidFill>
              <a:latin typeface="Chulabhorn Likit Text Light๙" panose="00000400000000000000" pitchFamily="2" charset="-34"/>
              <a:cs typeface="Chulabhorn Likit Text Light๙" panose="00000400000000000000" pitchFamily="2" charset="-34"/>
            </a:endParaRPr>
          </a:p>
        </p:txBody>
      </p:sp>
      <p:sp>
        <p:nvSpPr>
          <p:cNvPr id="24" name="กล่องข้อความ 4"/>
          <p:cNvSpPr txBox="1"/>
          <p:nvPr/>
        </p:nvSpPr>
        <p:spPr>
          <a:xfrm>
            <a:off x="1254238" y="5583721"/>
            <a:ext cx="163432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thaiDist"/>
            <a:r>
              <a:rPr lang="th-TH" sz="2400" dirty="0">
                <a:solidFill>
                  <a:srgbClr val="002060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       </a:t>
            </a:r>
            <a:r>
              <a:rPr lang="th-TH" sz="2400" b="1" dirty="0">
                <a:solidFill>
                  <a:srgbClr val="002060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กองทุนพัฒนาบทบาทสตรี ต้องเบิกจ่ายงบประมาณในภาพรวมให้แล้วเสร็จไม่น้อยกว่าร้อยละตามที่มติ ครม. กำหนด ดังนี้ </a:t>
            </a:r>
          </a:p>
          <a:p>
            <a:r>
              <a:rPr lang="th-TH" sz="2400" b="1" dirty="0">
                <a:solidFill>
                  <a:srgbClr val="002060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				</a:t>
            </a:r>
          </a:p>
        </p:txBody>
      </p:sp>
      <p:sp>
        <p:nvSpPr>
          <p:cNvPr id="25" name="กล่องข้อความ 6"/>
          <p:cNvSpPr txBox="1"/>
          <p:nvPr/>
        </p:nvSpPr>
        <p:spPr>
          <a:xfrm>
            <a:off x="13040418" y="8841058"/>
            <a:ext cx="47484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2000" b="1" dirty="0">
                <a:solidFill>
                  <a:srgbClr val="002060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อ้างอิง </a:t>
            </a:r>
            <a:r>
              <a:rPr lang="en-US" sz="2000" b="1" dirty="0">
                <a:solidFill>
                  <a:srgbClr val="002060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: </a:t>
            </a:r>
            <a:r>
              <a:rPr lang="th-TH" sz="2000" b="1" dirty="0">
                <a:solidFill>
                  <a:srgbClr val="002060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มติ ครม. วันที่ 10 พฤศจิกายน 2563</a:t>
            </a:r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31182181"/>
              </p:ext>
            </p:extLst>
          </p:nvPr>
        </p:nvGraphicFramePr>
        <p:xfrm>
          <a:off x="3372506" y="3664569"/>
          <a:ext cx="12192000" cy="18173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96000">
                  <a:extLst>
                    <a:ext uri="{9D8B030D-6E8A-4147-A177-3AD203B41FA5}">
                      <a16:colId xmlns:a16="http://schemas.microsoft.com/office/drawing/2014/main" val="2817044834"/>
                    </a:ext>
                  </a:extLst>
                </a:gridCol>
                <a:gridCol w="6096000">
                  <a:extLst>
                    <a:ext uri="{9D8B030D-6E8A-4147-A177-3AD203B41FA5}">
                      <a16:colId xmlns:a16="http://schemas.microsoft.com/office/drawing/2014/main" val="186221394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h-TH" sz="2400" dirty="0">
                          <a:solidFill>
                            <a:schemeClr val="bg1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รายการ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A45C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dirty="0">
                          <a:solidFill>
                            <a:schemeClr val="bg1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จำนวนเงิน (บาท)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A45C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0906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ts val="3000"/>
                        </a:lnSpc>
                      </a:pPr>
                      <a:r>
                        <a:rPr lang="th-TH" sz="2000" b="1" dirty="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งบบริหาร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ABCE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000"/>
                        </a:lnSpc>
                      </a:pPr>
                      <a:r>
                        <a:rPr lang="th-TH" sz="2000" b="1" dirty="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144</a:t>
                      </a:r>
                      <a:r>
                        <a:rPr lang="en-US" sz="2000" b="1" dirty="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,662,200 </a:t>
                      </a:r>
                      <a:endParaRPr lang="th-TH" sz="2000" dirty="0">
                        <a:solidFill>
                          <a:srgbClr val="002060"/>
                        </a:solidFill>
                        <a:latin typeface="Chulabhorn Likit Text Light๙" panose="00000400000000000000" pitchFamily="2" charset="-34"/>
                        <a:cs typeface="Chulabhorn Likit Text Light๙" panose="00000400000000000000" pitchFamily="2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ABC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20064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ts val="3000"/>
                        </a:lnSpc>
                      </a:pPr>
                      <a:r>
                        <a:rPr lang="th-TH" sz="2000" b="1" dirty="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งบเงินอุดหนุน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000"/>
                        </a:lnSpc>
                      </a:pPr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67,000,000</a:t>
                      </a:r>
                      <a:endParaRPr lang="th-TH" sz="2000" dirty="0">
                        <a:solidFill>
                          <a:srgbClr val="002060"/>
                        </a:solidFill>
                        <a:latin typeface="Chulabhorn Likit Text Light๙" panose="00000400000000000000" pitchFamily="2" charset="-34"/>
                        <a:cs typeface="Chulabhorn Likit Text Light๙" panose="00000400000000000000" pitchFamily="2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30072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ts val="3000"/>
                        </a:lnSpc>
                      </a:pPr>
                      <a:r>
                        <a:rPr lang="th-TH" sz="2000" b="1" dirty="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งบเงินทุนหมุนเวียน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ABCE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000"/>
                        </a:lnSpc>
                      </a:pPr>
                      <a:r>
                        <a:rPr lang="th-TH" sz="2000" b="1" dirty="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994</a:t>
                      </a:r>
                      <a:r>
                        <a:rPr lang="en-US" sz="2000" b="1" dirty="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,000,000 </a:t>
                      </a:r>
                      <a:endParaRPr lang="th-TH" sz="2000" dirty="0">
                        <a:solidFill>
                          <a:srgbClr val="002060"/>
                        </a:solidFill>
                        <a:latin typeface="Chulabhorn Likit Text Light๙" panose="00000400000000000000" pitchFamily="2" charset="-34"/>
                        <a:cs typeface="Chulabhorn Likit Text Light๙" panose="00000400000000000000" pitchFamily="2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ABC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3659465"/>
                  </a:ext>
                </a:extLst>
              </a:tr>
            </a:tbl>
          </a:graphicData>
        </a:graphic>
      </p:graphicFrame>
      <p:sp>
        <p:nvSpPr>
          <p:cNvPr id="26" name="Freeform 11"/>
          <p:cNvSpPr/>
          <p:nvPr/>
        </p:nvSpPr>
        <p:spPr>
          <a:xfrm>
            <a:off x="38099" y="-190499"/>
            <a:ext cx="3960000" cy="1080000"/>
          </a:xfrm>
          <a:custGeom>
            <a:avLst/>
            <a:gdLst/>
            <a:ahLst/>
            <a:cxnLst/>
            <a:rect l="l" t="t" r="r" b="b"/>
            <a:pathLst>
              <a:path w="5172936" h="1343249">
                <a:moveTo>
                  <a:pt x="0" y="0"/>
                </a:moveTo>
                <a:lnTo>
                  <a:pt x="5172936" y="0"/>
                </a:lnTo>
                <a:lnTo>
                  <a:pt x="5172936" y="1343249"/>
                </a:lnTo>
                <a:lnTo>
                  <a:pt x="0" y="134324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8" name="Rectangle 17"/>
          <p:cNvSpPr/>
          <p:nvPr/>
        </p:nvSpPr>
        <p:spPr>
          <a:xfrm>
            <a:off x="3401044" y="3106973"/>
            <a:ext cx="91069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</a:pPr>
            <a:r>
              <a:rPr lang="th-TH" sz="2400" b="1" spc="-50" dirty="0">
                <a:solidFill>
                  <a:srgbClr val="002060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จัดสรรงบประมาณให้ส่วนภูมิภาค จำนวน </a:t>
            </a:r>
            <a:r>
              <a:rPr lang="th-TH" sz="2400" b="1" dirty="0">
                <a:solidFill>
                  <a:srgbClr val="002060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1</a:t>
            </a:r>
            <a:r>
              <a:rPr lang="en-US" sz="2400" b="1" dirty="0">
                <a:solidFill>
                  <a:srgbClr val="002060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,205,662,200 </a:t>
            </a:r>
            <a:r>
              <a:rPr lang="th-TH" sz="2400" b="1" spc="-50" dirty="0">
                <a:solidFill>
                  <a:srgbClr val="002060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บาท </a:t>
            </a:r>
            <a:r>
              <a:rPr lang="th-TH" sz="2400" b="1" dirty="0">
                <a:solidFill>
                  <a:srgbClr val="002060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จำแนกเป็น </a:t>
            </a:r>
          </a:p>
        </p:txBody>
      </p:sp>
      <p:graphicFrame>
        <p:nvGraphicFramePr>
          <p:cNvPr id="19" name="Table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04555106"/>
              </p:ext>
            </p:extLst>
          </p:nvPr>
        </p:nvGraphicFramePr>
        <p:xfrm>
          <a:off x="3401044" y="6210300"/>
          <a:ext cx="12192000" cy="209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96000">
                  <a:extLst>
                    <a:ext uri="{9D8B030D-6E8A-4147-A177-3AD203B41FA5}">
                      <a16:colId xmlns:a16="http://schemas.microsoft.com/office/drawing/2014/main" val="4178679934"/>
                    </a:ext>
                  </a:extLst>
                </a:gridCol>
                <a:gridCol w="6096000">
                  <a:extLst>
                    <a:ext uri="{9D8B030D-6E8A-4147-A177-3AD203B41FA5}">
                      <a16:colId xmlns:a16="http://schemas.microsoft.com/office/drawing/2014/main" val="137041757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h-TH" sz="2400" dirty="0">
                          <a:solidFill>
                            <a:schemeClr val="bg1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ไตรมาส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A45C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dirty="0">
                          <a:solidFill>
                            <a:schemeClr val="bg1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ร้อยละ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A45C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48144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ts val="2500"/>
                        </a:lnSpc>
                      </a:pPr>
                      <a:r>
                        <a:rPr lang="th-TH" sz="2000" dirty="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ABC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2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000" b="1" dirty="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32</a:t>
                      </a:r>
                      <a:endParaRPr lang="th-TH" sz="2000" dirty="0">
                        <a:solidFill>
                          <a:srgbClr val="002060"/>
                        </a:solidFill>
                        <a:latin typeface="Chulabhorn Likit Text Light๙" panose="00000400000000000000" pitchFamily="2" charset="-34"/>
                        <a:cs typeface="Chulabhorn Likit Text Light๙" panose="00000400000000000000" pitchFamily="2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ABC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601963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ts val="2500"/>
                        </a:lnSpc>
                      </a:pPr>
                      <a:r>
                        <a:rPr lang="th-TH" sz="2000" dirty="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2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000" b="1" dirty="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54</a:t>
                      </a:r>
                      <a:endParaRPr lang="th-TH" sz="2000" dirty="0">
                        <a:solidFill>
                          <a:srgbClr val="002060"/>
                        </a:solidFill>
                        <a:latin typeface="Chulabhorn Likit Text Light๙" panose="00000400000000000000" pitchFamily="2" charset="-34"/>
                        <a:cs typeface="Chulabhorn Likit Text Light๙" panose="00000400000000000000" pitchFamily="2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8785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ts val="2500"/>
                        </a:lnSpc>
                      </a:pPr>
                      <a:r>
                        <a:rPr lang="th-TH" sz="2000" dirty="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ABCE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00"/>
                        </a:lnSpc>
                      </a:pPr>
                      <a:r>
                        <a:rPr lang="th-TH" sz="2000" b="1" dirty="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77</a:t>
                      </a:r>
                      <a:endParaRPr lang="th-TH" sz="2000" dirty="0">
                        <a:solidFill>
                          <a:srgbClr val="002060"/>
                        </a:solidFill>
                        <a:latin typeface="Chulabhorn Likit Text Light๙" panose="00000400000000000000" pitchFamily="2" charset="-34"/>
                        <a:cs typeface="Chulabhorn Likit Text Light๙" panose="00000400000000000000" pitchFamily="2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ABC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728593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ts val="2500"/>
                        </a:lnSpc>
                      </a:pPr>
                      <a:r>
                        <a:rPr lang="th-TH" sz="2000" dirty="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2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000" b="1" dirty="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100</a:t>
                      </a:r>
                      <a:endParaRPr lang="th-TH" sz="2000" dirty="0">
                        <a:solidFill>
                          <a:srgbClr val="002060"/>
                        </a:solidFill>
                        <a:latin typeface="Chulabhorn Likit Text Light๙" panose="00000400000000000000" pitchFamily="2" charset="-34"/>
                        <a:cs typeface="Chulabhorn Likit Text Light๙" panose="00000400000000000000" pitchFamily="2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5710533"/>
                  </a:ext>
                </a:extLst>
              </a:tr>
            </a:tbl>
          </a:graphicData>
        </a:graphic>
      </p:graphicFrame>
      <p:sp>
        <p:nvSpPr>
          <p:cNvPr id="28" name="สี่เหลี่ยมผืนผ้า 2"/>
          <p:cNvSpPr/>
          <p:nvPr/>
        </p:nvSpPr>
        <p:spPr>
          <a:xfrm>
            <a:off x="2667000" y="800302"/>
            <a:ext cx="12958453" cy="6093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th-TH" sz="2800" b="1" dirty="0">
                <a:solidFill>
                  <a:srgbClr val="002060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3.1 งบประมาณกองทุนพัฒนาบทบาทสตรี ประจำปีงบประมาณ </a:t>
            </a:r>
            <a:r>
              <a:rPr lang="th-TH" sz="2800" b="1" dirty="0">
                <a:solidFill>
                  <a:srgbClr val="002060"/>
                </a:solidFill>
                <a:latin typeface="Chulabhorn Likit Text Light๙" panose="00000400000000000000" pitchFamily="2" charset="-34"/>
                <a:ea typeface="Times New Roman" panose="02020603050405020304" pitchFamily="18" charset="0"/>
                <a:cs typeface="Chulabhorn Likit Text Light๙" panose="00000400000000000000" pitchFamily="2" charset="-34"/>
              </a:rPr>
              <a:t>พ.ศ.</a:t>
            </a:r>
            <a:r>
              <a:rPr lang="th-TH" sz="2800" b="1" dirty="0">
                <a:solidFill>
                  <a:srgbClr val="002060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 2567  (ส่วนภูมิภาค) </a:t>
            </a:r>
          </a:p>
        </p:txBody>
      </p:sp>
      <p:grpSp>
        <p:nvGrpSpPr>
          <p:cNvPr id="20" name="กลุ่ม 19">
            <a:extLst>
              <a:ext uri="{FF2B5EF4-FFF2-40B4-BE49-F238E27FC236}">
                <a16:creationId xmlns:a16="http://schemas.microsoft.com/office/drawing/2014/main" id="{33ABD27A-A9B0-63D5-8A24-3949FF3EFD5C}"/>
              </a:ext>
            </a:extLst>
          </p:cNvPr>
          <p:cNvGrpSpPr/>
          <p:nvPr/>
        </p:nvGrpSpPr>
        <p:grpSpPr>
          <a:xfrm>
            <a:off x="-322135" y="5943268"/>
            <a:ext cx="20941658" cy="5143832"/>
            <a:chOff x="-322135" y="5943268"/>
            <a:chExt cx="20941658" cy="5143832"/>
          </a:xfrm>
        </p:grpSpPr>
        <p:sp>
          <p:nvSpPr>
            <p:cNvPr id="21" name="Freeform 2">
              <a:extLst>
                <a:ext uri="{FF2B5EF4-FFF2-40B4-BE49-F238E27FC236}">
                  <a16:creationId xmlns:a16="http://schemas.microsoft.com/office/drawing/2014/main" id="{362C0E79-5A9E-F78B-8011-22F98A35821A}"/>
                </a:ext>
              </a:extLst>
            </p:cNvPr>
            <p:cNvSpPr/>
            <p:nvPr/>
          </p:nvSpPr>
          <p:spPr>
            <a:xfrm>
              <a:off x="-322135" y="9635249"/>
              <a:ext cx="19404854" cy="1451851"/>
            </a:xfrm>
            <a:custGeom>
              <a:avLst/>
              <a:gdLst/>
              <a:ahLst/>
              <a:cxnLst/>
              <a:rect l="l" t="t" r="r" b="b"/>
              <a:pathLst>
                <a:path w="19404854" h="9702427">
                  <a:moveTo>
                    <a:pt x="0" y="0"/>
                  </a:moveTo>
                  <a:lnTo>
                    <a:pt x="19404855" y="0"/>
                  </a:lnTo>
                  <a:lnTo>
                    <a:pt x="19404855" y="9702428"/>
                  </a:lnTo>
                  <a:lnTo>
                    <a:pt x="0" y="97024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rcRect/>
              <a:stretch>
                <a:fillRect b="-568280"/>
              </a:stretch>
            </a:blipFill>
          </p:spPr>
        </p:sp>
        <p:sp>
          <p:nvSpPr>
            <p:cNvPr id="22" name="Freeform 3">
              <a:extLst>
                <a:ext uri="{FF2B5EF4-FFF2-40B4-BE49-F238E27FC236}">
                  <a16:creationId xmlns:a16="http://schemas.microsoft.com/office/drawing/2014/main" id="{845B2E13-2CDB-ABC5-33E9-A5CBE26DD4BB}"/>
                </a:ext>
              </a:extLst>
            </p:cNvPr>
            <p:cNvSpPr/>
            <p:nvPr/>
          </p:nvSpPr>
          <p:spPr>
            <a:xfrm rot="10800000" flipH="1">
              <a:off x="-126913" y="6672817"/>
              <a:ext cx="4261510" cy="4172163"/>
            </a:xfrm>
            <a:custGeom>
              <a:avLst/>
              <a:gdLst/>
              <a:ahLst/>
              <a:cxnLst/>
              <a:rect l="l" t="t" r="r" b="b"/>
              <a:pathLst>
                <a:path w="4261510" h="4172163">
                  <a:moveTo>
                    <a:pt x="4261510" y="0"/>
                  </a:moveTo>
                  <a:lnTo>
                    <a:pt x="0" y="0"/>
                  </a:lnTo>
                  <a:lnTo>
                    <a:pt x="0" y="4172163"/>
                  </a:lnTo>
                  <a:lnTo>
                    <a:pt x="4261510" y="4172163"/>
                  </a:lnTo>
                  <a:lnTo>
                    <a:pt x="4261510" y="0"/>
                  </a:lnTo>
                  <a:close/>
                </a:path>
              </a:pathLst>
            </a:custGeom>
            <a:blipFill>
              <a:blip r:embed="rId2">
                <a:alphaModFix amt="37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7" name="Freeform 4">
              <a:extLst>
                <a:ext uri="{FF2B5EF4-FFF2-40B4-BE49-F238E27FC236}">
                  <a16:creationId xmlns:a16="http://schemas.microsoft.com/office/drawing/2014/main" id="{94743A8C-CEE8-D39A-664D-4244A1CE7118}"/>
                </a:ext>
              </a:extLst>
            </p:cNvPr>
            <p:cNvSpPr/>
            <p:nvPr/>
          </p:nvSpPr>
          <p:spPr>
            <a:xfrm rot="10800000">
              <a:off x="16716853" y="5943268"/>
              <a:ext cx="3902670" cy="4366592"/>
            </a:xfrm>
            <a:custGeom>
              <a:avLst/>
              <a:gdLst/>
              <a:ahLst/>
              <a:cxnLst/>
              <a:rect l="l" t="t" r="r" b="b"/>
              <a:pathLst>
                <a:path w="4261510" h="4172163">
                  <a:moveTo>
                    <a:pt x="0" y="0"/>
                  </a:moveTo>
                  <a:lnTo>
                    <a:pt x="4261510" y="0"/>
                  </a:lnTo>
                  <a:lnTo>
                    <a:pt x="4261510" y="4172163"/>
                  </a:lnTo>
                  <a:lnTo>
                    <a:pt x="0" y="41721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31999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9" name="Freeform 5">
              <a:extLst>
                <a:ext uri="{FF2B5EF4-FFF2-40B4-BE49-F238E27FC236}">
                  <a16:creationId xmlns:a16="http://schemas.microsoft.com/office/drawing/2014/main" id="{F1DD2A04-195C-C171-879E-45AE587363BE}"/>
                </a:ext>
              </a:extLst>
            </p:cNvPr>
            <p:cNvSpPr/>
            <p:nvPr/>
          </p:nvSpPr>
          <p:spPr>
            <a:xfrm>
              <a:off x="17183859" y="9649284"/>
              <a:ext cx="352548" cy="352548"/>
            </a:xfrm>
            <a:custGeom>
              <a:avLst/>
              <a:gdLst/>
              <a:ahLst/>
              <a:cxnLst/>
              <a:rect l="l" t="t" r="r" b="b"/>
              <a:pathLst>
                <a:path w="352548" h="352548">
                  <a:moveTo>
                    <a:pt x="0" y="0"/>
                  </a:moveTo>
                  <a:lnTo>
                    <a:pt x="352547" y="0"/>
                  </a:lnTo>
                  <a:lnTo>
                    <a:pt x="352547" y="352548"/>
                  </a:lnTo>
                  <a:lnTo>
                    <a:pt x="0" y="35254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alphaModFix amt="47000"/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0" name="Freeform 6">
              <a:extLst>
                <a:ext uri="{FF2B5EF4-FFF2-40B4-BE49-F238E27FC236}">
                  <a16:creationId xmlns:a16="http://schemas.microsoft.com/office/drawing/2014/main" id="{FAB07F95-26A2-9610-6CE4-54D74016864E}"/>
                </a:ext>
              </a:extLst>
            </p:cNvPr>
            <p:cNvSpPr/>
            <p:nvPr/>
          </p:nvSpPr>
          <p:spPr>
            <a:xfrm>
              <a:off x="16855283" y="9924104"/>
              <a:ext cx="270304" cy="270304"/>
            </a:xfrm>
            <a:custGeom>
              <a:avLst/>
              <a:gdLst/>
              <a:ahLst/>
              <a:cxnLst/>
              <a:rect l="l" t="t" r="r" b="b"/>
              <a:pathLst>
                <a:path w="270304" h="270304">
                  <a:moveTo>
                    <a:pt x="0" y="0"/>
                  </a:moveTo>
                  <a:lnTo>
                    <a:pt x="270304" y="0"/>
                  </a:lnTo>
                  <a:lnTo>
                    <a:pt x="270304" y="270304"/>
                  </a:lnTo>
                  <a:lnTo>
                    <a:pt x="0" y="2703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alphaModFix amt="55000"/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1" name="Freeform 7">
              <a:extLst>
                <a:ext uri="{FF2B5EF4-FFF2-40B4-BE49-F238E27FC236}">
                  <a16:creationId xmlns:a16="http://schemas.microsoft.com/office/drawing/2014/main" id="{C8AA8C7C-9E5E-D3EC-4CC4-88993E6CD0CB}"/>
                </a:ext>
              </a:extLst>
            </p:cNvPr>
            <p:cNvSpPr/>
            <p:nvPr/>
          </p:nvSpPr>
          <p:spPr>
            <a:xfrm>
              <a:off x="0" y="9641564"/>
              <a:ext cx="625082" cy="625082"/>
            </a:xfrm>
            <a:custGeom>
              <a:avLst/>
              <a:gdLst/>
              <a:ahLst/>
              <a:cxnLst/>
              <a:rect l="l" t="t" r="r" b="b"/>
              <a:pathLst>
                <a:path w="625082" h="625082">
                  <a:moveTo>
                    <a:pt x="0" y="0"/>
                  </a:moveTo>
                  <a:lnTo>
                    <a:pt x="625082" y="0"/>
                  </a:lnTo>
                  <a:lnTo>
                    <a:pt x="625082" y="625082"/>
                  </a:lnTo>
                  <a:lnTo>
                    <a:pt x="0" y="62508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2" name="Freeform 8">
              <a:extLst>
                <a:ext uri="{FF2B5EF4-FFF2-40B4-BE49-F238E27FC236}">
                  <a16:creationId xmlns:a16="http://schemas.microsoft.com/office/drawing/2014/main" id="{6C027E1C-F0EC-0977-6670-67DE08095D6A}"/>
                </a:ext>
              </a:extLst>
            </p:cNvPr>
            <p:cNvSpPr/>
            <p:nvPr/>
          </p:nvSpPr>
          <p:spPr>
            <a:xfrm>
              <a:off x="660458" y="9631111"/>
              <a:ext cx="294691" cy="294691"/>
            </a:xfrm>
            <a:custGeom>
              <a:avLst/>
              <a:gdLst/>
              <a:ahLst/>
              <a:cxnLst/>
              <a:rect l="l" t="t" r="r" b="b"/>
              <a:pathLst>
                <a:path w="294691" h="294691">
                  <a:moveTo>
                    <a:pt x="0" y="0"/>
                  </a:moveTo>
                  <a:lnTo>
                    <a:pt x="294691" y="0"/>
                  </a:lnTo>
                  <a:lnTo>
                    <a:pt x="294691" y="294691"/>
                  </a:lnTo>
                  <a:lnTo>
                    <a:pt x="0" y="2946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3" name="Freeform 9">
              <a:extLst>
                <a:ext uri="{FF2B5EF4-FFF2-40B4-BE49-F238E27FC236}">
                  <a16:creationId xmlns:a16="http://schemas.microsoft.com/office/drawing/2014/main" id="{37C0294F-58D4-FBC2-59FE-8FEE10FCDDDA}"/>
                </a:ext>
              </a:extLst>
            </p:cNvPr>
            <p:cNvSpPr/>
            <p:nvPr/>
          </p:nvSpPr>
          <p:spPr>
            <a:xfrm rot="834738">
              <a:off x="4269232" y="9833364"/>
              <a:ext cx="298411" cy="298411"/>
            </a:xfrm>
            <a:custGeom>
              <a:avLst/>
              <a:gdLst/>
              <a:ahLst/>
              <a:cxnLst/>
              <a:rect l="l" t="t" r="r" b="b"/>
              <a:pathLst>
                <a:path w="298411" h="298411">
                  <a:moveTo>
                    <a:pt x="0" y="0"/>
                  </a:moveTo>
                  <a:lnTo>
                    <a:pt x="298410" y="0"/>
                  </a:lnTo>
                  <a:lnTo>
                    <a:pt x="298410" y="298410"/>
                  </a:lnTo>
                  <a:lnTo>
                    <a:pt x="0" y="2984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alphaModFix amt="56000"/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4" name="TextBox 10">
              <a:extLst>
                <a:ext uri="{FF2B5EF4-FFF2-40B4-BE49-F238E27FC236}">
                  <a16:creationId xmlns:a16="http://schemas.microsoft.com/office/drawing/2014/main" id="{86ACD5A5-A569-94D1-4CD2-CB23F46B72BC}"/>
                </a:ext>
              </a:extLst>
            </p:cNvPr>
            <p:cNvSpPr txBox="1"/>
            <p:nvPr/>
          </p:nvSpPr>
          <p:spPr>
            <a:xfrm>
              <a:off x="5418052" y="9897227"/>
              <a:ext cx="13784348" cy="4289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679"/>
                </a:lnSpc>
              </a:pPr>
              <a:r>
                <a:rPr lang="en-US" sz="1600" dirty="0" err="1">
                  <a:solidFill>
                    <a:srgbClr val="EA9F1B"/>
                  </a:solidFill>
                  <a:latin typeface="Chulabhorn Likit Text Light" panose="00000400000000000000" pitchFamily="2" charset="-34"/>
                  <a:cs typeface="Chulabhorn Likit Text Light" panose="00000400000000000000" pitchFamily="2" charset="-34"/>
                </a:rPr>
                <a:t>เศรษฐกิจฐานรากมั่นคง</a:t>
              </a:r>
              <a:r>
                <a:rPr lang="en-US" sz="1600" dirty="0">
                  <a:solidFill>
                    <a:srgbClr val="EA9F1B"/>
                  </a:solidFill>
                  <a:latin typeface="Chulabhorn Likit Text Light" panose="00000400000000000000" pitchFamily="2" charset="-34"/>
                  <a:cs typeface="Chulabhorn Likit Text Light" panose="00000400000000000000" pitchFamily="2" charset="-34"/>
                </a:rPr>
                <a:t> </a:t>
              </a:r>
              <a:r>
                <a:rPr lang="en-US" sz="1600" dirty="0" err="1">
                  <a:solidFill>
                    <a:srgbClr val="EA9F1B"/>
                  </a:solidFill>
                  <a:latin typeface="Chulabhorn Likit Text Light" panose="00000400000000000000" pitchFamily="2" charset="-34"/>
                  <a:cs typeface="Chulabhorn Likit Text Light" panose="00000400000000000000" pitchFamily="2" charset="-34"/>
                </a:rPr>
                <a:t>ชุมชนเข้มแข็งอย่างยั่งยืน</a:t>
              </a:r>
              <a:r>
                <a:rPr lang="en-US" sz="1600" dirty="0">
                  <a:solidFill>
                    <a:srgbClr val="EA9F1B"/>
                  </a:solidFill>
                  <a:latin typeface="Chulabhorn Likit Text Light" panose="00000400000000000000" pitchFamily="2" charset="-34"/>
                  <a:cs typeface="Chulabhorn Likit Text Light" panose="00000400000000000000" pitchFamily="2" charset="-34"/>
                </a:rPr>
                <a:t> </a:t>
              </a:r>
              <a:r>
                <a:rPr lang="en-US" sz="1600" dirty="0" err="1">
                  <a:solidFill>
                    <a:srgbClr val="EA9F1B"/>
                  </a:solidFill>
                  <a:latin typeface="Chulabhorn Likit Text Light" panose="00000400000000000000" pitchFamily="2" charset="-34"/>
                  <a:cs typeface="Chulabhorn Likit Text Light" panose="00000400000000000000" pitchFamily="2" charset="-34"/>
                </a:rPr>
                <a:t>ด้วยหลักปรัชญาของเศรษฐกิจพอเพียง</a:t>
              </a:r>
              <a:r>
                <a:rPr lang="en-US" sz="1600" dirty="0">
                  <a:solidFill>
                    <a:srgbClr val="EA9F1B"/>
                  </a:solidFill>
                  <a:latin typeface="Chulabhorn Likit Text Light" panose="00000400000000000000" pitchFamily="2" charset="-34"/>
                  <a:cs typeface="Chulabhorn Likit Text Light" panose="00000400000000000000" pitchFamily="2" charset="-34"/>
                </a:rPr>
                <a:t> </a:t>
              </a:r>
            </a:p>
            <a:p>
              <a:pPr>
                <a:lnSpc>
                  <a:spcPts val="1679"/>
                </a:lnSpc>
              </a:pPr>
              <a:endParaRPr lang="en-US" sz="1400" spc="253" dirty="0">
                <a:solidFill>
                  <a:srgbClr val="EA9F1B"/>
                </a:solidFill>
                <a:cs typeface="Opun Mai Bold"/>
              </a:endParaRPr>
            </a:p>
          </p:txBody>
        </p:sp>
        <p:sp>
          <p:nvSpPr>
            <p:cNvPr id="35" name="Freeform 12">
              <a:extLst>
                <a:ext uri="{FF2B5EF4-FFF2-40B4-BE49-F238E27FC236}">
                  <a16:creationId xmlns:a16="http://schemas.microsoft.com/office/drawing/2014/main" id="{6F24F624-9738-5B87-6882-CFB0B1B94152}"/>
                </a:ext>
              </a:extLst>
            </p:cNvPr>
            <p:cNvSpPr/>
            <p:nvPr/>
          </p:nvSpPr>
          <p:spPr>
            <a:xfrm rot="2055878">
              <a:off x="9189152" y="9608252"/>
              <a:ext cx="231865" cy="231865"/>
            </a:xfrm>
            <a:custGeom>
              <a:avLst/>
              <a:gdLst/>
              <a:ahLst/>
              <a:cxnLst/>
              <a:rect l="l" t="t" r="r" b="b"/>
              <a:pathLst>
                <a:path w="231865" h="231865">
                  <a:moveTo>
                    <a:pt x="0" y="0"/>
                  </a:moveTo>
                  <a:lnTo>
                    <a:pt x="231865" y="0"/>
                  </a:lnTo>
                  <a:lnTo>
                    <a:pt x="231865" y="231865"/>
                  </a:lnTo>
                  <a:lnTo>
                    <a:pt x="0" y="2318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alphaModFix amt="56000"/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6" name="Freeform 13">
              <a:extLst>
                <a:ext uri="{FF2B5EF4-FFF2-40B4-BE49-F238E27FC236}">
                  <a16:creationId xmlns:a16="http://schemas.microsoft.com/office/drawing/2014/main" id="{0BB769A5-ABA0-D052-D334-BEE73D13A8D3}"/>
                </a:ext>
              </a:extLst>
            </p:cNvPr>
            <p:cNvSpPr/>
            <p:nvPr/>
          </p:nvSpPr>
          <p:spPr>
            <a:xfrm rot="18447662">
              <a:off x="13217140" y="9859751"/>
              <a:ext cx="290824" cy="290824"/>
            </a:xfrm>
            <a:custGeom>
              <a:avLst/>
              <a:gdLst/>
              <a:ahLst/>
              <a:cxnLst/>
              <a:rect l="l" t="t" r="r" b="b"/>
              <a:pathLst>
                <a:path w="290824" h="290824">
                  <a:moveTo>
                    <a:pt x="0" y="0"/>
                  </a:moveTo>
                  <a:lnTo>
                    <a:pt x="290824" y="0"/>
                  </a:lnTo>
                  <a:lnTo>
                    <a:pt x="290824" y="290824"/>
                  </a:lnTo>
                  <a:lnTo>
                    <a:pt x="0" y="290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alphaModFix amt="56000"/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7" name="Freeform 14">
              <a:extLst>
                <a:ext uri="{FF2B5EF4-FFF2-40B4-BE49-F238E27FC236}">
                  <a16:creationId xmlns:a16="http://schemas.microsoft.com/office/drawing/2014/main" id="{91B7F8C9-D3EE-6661-8263-6F3ADFA455CC}"/>
                </a:ext>
              </a:extLst>
            </p:cNvPr>
            <p:cNvSpPr/>
            <p:nvPr/>
          </p:nvSpPr>
          <p:spPr>
            <a:xfrm>
              <a:off x="16577689" y="9762124"/>
              <a:ext cx="220444" cy="220444"/>
            </a:xfrm>
            <a:custGeom>
              <a:avLst/>
              <a:gdLst/>
              <a:ahLst/>
              <a:cxnLst/>
              <a:rect l="l" t="t" r="r" b="b"/>
              <a:pathLst>
                <a:path w="220444" h="220444">
                  <a:moveTo>
                    <a:pt x="0" y="0"/>
                  </a:moveTo>
                  <a:lnTo>
                    <a:pt x="220444" y="0"/>
                  </a:lnTo>
                  <a:lnTo>
                    <a:pt x="220444" y="220445"/>
                  </a:lnTo>
                  <a:lnTo>
                    <a:pt x="0" y="2204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alphaModFix amt="65000"/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8" name="Freeform 15">
              <a:extLst>
                <a:ext uri="{FF2B5EF4-FFF2-40B4-BE49-F238E27FC236}">
                  <a16:creationId xmlns:a16="http://schemas.microsoft.com/office/drawing/2014/main" id="{455DD8AB-B31E-47C3-2FEA-B52907C96533}"/>
                </a:ext>
              </a:extLst>
            </p:cNvPr>
            <p:cNvSpPr/>
            <p:nvPr/>
          </p:nvSpPr>
          <p:spPr>
            <a:xfrm>
              <a:off x="836293" y="9842337"/>
              <a:ext cx="384815" cy="384815"/>
            </a:xfrm>
            <a:custGeom>
              <a:avLst/>
              <a:gdLst/>
              <a:ahLst/>
              <a:cxnLst/>
              <a:rect l="l" t="t" r="r" b="b"/>
              <a:pathLst>
                <a:path w="384815" h="384815">
                  <a:moveTo>
                    <a:pt x="0" y="0"/>
                  </a:moveTo>
                  <a:lnTo>
                    <a:pt x="384814" y="0"/>
                  </a:lnTo>
                  <a:lnTo>
                    <a:pt x="384814" y="384814"/>
                  </a:lnTo>
                  <a:lnTo>
                    <a:pt x="0" y="3848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9" name="Freeform 16">
              <a:extLst>
                <a:ext uri="{FF2B5EF4-FFF2-40B4-BE49-F238E27FC236}">
                  <a16:creationId xmlns:a16="http://schemas.microsoft.com/office/drawing/2014/main" id="{482390C9-FF1E-073A-5097-0D88E7DC2003}"/>
                </a:ext>
              </a:extLst>
            </p:cNvPr>
            <p:cNvSpPr/>
            <p:nvPr/>
          </p:nvSpPr>
          <p:spPr>
            <a:xfrm>
              <a:off x="1292338" y="9656538"/>
              <a:ext cx="225180" cy="225180"/>
            </a:xfrm>
            <a:custGeom>
              <a:avLst/>
              <a:gdLst/>
              <a:ahLst/>
              <a:cxnLst/>
              <a:rect l="l" t="t" r="r" b="b"/>
              <a:pathLst>
                <a:path w="225180" h="225180">
                  <a:moveTo>
                    <a:pt x="0" y="0"/>
                  </a:moveTo>
                  <a:lnTo>
                    <a:pt x="225180" y="0"/>
                  </a:lnTo>
                  <a:lnTo>
                    <a:pt x="225180" y="225180"/>
                  </a:lnTo>
                  <a:lnTo>
                    <a:pt x="0" y="2251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0" name="Freeform 13">
              <a:extLst>
                <a:ext uri="{FF2B5EF4-FFF2-40B4-BE49-F238E27FC236}">
                  <a16:creationId xmlns:a16="http://schemas.microsoft.com/office/drawing/2014/main" id="{08EA8F16-0911-0818-8B98-21CC678EC20A}"/>
                </a:ext>
              </a:extLst>
            </p:cNvPr>
            <p:cNvSpPr/>
            <p:nvPr/>
          </p:nvSpPr>
          <p:spPr>
            <a:xfrm rot="18447662">
              <a:off x="14453176" y="10443033"/>
              <a:ext cx="268702" cy="262072"/>
            </a:xfrm>
            <a:custGeom>
              <a:avLst/>
              <a:gdLst/>
              <a:ahLst/>
              <a:cxnLst/>
              <a:rect l="l" t="t" r="r" b="b"/>
              <a:pathLst>
                <a:path w="290824" h="290824">
                  <a:moveTo>
                    <a:pt x="0" y="0"/>
                  </a:moveTo>
                  <a:lnTo>
                    <a:pt x="290824" y="0"/>
                  </a:lnTo>
                  <a:lnTo>
                    <a:pt x="290824" y="290824"/>
                  </a:lnTo>
                  <a:lnTo>
                    <a:pt x="0" y="290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alphaModFix amt="56000"/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1" name="Freeform 13">
              <a:extLst>
                <a:ext uri="{FF2B5EF4-FFF2-40B4-BE49-F238E27FC236}">
                  <a16:creationId xmlns:a16="http://schemas.microsoft.com/office/drawing/2014/main" id="{D31A5714-FBEE-D60C-F67B-0937E7206C5E}"/>
                </a:ext>
              </a:extLst>
            </p:cNvPr>
            <p:cNvSpPr/>
            <p:nvPr/>
          </p:nvSpPr>
          <p:spPr>
            <a:xfrm rot="18447662">
              <a:off x="15430156" y="9952535"/>
              <a:ext cx="268702" cy="262072"/>
            </a:xfrm>
            <a:custGeom>
              <a:avLst/>
              <a:gdLst/>
              <a:ahLst/>
              <a:cxnLst/>
              <a:rect l="l" t="t" r="r" b="b"/>
              <a:pathLst>
                <a:path w="290824" h="290824">
                  <a:moveTo>
                    <a:pt x="0" y="0"/>
                  </a:moveTo>
                  <a:lnTo>
                    <a:pt x="290824" y="0"/>
                  </a:lnTo>
                  <a:lnTo>
                    <a:pt x="290824" y="290824"/>
                  </a:lnTo>
                  <a:lnTo>
                    <a:pt x="0" y="290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alphaModFix amt="56000"/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</p:grpSp>
    </p:spTree>
    <p:extLst>
      <p:ext uri="{BB962C8B-B14F-4D97-AF65-F5344CB8AC3E}">
        <p14:creationId xmlns:p14="http://schemas.microsoft.com/office/powerpoint/2010/main" val="131494981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สี่เหลี่ยมผืนผ้ามุมมน 30"/>
          <p:cNvSpPr/>
          <p:nvPr/>
        </p:nvSpPr>
        <p:spPr>
          <a:xfrm>
            <a:off x="1040954" y="1978188"/>
            <a:ext cx="16152303" cy="7450749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2700">
              <a:latin typeface="TH SarabunIT๙" panose="020B0500040200020003" pitchFamily="34" charset="-34"/>
              <a:cs typeface="TH SarabunIT๙" panose="020B0500040200020003" pitchFamily="34" charset="-34"/>
            </a:endParaRPr>
          </a:p>
        </p:txBody>
      </p:sp>
      <p:sp>
        <p:nvSpPr>
          <p:cNvPr id="30" name="สี่เหลี่ยมผืนผ้า 29"/>
          <p:cNvSpPr/>
          <p:nvPr/>
        </p:nvSpPr>
        <p:spPr>
          <a:xfrm>
            <a:off x="6304242" y="672928"/>
            <a:ext cx="5053770" cy="957641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latin typeface="Chulabhorn Likit Text Light๙" panose="00000400000000000000" pitchFamily="2" charset="-34"/>
              <a:cs typeface="Chulabhorn Likit Text Light๙" panose="00000400000000000000" pitchFamily="2" charset="-34"/>
            </a:endParaRPr>
          </a:p>
        </p:txBody>
      </p: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433333" y="1020547"/>
            <a:ext cx="4924679" cy="639404"/>
          </a:xfrm>
        </p:spPr>
        <p:txBody>
          <a:bodyPr>
            <a:noAutofit/>
          </a:bodyPr>
          <a:lstStyle/>
          <a:p>
            <a:r>
              <a:rPr lang="th-TH" sz="3200" b="1" dirty="0"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ข้อปฏิบัติในระหว่างคุมสอบ</a:t>
            </a:r>
            <a:br>
              <a:rPr lang="th-TH" sz="2400" dirty="0"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</a:br>
            <a:endParaRPr lang="th-TH" sz="2400" dirty="0">
              <a:latin typeface="Chulabhorn Likit Text Light๙" panose="00000400000000000000" pitchFamily="2" charset="-34"/>
              <a:cs typeface="Chulabhorn Likit Text Light๙" panose="00000400000000000000" pitchFamily="2" charset="-34"/>
            </a:endParaRP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1590498" y="2632826"/>
            <a:ext cx="15107004" cy="6854074"/>
          </a:xfrm>
        </p:spPr>
        <p:txBody>
          <a:bodyPr>
            <a:noAutofit/>
          </a:bodyPr>
          <a:lstStyle/>
          <a:p>
            <a:pPr marL="0" indent="0">
              <a:lnSpc>
                <a:spcPct val="120000"/>
              </a:lnSpc>
              <a:spcBef>
                <a:spcPts val="900"/>
              </a:spcBef>
              <a:buNone/>
            </a:pPr>
            <a:r>
              <a:rPr lang="th-TH" sz="2400" b="1" dirty="0"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1) ห้ามถ่ายภาพแบบทดสอบ ไม่อ่านแบบทดสอบ ซึ่งถือเป็นเอกสารลับของทางราชการที่อนุญาตให้อ่านได้เฉพาะผู้สอบเท่านั้น</a:t>
            </a:r>
          </a:p>
          <a:p>
            <a:pPr marL="0" indent="0">
              <a:lnSpc>
                <a:spcPct val="120000"/>
              </a:lnSpc>
              <a:spcBef>
                <a:spcPts val="900"/>
              </a:spcBef>
              <a:buNone/>
            </a:pPr>
            <a:r>
              <a:rPr lang="th-TH" sz="2400" b="1" dirty="0"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2) หลังจากลงมือแบบทดสอบแล้ว ห้ามอธิบายข้อความใด ๆ โดยเด็ดขาด</a:t>
            </a:r>
          </a:p>
          <a:p>
            <a:pPr marL="0" indent="0">
              <a:lnSpc>
                <a:spcPct val="120000"/>
              </a:lnSpc>
              <a:spcBef>
                <a:spcPts val="900"/>
              </a:spcBef>
              <a:buNone/>
            </a:pPr>
            <a:r>
              <a:rPr lang="th-TH" sz="2400" b="1" dirty="0"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3) ให้สังเกตพฤติกรรมของผู้เข้าสอบมิให้คัดลอกข้อสอบ หรือกระทำการทุจริตในการสอบโดยให้ปฏิบัติตามระเบียบ</a:t>
            </a:r>
          </a:p>
          <a:p>
            <a:pPr marL="0" indent="0">
              <a:lnSpc>
                <a:spcPct val="120000"/>
              </a:lnSpc>
              <a:spcBef>
                <a:spcPts val="900"/>
              </a:spcBef>
              <a:buNone/>
            </a:pPr>
            <a:r>
              <a:rPr lang="th-TH" sz="2400" b="1" dirty="0"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และวิธีการสอบที่กำหนดไว้</a:t>
            </a:r>
          </a:p>
          <a:p>
            <a:pPr marL="0" indent="0">
              <a:lnSpc>
                <a:spcPct val="120000"/>
              </a:lnSpc>
              <a:spcBef>
                <a:spcPts val="900"/>
              </a:spcBef>
              <a:buNone/>
            </a:pPr>
            <a:r>
              <a:rPr lang="th-TH" sz="2400" b="1" dirty="0"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4) วางตนให้เหมาะสม เพื่อให้ผู้สอบเกิดความเชื่อถือและศรัทธา</a:t>
            </a:r>
          </a:p>
          <a:p>
            <a:pPr marL="0" indent="0">
              <a:lnSpc>
                <a:spcPct val="120000"/>
              </a:lnSpc>
              <a:spcBef>
                <a:spcPts val="900"/>
              </a:spcBef>
              <a:buNone/>
            </a:pPr>
            <a:r>
              <a:rPr lang="th-TH" sz="2400" b="1" dirty="0"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5) ไม่อ่านหนังสือพิมพ์ นิยาย ฟังวิทยุ หรือนำงานส่วนตัวมาทำในระหว่างปฏิบัติงานสอบ</a:t>
            </a:r>
          </a:p>
          <a:p>
            <a:pPr marL="0" indent="0">
              <a:lnSpc>
                <a:spcPct val="120000"/>
              </a:lnSpc>
              <a:spcBef>
                <a:spcPts val="900"/>
              </a:spcBef>
              <a:buNone/>
            </a:pPr>
            <a:r>
              <a:rPr lang="th-TH" sz="2400" b="1" dirty="0"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6) ไม่ละเลย หรือละทิ้งหน้าที่การคุมสอบ เช่น นั่งหลับหรือออกมายืนคุยกันนอกห้องสอบหรือเล่น </a:t>
            </a:r>
            <a:r>
              <a:rPr lang="en-US" sz="2400" b="1" dirty="0"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line</a:t>
            </a:r>
            <a:r>
              <a:rPr lang="th-TH" sz="2400" b="1" dirty="0"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ฯลฯ</a:t>
            </a:r>
          </a:p>
          <a:p>
            <a:pPr marL="0" indent="0">
              <a:lnSpc>
                <a:spcPct val="120000"/>
              </a:lnSpc>
              <a:spcBef>
                <a:spcPts val="900"/>
              </a:spcBef>
              <a:buNone/>
            </a:pPr>
            <a:r>
              <a:rPr lang="th-TH" sz="2400" b="1" dirty="0"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7) ไม่คุยเสียงดังในห้องสอบ เพื่อจะได้ไม่เป็นการรบกวนผู้สอบ</a:t>
            </a:r>
          </a:p>
          <a:p>
            <a:pPr marL="0" indent="0">
              <a:lnSpc>
                <a:spcPct val="120000"/>
              </a:lnSpc>
              <a:spcBef>
                <a:spcPts val="900"/>
              </a:spcBef>
              <a:buNone/>
            </a:pPr>
            <a:r>
              <a:rPr lang="th-TH" sz="2400" b="1" dirty="0"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8) ไม่ถ่ายรูปและ </a:t>
            </a:r>
            <a:r>
              <a:rPr lang="en-US" sz="2400" b="1" dirty="0"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Post </a:t>
            </a:r>
            <a:r>
              <a:rPr lang="th-TH" sz="2400" b="1" dirty="0"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ลงใน </a:t>
            </a:r>
            <a:r>
              <a:rPr lang="en-US" sz="2400" b="1" dirty="0" err="1"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facebook</a:t>
            </a:r>
            <a:r>
              <a:rPr lang="en-US" sz="2400" b="1" dirty="0"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 </a:t>
            </a:r>
            <a:r>
              <a:rPr lang="th-TH" sz="2400" b="1" dirty="0"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หรือ </a:t>
            </a:r>
            <a:r>
              <a:rPr lang="en-US" sz="2400" b="1" dirty="0" err="1"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instragram</a:t>
            </a:r>
            <a:r>
              <a:rPr lang="en-US" sz="2400" b="1" dirty="0"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 </a:t>
            </a:r>
            <a:r>
              <a:rPr lang="th-TH" sz="2400" b="1" dirty="0"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ขณะปฏิบัติงานสอบ</a:t>
            </a:r>
          </a:p>
          <a:p>
            <a:pPr marL="0" indent="0">
              <a:lnSpc>
                <a:spcPct val="120000"/>
              </a:lnSpc>
              <a:spcBef>
                <a:spcPts val="900"/>
              </a:spcBef>
              <a:buNone/>
            </a:pPr>
            <a:r>
              <a:rPr lang="th-TH" sz="2400" b="1" dirty="0"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9) ไม่ควรใช้โทรศัพท์มือถือระหว่างการคุมสอบ ยกเว้น มีเหตุจำเป็นที่ต้องประสานงานเรื่องการสอบ</a:t>
            </a:r>
          </a:p>
          <a:p>
            <a:pPr marL="0" indent="0">
              <a:lnSpc>
                <a:spcPct val="120000"/>
              </a:lnSpc>
              <a:spcBef>
                <a:spcPts val="900"/>
              </a:spcBef>
              <a:buNone/>
            </a:pPr>
            <a:r>
              <a:rPr lang="th-TH" sz="2400" b="1" dirty="0"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(ให้เปลี่ยนสัญญาณเรียกเข้าเป็นระบบสั่น)</a:t>
            </a:r>
          </a:p>
          <a:p>
            <a:pPr marL="0" indent="0">
              <a:lnSpc>
                <a:spcPct val="120000"/>
              </a:lnSpc>
              <a:spcBef>
                <a:spcPts val="900"/>
              </a:spcBef>
              <a:buNone/>
            </a:pPr>
            <a:r>
              <a:rPr lang="th-TH" sz="2400" b="1" dirty="0"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10) หากมีปัญหาเกี่ยวกับการสอบให้รีบติดต่อเจ้าหน้าที่ประสานงานทันที</a:t>
            </a:r>
          </a:p>
        </p:txBody>
      </p:sp>
      <p:grpSp>
        <p:nvGrpSpPr>
          <p:cNvPr id="29" name="กลุ่ม 28">
            <a:extLst>
              <a:ext uri="{FF2B5EF4-FFF2-40B4-BE49-F238E27FC236}">
                <a16:creationId xmlns:a16="http://schemas.microsoft.com/office/drawing/2014/main" id="{5C1319F0-5F23-B109-2B27-5C5264219013}"/>
              </a:ext>
            </a:extLst>
          </p:cNvPr>
          <p:cNvGrpSpPr/>
          <p:nvPr/>
        </p:nvGrpSpPr>
        <p:grpSpPr>
          <a:xfrm>
            <a:off x="-322135" y="5943268"/>
            <a:ext cx="20941658" cy="5143832"/>
            <a:chOff x="-322135" y="5943268"/>
            <a:chExt cx="20941658" cy="5143832"/>
          </a:xfrm>
        </p:grpSpPr>
        <p:sp>
          <p:nvSpPr>
            <p:cNvPr id="32" name="Freeform 2">
              <a:extLst>
                <a:ext uri="{FF2B5EF4-FFF2-40B4-BE49-F238E27FC236}">
                  <a16:creationId xmlns:a16="http://schemas.microsoft.com/office/drawing/2014/main" id="{4787DF7F-C72F-0507-C74B-D4748EA2A3BA}"/>
                </a:ext>
              </a:extLst>
            </p:cNvPr>
            <p:cNvSpPr/>
            <p:nvPr/>
          </p:nvSpPr>
          <p:spPr>
            <a:xfrm>
              <a:off x="-322135" y="9635249"/>
              <a:ext cx="19404854" cy="1451851"/>
            </a:xfrm>
            <a:custGeom>
              <a:avLst/>
              <a:gdLst/>
              <a:ahLst/>
              <a:cxnLst/>
              <a:rect l="l" t="t" r="r" b="b"/>
              <a:pathLst>
                <a:path w="19404854" h="9702427">
                  <a:moveTo>
                    <a:pt x="0" y="0"/>
                  </a:moveTo>
                  <a:lnTo>
                    <a:pt x="19404855" y="0"/>
                  </a:lnTo>
                  <a:lnTo>
                    <a:pt x="19404855" y="9702428"/>
                  </a:lnTo>
                  <a:lnTo>
                    <a:pt x="0" y="97024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rcRect/>
              <a:stretch>
                <a:fillRect b="-568280"/>
              </a:stretch>
            </a:blipFill>
          </p:spPr>
        </p:sp>
        <p:sp>
          <p:nvSpPr>
            <p:cNvPr id="33" name="Freeform 3">
              <a:extLst>
                <a:ext uri="{FF2B5EF4-FFF2-40B4-BE49-F238E27FC236}">
                  <a16:creationId xmlns:a16="http://schemas.microsoft.com/office/drawing/2014/main" id="{866D1FE2-3C36-6F10-7982-28B78B9B361C}"/>
                </a:ext>
              </a:extLst>
            </p:cNvPr>
            <p:cNvSpPr/>
            <p:nvPr/>
          </p:nvSpPr>
          <p:spPr>
            <a:xfrm rot="10800000" flipH="1">
              <a:off x="-126913" y="6672817"/>
              <a:ext cx="4261510" cy="4172163"/>
            </a:xfrm>
            <a:custGeom>
              <a:avLst/>
              <a:gdLst/>
              <a:ahLst/>
              <a:cxnLst/>
              <a:rect l="l" t="t" r="r" b="b"/>
              <a:pathLst>
                <a:path w="4261510" h="4172163">
                  <a:moveTo>
                    <a:pt x="4261510" y="0"/>
                  </a:moveTo>
                  <a:lnTo>
                    <a:pt x="0" y="0"/>
                  </a:lnTo>
                  <a:lnTo>
                    <a:pt x="0" y="4172163"/>
                  </a:lnTo>
                  <a:lnTo>
                    <a:pt x="4261510" y="4172163"/>
                  </a:lnTo>
                  <a:lnTo>
                    <a:pt x="4261510" y="0"/>
                  </a:lnTo>
                  <a:close/>
                </a:path>
              </a:pathLst>
            </a:custGeom>
            <a:blipFill>
              <a:blip r:embed="rId4">
                <a:alphaModFix amt="37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4" name="Freeform 4">
              <a:extLst>
                <a:ext uri="{FF2B5EF4-FFF2-40B4-BE49-F238E27FC236}">
                  <a16:creationId xmlns:a16="http://schemas.microsoft.com/office/drawing/2014/main" id="{093AA009-5107-2AC4-4AB9-B3625847AACA}"/>
                </a:ext>
              </a:extLst>
            </p:cNvPr>
            <p:cNvSpPr/>
            <p:nvPr/>
          </p:nvSpPr>
          <p:spPr>
            <a:xfrm rot="10800000">
              <a:off x="16716853" y="5943268"/>
              <a:ext cx="3902670" cy="4366592"/>
            </a:xfrm>
            <a:custGeom>
              <a:avLst/>
              <a:gdLst/>
              <a:ahLst/>
              <a:cxnLst/>
              <a:rect l="l" t="t" r="r" b="b"/>
              <a:pathLst>
                <a:path w="4261510" h="4172163">
                  <a:moveTo>
                    <a:pt x="0" y="0"/>
                  </a:moveTo>
                  <a:lnTo>
                    <a:pt x="4261510" y="0"/>
                  </a:lnTo>
                  <a:lnTo>
                    <a:pt x="4261510" y="4172163"/>
                  </a:lnTo>
                  <a:lnTo>
                    <a:pt x="0" y="41721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31999"/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5" name="Freeform 5">
              <a:extLst>
                <a:ext uri="{FF2B5EF4-FFF2-40B4-BE49-F238E27FC236}">
                  <a16:creationId xmlns:a16="http://schemas.microsoft.com/office/drawing/2014/main" id="{3CBB8077-36C8-AD99-CAC7-E9D9E484C24D}"/>
                </a:ext>
              </a:extLst>
            </p:cNvPr>
            <p:cNvSpPr/>
            <p:nvPr/>
          </p:nvSpPr>
          <p:spPr>
            <a:xfrm>
              <a:off x="17183859" y="9649284"/>
              <a:ext cx="352548" cy="352548"/>
            </a:xfrm>
            <a:custGeom>
              <a:avLst/>
              <a:gdLst/>
              <a:ahLst/>
              <a:cxnLst/>
              <a:rect l="l" t="t" r="r" b="b"/>
              <a:pathLst>
                <a:path w="352548" h="352548">
                  <a:moveTo>
                    <a:pt x="0" y="0"/>
                  </a:moveTo>
                  <a:lnTo>
                    <a:pt x="352547" y="0"/>
                  </a:lnTo>
                  <a:lnTo>
                    <a:pt x="352547" y="352548"/>
                  </a:lnTo>
                  <a:lnTo>
                    <a:pt x="0" y="35254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47000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6" name="Freeform 6">
              <a:extLst>
                <a:ext uri="{FF2B5EF4-FFF2-40B4-BE49-F238E27FC236}">
                  <a16:creationId xmlns:a16="http://schemas.microsoft.com/office/drawing/2014/main" id="{5CA1EAB0-6268-AC7B-F860-B8C13E108D09}"/>
                </a:ext>
              </a:extLst>
            </p:cNvPr>
            <p:cNvSpPr/>
            <p:nvPr/>
          </p:nvSpPr>
          <p:spPr>
            <a:xfrm>
              <a:off x="16855283" y="9924104"/>
              <a:ext cx="270304" cy="270304"/>
            </a:xfrm>
            <a:custGeom>
              <a:avLst/>
              <a:gdLst/>
              <a:ahLst/>
              <a:cxnLst/>
              <a:rect l="l" t="t" r="r" b="b"/>
              <a:pathLst>
                <a:path w="270304" h="270304">
                  <a:moveTo>
                    <a:pt x="0" y="0"/>
                  </a:moveTo>
                  <a:lnTo>
                    <a:pt x="270304" y="0"/>
                  </a:lnTo>
                  <a:lnTo>
                    <a:pt x="270304" y="270304"/>
                  </a:lnTo>
                  <a:lnTo>
                    <a:pt x="0" y="2703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55000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7" name="Freeform 7">
              <a:extLst>
                <a:ext uri="{FF2B5EF4-FFF2-40B4-BE49-F238E27FC236}">
                  <a16:creationId xmlns:a16="http://schemas.microsoft.com/office/drawing/2014/main" id="{0D516A9A-4CBB-FB31-E10A-0A48DD2493EF}"/>
                </a:ext>
              </a:extLst>
            </p:cNvPr>
            <p:cNvSpPr/>
            <p:nvPr/>
          </p:nvSpPr>
          <p:spPr>
            <a:xfrm>
              <a:off x="0" y="9641564"/>
              <a:ext cx="625082" cy="625082"/>
            </a:xfrm>
            <a:custGeom>
              <a:avLst/>
              <a:gdLst/>
              <a:ahLst/>
              <a:cxnLst/>
              <a:rect l="l" t="t" r="r" b="b"/>
              <a:pathLst>
                <a:path w="625082" h="625082">
                  <a:moveTo>
                    <a:pt x="0" y="0"/>
                  </a:moveTo>
                  <a:lnTo>
                    <a:pt x="625082" y="0"/>
                  </a:lnTo>
                  <a:lnTo>
                    <a:pt x="625082" y="625082"/>
                  </a:lnTo>
                  <a:lnTo>
                    <a:pt x="0" y="62508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8" name="Freeform 8">
              <a:extLst>
                <a:ext uri="{FF2B5EF4-FFF2-40B4-BE49-F238E27FC236}">
                  <a16:creationId xmlns:a16="http://schemas.microsoft.com/office/drawing/2014/main" id="{D918AF25-7B11-FCC4-41B6-8266D53EE379}"/>
                </a:ext>
              </a:extLst>
            </p:cNvPr>
            <p:cNvSpPr/>
            <p:nvPr/>
          </p:nvSpPr>
          <p:spPr>
            <a:xfrm>
              <a:off x="660458" y="9631111"/>
              <a:ext cx="294691" cy="294691"/>
            </a:xfrm>
            <a:custGeom>
              <a:avLst/>
              <a:gdLst/>
              <a:ahLst/>
              <a:cxnLst/>
              <a:rect l="l" t="t" r="r" b="b"/>
              <a:pathLst>
                <a:path w="294691" h="294691">
                  <a:moveTo>
                    <a:pt x="0" y="0"/>
                  </a:moveTo>
                  <a:lnTo>
                    <a:pt x="294691" y="0"/>
                  </a:lnTo>
                  <a:lnTo>
                    <a:pt x="294691" y="294691"/>
                  </a:lnTo>
                  <a:lnTo>
                    <a:pt x="0" y="2946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9" name="Freeform 9">
              <a:extLst>
                <a:ext uri="{FF2B5EF4-FFF2-40B4-BE49-F238E27FC236}">
                  <a16:creationId xmlns:a16="http://schemas.microsoft.com/office/drawing/2014/main" id="{1926914E-7203-81AA-CA0D-CBFBC828E7FE}"/>
                </a:ext>
              </a:extLst>
            </p:cNvPr>
            <p:cNvSpPr/>
            <p:nvPr/>
          </p:nvSpPr>
          <p:spPr>
            <a:xfrm rot="834738">
              <a:off x="4269232" y="9833364"/>
              <a:ext cx="298411" cy="298411"/>
            </a:xfrm>
            <a:custGeom>
              <a:avLst/>
              <a:gdLst/>
              <a:ahLst/>
              <a:cxnLst/>
              <a:rect l="l" t="t" r="r" b="b"/>
              <a:pathLst>
                <a:path w="298411" h="298411">
                  <a:moveTo>
                    <a:pt x="0" y="0"/>
                  </a:moveTo>
                  <a:lnTo>
                    <a:pt x="298410" y="0"/>
                  </a:lnTo>
                  <a:lnTo>
                    <a:pt x="298410" y="298410"/>
                  </a:lnTo>
                  <a:lnTo>
                    <a:pt x="0" y="2984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56000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0" name="TextBox 10">
              <a:extLst>
                <a:ext uri="{FF2B5EF4-FFF2-40B4-BE49-F238E27FC236}">
                  <a16:creationId xmlns:a16="http://schemas.microsoft.com/office/drawing/2014/main" id="{3DC5201F-27CA-33B3-FBA1-24116F3A4EA1}"/>
                </a:ext>
              </a:extLst>
            </p:cNvPr>
            <p:cNvSpPr txBox="1"/>
            <p:nvPr/>
          </p:nvSpPr>
          <p:spPr>
            <a:xfrm>
              <a:off x="5418052" y="9897227"/>
              <a:ext cx="13784348" cy="4289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679"/>
                </a:lnSpc>
              </a:pPr>
              <a:r>
                <a:rPr lang="en-US" sz="1600" dirty="0" err="1">
                  <a:solidFill>
                    <a:srgbClr val="EA9F1B"/>
                  </a:solidFill>
                  <a:latin typeface="Chulabhorn Likit Text Light" panose="00000400000000000000" pitchFamily="2" charset="-34"/>
                  <a:cs typeface="Chulabhorn Likit Text Light" panose="00000400000000000000" pitchFamily="2" charset="-34"/>
                </a:rPr>
                <a:t>เศรษฐกิจฐานรากมั่นคง</a:t>
              </a:r>
              <a:r>
                <a:rPr lang="en-US" sz="1600" dirty="0">
                  <a:solidFill>
                    <a:srgbClr val="EA9F1B"/>
                  </a:solidFill>
                  <a:latin typeface="Chulabhorn Likit Text Light" panose="00000400000000000000" pitchFamily="2" charset="-34"/>
                  <a:cs typeface="Chulabhorn Likit Text Light" panose="00000400000000000000" pitchFamily="2" charset="-34"/>
                </a:rPr>
                <a:t> </a:t>
              </a:r>
              <a:r>
                <a:rPr lang="en-US" sz="1600" dirty="0" err="1">
                  <a:solidFill>
                    <a:srgbClr val="EA9F1B"/>
                  </a:solidFill>
                  <a:latin typeface="Chulabhorn Likit Text Light" panose="00000400000000000000" pitchFamily="2" charset="-34"/>
                  <a:cs typeface="Chulabhorn Likit Text Light" panose="00000400000000000000" pitchFamily="2" charset="-34"/>
                </a:rPr>
                <a:t>ชุมชนเข้มแข็งอย่างยั่งยืน</a:t>
              </a:r>
              <a:r>
                <a:rPr lang="en-US" sz="1600" dirty="0">
                  <a:solidFill>
                    <a:srgbClr val="EA9F1B"/>
                  </a:solidFill>
                  <a:latin typeface="Chulabhorn Likit Text Light" panose="00000400000000000000" pitchFamily="2" charset="-34"/>
                  <a:cs typeface="Chulabhorn Likit Text Light" panose="00000400000000000000" pitchFamily="2" charset="-34"/>
                </a:rPr>
                <a:t> </a:t>
              </a:r>
              <a:r>
                <a:rPr lang="en-US" sz="1600" dirty="0" err="1">
                  <a:solidFill>
                    <a:srgbClr val="EA9F1B"/>
                  </a:solidFill>
                  <a:latin typeface="Chulabhorn Likit Text Light" panose="00000400000000000000" pitchFamily="2" charset="-34"/>
                  <a:cs typeface="Chulabhorn Likit Text Light" panose="00000400000000000000" pitchFamily="2" charset="-34"/>
                </a:rPr>
                <a:t>ด้วยหลักปรัชญาของเศรษฐกิจพอเพียง</a:t>
              </a:r>
              <a:r>
                <a:rPr lang="en-US" sz="1600" dirty="0">
                  <a:solidFill>
                    <a:srgbClr val="EA9F1B"/>
                  </a:solidFill>
                  <a:latin typeface="Chulabhorn Likit Text Light" panose="00000400000000000000" pitchFamily="2" charset="-34"/>
                  <a:cs typeface="Chulabhorn Likit Text Light" panose="00000400000000000000" pitchFamily="2" charset="-34"/>
                </a:rPr>
                <a:t> </a:t>
              </a:r>
            </a:p>
            <a:p>
              <a:pPr>
                <a:lnSpc>
                  <a:spcPts val="1679"/>
                </a:lnSpc>
              </a:pPr>
              <a:endParaRPr lang="en-US" sz="1400" spc="253" dirty="0">
                <a:solidFill>
                  <a:srgbClr val="EA9F1B"/>
                </a:solidFill>
                <a:cs typeface="Opun Mai Bold"/>
              </a:endParaRPr>
            </a:p>
          </p:txBody>
        </p:sp>
        <p:sp>
          <p:nvSpPr>
            <p:cNvPr id="41" name="Freeform 12">
              <a:extLst>
                <a:ext uri="{FF2B5EF4-FFF2-40B4-BE49-F238E27FC236}">
                  <a16:creationId xmlns:a16="http://schemas.microsoft.com/office/drawing/2014/main" id="{9046A7E7-F26F-AA36-0B8D-5441D1AF1DFD}"/>
                </a:ext>
              </a:extLst>
            </p:cNvPr>
            <p:cNvSpPr/>
            <p:nvPr/>
          </p:nvSpPr>
          <p:spPr>
            <a:xfrm rot="2055878">
              <a:off x="9189152" y="9608252"/>
              <a:ext cx="231865" cy="231865"/>
            </a:xfrm>
            <a:custGeom>
              <a:avLst/>
              <a:gdLst/>
              <a:ahLst/>
              <a:cxnLst/>
              <a:rect l="l" t="t" r="r" b="b"/>
              <a:pathLst>
                <a:path w="231865" h="231865">
                  <a:moveTo>
                    <a:pt x="0" y="0"/>
                  </a:moveTo>
                  <a:lnTo>
                    <a:pt x="231865" y="0"/>
                  </a:lnTo>
                  <a:lnTo>
                    <a:pt x="231865" y="231865"/>
                  </a:lnTo>
                  <a:lnTo>
                    <a:pt x="0" y="2318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56000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2" name="Freeform 13">
              <a:extLst>
                <a:ext uri="{FF2B5EF4-FFF2-40B4-BE49-F238E27FC236}">
                  <a16:creationId xmlns:a16="http://schemas.microsoft.com/office/drawing/2014/main" id="{0B399EFB-48A3-5FB8-5FFB-9DDC0CD4AE79}"/>
                </a:ext>
              </a:extLst>
            </p:cNvPr>
            <p:cNvSpPr/>
            <p:nvPr/>
          </p:nvSpPr>
          <p:spPr>
            <a:xfrm rot="18447662">
              <a:off x="13217140" y="9859751"/>
              <a:ext cx="290824" cy="290824"/>
            </a:xfrm>
            <a:custGeom>
              <a:avLst/>
              <a:gdLst/>
              <a:ahLst/>
              <a:cxnLst/>
              <a:rect l="l" t="t" r="r" b="b"/>
              <a:pathLst>
                <a:path w="290824" h="290824">
                  <a:moveTo>
                    <a:pt x="0" y="0"/>
                  </a:moveTo>
                  <a:lnTo>
                    <a:pt x="290824" y="0"/>
                  </a:lnTo>
                  <a:lnTo>
                    <a:pt x="290824" y="290824"/>
                  </a:lnTo>
                  <a:lnTo>
                    <a:pt x="0" y="290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56000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3" name="Freeform 14">
              <a:extLst>
                <a:ext uri="{FF2B5EF4-FFF2-40B4-BE49-F238E27FC236}">
                  <a16:creationId xmlns:a16="http://schemas.microsoft.com/office/drawing/2014/main" id="{6CD5BF2A-9E01-C032-9F92-FBCDA0771B74}"/>
                </a:ext>
              </a:extLst>
            </p:cNvPr>
            <p:cNvSpPr/>
            <p:nvPr/>
          </p:nvSpPr>
          <p:spPr>
            <a:xfrm>
              <a:off x="16577689" y="9762124"/>
              <a:ext cx="220444" cy="220444"/>
            </a:xfrm>
            <a:custGeom>
              <a:avLst/>
              <a:gdLst/>
              <a:ahLst/>
              <a:cxnLst/>
              <a:rect l="l" t="t" r="r" b="b"/>
              <a:pathLst>
                <a:path w="220444" h="220444">
                  <a:moveTo>
                    <a:pt x="0" y="0"/>
                  </a:moveTo>
                  <a:lnTo>
                    <a:pt x="220444" y="0"/>
                  </a:lnTo>
                  <a:lnTo>
                    <a:pt x="220444" y="220445"/>
                  </a:lnTo>
                  <a:lnTo>
                    <a:pt x="0" y="2204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65000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4" name="Freeform 15">
              <a:extLst>
                <a:ext uri="{FF2B5EF4-FFF2-40B4-BE49-F238E27FC236}">
                  <a16:creationId xmlns:a16="http://schemas.microsoft.com/office/drawing/2014/main" id="{1D009BE8-082B-ECB9-6AD2-BE8D411BFCE3}"/>
                </a:ext>
              </a:extLst>
            </p:cNvPr>
            <p:cNvSpPr/>
            <p:nvPr/>
          </p:nvSpPr>
          <p:spPr>
            <a:xfrm>
              <a:off x="836293" y="9842337"/>
              <a:ext cx="384815" cy="384815"/>
            </a:xfrm>
            <a:custGeom>
              <a:avLst/>
              <a:gdLst/>
              <a:ahLst/>
              <a:cxnLst/>
              <a:rect l="l" t="t" r="r" b="b"/>
              <a:pathLst>
                <a:path w="384815" h="384815">
                  <a:moveTo>
                    <a:pt x="0" y="0"/>
                  </a:moveTo>
                  <a:lnTo>
                    <a:pt x="384814" y="0"/>
                  </a:lnTo>
                  <a:lnTo>
                    <a:pt x="384814" y="384814"/>
                  </a:lnTo>
                  <a:lnTo>
                    <a:pt x="0" y="3848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5" name="Freeform 16">
              <a:extLst>
                <a:ext uri="{FF2B5EF4-FFF2-40B4-BE49-F238E27FC236}">
                  <a16:creationId xmlns:a16="http://schemas.microsoft.com/office/drawing/2014/main" id="{229C90FC-0605-60AC-8803-BE56457EE689}"/>
                </a:ext>
              </a:extLst>
            </p:cNvPr>
            <p:cNvSpPr/>
            <p:nvPr/>
          </p:nvSpPr>
          <p:spPr>
            <a:xfrm>
              <a:off x="1292338" y="9656538"/>
              <a:ext cx="225180" cy="225180"/>
            </a:xfrm>
            <a:custGeom>
              <a:avLst/>
              <a:gdLst/>
              <a:ahLst/>
              <a:cxnLst/>
              <a:rect l="l" t="t" r="r" b="b"/>
              <a:pathLst>
                <a:path w="225180" h="225180">
                  <a:moveTo>
                    <a:pt x="0" y="0"/>
                  </a:moveTo>
                  <a:lnTo>
                    <a:pt x="225180" y="0"/>
                  </a:lnTo>
                  <a:lnTo>
                    <a:pt x="225180" y="225180"/>
                  </a:lnTo>
                  <a:lnTo>
                    <a:pt x="0" y="2251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6" name="Freeform 13">
              <a:extLst>
                <a:ext uri="{FF2B5EF4-FFF2-40B4-BE49-F238E27FC236}">
                  <a16:creationId xmlns:a16="http://schemas.microsoft.com/office/drawing/2014/main" id="{B9025828-A684-9D1C-6644-D284BB6621A3}"/>
                </a:ext>
              </a:extLst>
            </p:cNvPr>
            <p:cNvSpPr/>
            <p:nvPr/>
          </p:nvSpPr>
          <p:spPr>
            <a:xfrm rot="18447662">
              <a:off x="14453176" y="10443033"/>
              <a:ext cx="268702" cy="262072"/>
            </a:xfrm>
            <a:custGeom>
              <a:avLst/>
              <a:gdLst/>
              <a:ahLst/>
              <a:cxnLst/>
              <a:rect l="l" t="t" r="r" b="b"/>
              <a:pathLst>
                <a:path w="290824" h="290824">
                  <a:moveTo>
                    <a:pt x="0" y="0"/>
                  </a:moveTo>
                  <a:lnTo>
                    <a:pt x="290824" y="0"/>
                  </a:lnTo>
                  <a:lnTo>
                    <a:pt x="290824" y="290824"/>
                  </a:lnTo>
                  <a:lnTo>
                    <a:pt x="0" y="290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56000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7" name="Freeform 13">
              <a:extLst>
                <a:ext uri="{FF2B5EF4-FFF2-40B4-BE49-F238E27FC236}">
                  <a16:creationId xmlns:a16="http://schemas.microsoft.com/office/drawing/2014/main" id="{336E95B7-EF7D-043A-92BD-413807405835}"/>
                </a:ext>
              </a:extLst>
            </p:cNvPr>
            <p:cNvSpPr/>
            <p:nvPr/>
          </p:nvSpPr>
          <p:spPr>
            <a:xfrm rot="18447662">
              <a:off x="15430156" y="9952535"/>
              <a:ext cx="268702" cy="262072"/>
            </a:xfrm>
            <a:custGeom>
              <a:avLst/>
              <a:gdLst/>
              <a:ahLst/>
              <a:cxnLst/>
              <a:rect l="l" t="t" r="r" b="b"/>
              <a:pathLst>
                <a:path w="290824" h="290824">
                  <a:moveTo>
                    <a:pt x="0" y="0"/>
                  </a:moveTo>
                  <a:lnTo>
                    <a:pt x="290824" y="0"/>
                  </a:lnTo>
                  <a:lnTo>
                    <a:pt x="290824" y="290824"/>
                  </a:lnTo>
                  <a:lnTo>
                    <a:pt x="0" y="290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56000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48" name="Group 8">
            <a:extLst>
              <a:ext uri="{FF2B5EF4-FFF2-40B4-BE49-F238E27FC236}">
                <a16:creationId xmlns:a16="http://schemas.microsoft.com/office/drawing/2014/main" id="{4476FD65-3540-4327-90B7-2D1CA8DCEA4F}"/>
              </a:ext>
            </a:extLst>
          </p:cNvPr>
          <p:cNvGrpSpPr/>
          <p:nvPr/>
        </p:nvGrpSpPr>
        <p:grpSpPr>
          <a:xfrm>
            <a:off x="223352" y="0"/>
            <a:ext cx="5399517" cy="1254770"/>
            <a:chOff x="0" y="0"/>
            <a:chExt cx="7199356" cy="1673027"/>
          </a:xfrm>
        </p:grpSpPr>
        <p:sp>
          <p:nvSpPr>
            <p:cNvPr id="49" name="Freeform 9">
              <a:extLst>
                <a:ext uri="{FF2B5EF4-FFF2-40B4-BE49-F238E27FC236}">
                  <a16:creationId xmlns:a16="http://schemas.microsoft.com/office/drawing/2014/main" id="{28BD9477-E7CF-42CC-95E1-64B459C08C09}"/>
                </a:ext>
              </a:extLst>
            </p:cNvPr>
            <p:cNvSpPr/>
            <p:nvPr/>
          </p:nvSpPr>
          <p:spPr>
            <a:xfrm>
              <a:off x="0" y="345364"/>
              <a:ext cx="982299" cy="982299"/>
            </a:xfrm>
            <a:custGeom>
              <a:avLst/>
              <a:gdLst/>
              <a:ahLst/>
              <a:cxnLst/>
              <a:rect l="l" t="t" r="r" b="b"/>
              <a:pathLst>
                <a:path w="982299" h="982299">
                  <a:moveTo>
                    <a:pt x="0" y="0"/>
                  </a:moveTo>
                  <a:lnTo>
                    <a:pt x="982299" y="0"/>
                  </a:lnTo>
                  <a:lnTo>
                    <a:pt x="982299" y="982299"/>
                  </a:lnTo>
                  <a:lnTo>
                    <a:pt x="0" y="9822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</p:sp>
        <p:sp>
          <p:nvSpPr>
            <p:cNvPr id="50" name="Freeform 10">
              <a:extLst>
                <a:ext uri="{FF2B5EF4-FFF2-40B4-BE49-F238E27FC236}">
                  <a16:creationId xmlns:a16="http://schemas.microsoft.com/office/drawing/2014/main" id="{3C40D7E2-75F4-9256-E869-97FB28A7500F}"/>
                </a:ext>
              </a:extLst>
            </p:cNvPr>
            <p:cNvSpPr/>
            <p:nvPr/>
          </p:nvSpPr>
          <p:spPr>
            <a:xfrm>
              <a:off x="1160488" y="345364"/>
              <a:ext cx="982299" cy="982299"/>
            </a:xfrm>
            <a:custGeom>
              <a:avLst/>
              <a:gdLst/>
              <a:ahLst/>
              <a:cxnLst/>
              <a:rect l="l" t="t" r="r" b="b"/>
              <a:pathLst>
                <a:path w="982299" h="982299">
                  <a:moveTo>
                    <a:pt x="0" y="0"/>
                  </a:moveTo>
                  <a:lnTo>
                    <a:pt x="982298" y="0"/>
                  </a:lnTo>
                  <a:lnTo>
                    <a:pt x="982298" y="982299"/>
                  </a:lnTo>
                  <a:lnTo>
                    <a:pt x="0" y="9822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</p:sp>
        <p:sp>
          <p:nvSpPr>
            <p:cNvPr id="51" name="Freeform 11">
              <a:extLst>
                <a:ext uri="{FF2B5EF4-FFF2-40B4-BE49-F238E27FC236}">
                  <a16:creationId xmlns:a16="http://schemas.microsoft.com/office/drawing/2014/main" id="{F1AD3AF8-158E-8DF4-C267-51576F172810}"/>
                </a:ext>
              </a:extLst>
            </p:cNvPr>
            <p:cNvSpPr/>
            <p:nvPr/>
          </p:nvSpPr>
          <p:spPr>
            <a:xfrm>
              <a:off x="3373560" y="345364"/>
              <a:ext cx="982299" cy="982299"/>
            </a:xfrm>
            <a:custGeom>
              <a:avLst/>
              <a:gdLst/>
              <a:ahLst/>
              <a:cxnLst/>
              <a:rect l="l" t="t" r="r" b="b"/>
              <a:pathLst>
                <a:path w="982299" h="982299">
                  <a:moveTo>
                    <a:pt x="0" y="0"/>
                  </a:moveTo>
                  <a:lnTo>
                    <a:pt x="982298" y="0"/>
                  </a:lnTo>
                  <a:lnTo>
                    <a:pt x="982298" y="982299"/>
                  </a:lnTo>
                  <a:lnTo>
                    <a:pt x="0" y="9822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</p:sp>
        <p:sp>
          <p:nvSpPr>
            <p:cNvPr id="52" name="Freeform 12">
              <a:extLst>
                <a:ext uri="{FF2B5EF4-FFF2-40B4-BE49-F238E27FC236}">
                  <a16:creationId xmlns:a16="http://schemas.microsoft.com/office/drawing/2014/main" id="{01E64E19-ED71-BE95-01F0-03637AB70EA9}"/>
                </a:ext>
              </a:extLst>
            </p:cNvPr>
            <p:cNvSpPr/>
            <p:nvPr/>
          </p:nvSpPr>
          <p:spPr>
            <a:xfrm>
              <a:off x="2324694" y="345364"/>
              <a:ext cx="866959" cy="982299"/>
            </a:xfrm>
            <a:custGeom>
              <a:avLst/>
              <a:gdLst/>
              <a:ahLst/>
              <a:cxnLst/>
              <a:rect l="l" t="t" r="r" b="b"/>
              <a:pathLst>
                <a:path w="866959" h="982299">
                  <a:moveTo>
                    <a:pt x="0" y="0"/>
                  </a:moveTo>
                  <a:lnTo>
                    <a:pt x="866959" y="0"/>
                  </a:lnTo>
                  <a:lnTo>
                    <a:pt x="866959" y="982299"/>
                  </a:lnTo>
                  <a:lnTo>
                    <a:pt x="0" y="9822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 l="-24839" r="-27501"/>
              </a:stretch>
            </a:blipFill>
          </p:spPr>
        </p:sp>
        <p:sp>
          <p:nvSpPr>
            <p:cNvPr id="53" name="Freeform 13">
              <a:extLst>
                <a:ext uri="{FF2B5EF4-FFF2-40B4-BE49-F238E27FC236}">
                  <a16:creationId xmlns:a16="http://schemas.microsoft.com/office/drawing/2014/main" id="{A1DB14EF-FBE8-3057-C6AF-15B2393809A5}"/>
                </a:ext>
              </a:extLst>
            </p:cNvPr>
            <p:cNvSpPr/>
            <p:nvPr/>
          </p:nvSpPr>
          <p:spPr>
            <a:xfrm>
              <a:off x="4537766" y="0"/>
              <a:ext cx="2661590" cy="1673027"/>
            </a:xfrm>
            <a:custGeom>
              <a:avLst/>
              <a:gdLst/>
              <a:ahLst/>
              <a:cxnLst/>
              <a:rect l="l" t="t" r="r" b="b"/>
              <a:pathLst>
                <a:path w="2661590" h="1673027">
                  <a:moveTo>
                    <a:pt x="0" y="0"/>
                  </a:moveTo>
                  <a:lnTo>
                    <a:pt x="2661590" y="0"/>
                  </a:lnTo>
                  <a:lnTo>
                    <a:pt x="2661590" y="1673027"/>
                  </a:lnTo>
                  <a:lnTo>
                    <a:pt x="0" y="16730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 l="-5873" r="-5873"/>
              </a:stretch>
            </a:blipFill>
          </p:spPr>
        </p:sp>
      </p:grpSp>
    </p:spTree>
    <p:extLst>
      <p:ext uri="{BB962C8B-B14F-4D97-AF65-F5344CB8AC3E}">
        <p14:creationId xmlns:p14="http://schemas.microsoft.com/office/powerpoint/2010/main" val="103410104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 descr="\\DROBO-FS\QuickDrops\JB\PPTX NG\Droplets\LightingOverlay.png"/>
          <p:cNvSpPr/>
          <p:nvPr/>
        </p:nvSpPr>
        <p:spPr>
          <a:xfrm>
            <a:off x="0" y="41085"/>
            <a:ext cx="18288004" cy="10287002"/>
          </a:xfrm>
          <a:custGeom>
            <a:avLst/>
            <a:gdLst/>
            <a:ahLst/>
            <a:cxnLst/>
            <a:rect l="l" t="t" r="r" b="b"/>
            <a:pathLst>
              <a:path w="18288004" h="10287002">
                <a:moveTo>
                  <a:pt x="0" y="0"/>
                </a:moveTo>
                <a:lnTo>
                  <a:pt x="18288004" y="0"/>
                </a:lnTo>
                <a:lnTo>
                  <a:pt x="18288004" y="10287002"/>
                </a:lnTo>
                <a:lnTo>
                  <a:pt x="0" y="1028700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383594">
            <a:off x="9156996" y="606684"/>
            <a:ext cx="2267075" cy="2486978"/>
          </a:xfrm>
          <a:custGeom>
            <a:avLst/>
            <a:gdLst/>
            <a:ahLst/>
            <a:cxnLst/>
            <a:rect l="l" t="t" r="r" b="b"/>
            <a:pathLst>
              <a:path w="2267075" h="2486978">
                <a:moveTo>
                  <a:pt x="0" y="0"/>
                </a:moveTo>
                <a:lnTo>
                  <a:pt x="2267074" y="0"/>
                </a:lnTo>
                <a:lnTo>
                  <a:pt x="2267074" y="2486978"/>
                </a:lnTo>
                <a:lnTo>
                  <a:pt x="0" y="248697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14" b="-14"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5056" y="3232095"/>
            <a:ext cx="18288000" cy="3300460"/>
            <a:chOff x="0" y="0"/>
            <a:chExt cx="24384000" cy="412588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4384000" cy="4125849"/>
            </a:xfrm>
            <a:custGeom>
              <a:avLst/>
              <a:gdLst/>
              <a:ahLst/>
              <a:cxnLst/>
              <a:rect l="l" t="t" r="r" b="b"/>
              <a:pathLst>
                <a:path w="24384000" h="4125849">
                  <a:moveTo>
                    <a:pt x="0" y="0"/>
                  </a:moveTo>
                  <a:lnTo>
                    <a:pt x="24384000" y="0"/>
                  </a:lnTo>
                  <a:lnTo>
                    <a:pt x="24384000" y="4125849"/>
                  </a:lnTo>
                  <a:lnTo>
                    <a:pt x="0" y="4125849"/>
                  </a:lnTo>
                  <a:close/>
                </a:path>
              </a:pathLst>
            </a:custGeom>
            <a:gradFill rotWithShape="1">
              <a:gsLst>
                <a:gs pos="0">
                  <a:srgbClr val="8E7300">
                    <a:alpha val="100000"/>
                  </a:srgbClr>
                </a:gs>
                <a:gs pos="24000">
                  <a:srgbClr val="BC9800">
                    <a:alpha val="100000"/>
                  </a:srgbClr>
                </a:gs>
                <a:gs pos="51000">
                  <a:srgbClr val="BC9800">
                    <a:alpha val="100000"/>
                  </a:srgbClr>
                </a:gs>
                <a:gs pos="76000">
                  <a:srgbClr val="FFFFFF">
                    <a:alpha val="100000"/>
                  </a:srgbClr>
                </a:gs>
                <a:gs pos="100000">
                  <a:srgbClr val="9A7D00">
                    <a:alpha val="100000"/>
                  </a:srgbClr>
                </a:gs>
              </a:gsLst>
              <a:lin ang="0"/>
            </a:gradFill>
          </p:spPr>
        </p:sp>
      </p:grpSp>
      <p:grpSp>
        <p:nvGrpSpPr>
          <p:cNvPr id="7" name="Group 7"/>
          <p:cNvGrpSpPr/>
          <p:nvPr/>
        </p:nvGrpSpPr>
        <p:grpSpPr>
          <a:xfrm>
            <a:off x="5056" y="3530737"/>
            <a:ext cx="18275333" cy="2637440"/>
            <a:chOff x="0" y="1"/>
            <a:chExt cx="24367110" cy="2510419"/>
          </a:xfrm>
        </p:grpSpPr>
        <p:sp>
          <p:nvSpPr>
            <p:cNvPr id="8" name="Freeform 8"/>
            <p:cNvSpPr/>
            <p:nvPr/>
          </p:nvSpPr>
          <p:spPr>
            <a:xfrm>
              <a:off x="0" y="1"/>
              <a:ext cx="24367110" cy="2510419"/>
            </a:xfrm>
            <a:custGeom>
              <a:avLst/>
              <a:gdLst/>
              <a:ahLst/>
              <a:cxnLst/>
              <a:rect l="l" t="t" r="r" b="b"/>
              <a:pathLst>
                <a:path w="24367110" h="3130804">
                  <a:moveTo>
                    <a:pt x="0" y="0"/>
                  </a:moveTo>
                  <a:lnTo>
                    <a:pt x="24367110" y="0"/>
                  </a:lnTo>
                  <a:lnTo>
                    <a:pt x="24367110" y="3130804"/>
                  </a:lnTo>
                  <a:lnTo>
                    <a:pt x="0" y="3130804"/>
                  </a:lnTo>
                  <a:close/>
                </a:path>
              </a:pathLst>
            </a:custGeom>
            <a:solidFill>
              <a:srgbClr val="002060"/>
            </a:solidFill>
          </p:spPr>
        </p:sp>
      </p:grpSp>
      <p:sp>
        <p:nvSpPr>
          <p:cNvPr id="9" name="TextBox 9"/>
          <p:cNvSpPr txBox="1"/>
          <p:nvPr/>
        </p:nvSpPr>
        <p:spPr>
          <a:xfrm>
            <a:off x="22779" y="4480424"/>
            <a:ext cx="18275333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4400" dirty="0">
                <a:solidFill>
                  <a:srgbClr val="FFFFFF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4.</a:t>
            </a:r>
            <a:r>
              <a:rPr lang="th-TH" sz="4400" dirty="0">
                <a:solidFill>
                  <a:srgbClr val="FFFFFF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5 </a:t>
            </a:r>
            <a:r>
              <a:rPr lang="th-TH" sz="4000" spc="-50" dirty="0">
                <a:solidFill>
                  <a:schemeClr val="bg1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ตัวชี้วัดและค่าเป้าหมายการประเมินผลการปฏิบัติราชการของตำแหน่ง พัฒนาการจังหวัด</a:t>
            </a:r>
            <a:r>
              <a:rPr lang="th-TH" sz="4000" spc="129" dirty="0">
                <a:solidFill>
                  <a:schemeClr val="bg1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     </a:t>
            </a:r>
            <a:endParaRPr lang="en-US" sz="4000" dirty="0">
              <a:solidFill>
                <a:schemeClr val="bg1"/>
              </a:solidFill>
              <a:latin typeface="Chulabhorn Likit Text Light๙" panose="00000400000000000000" pitchFamily="2" charset="-34"/>
              <a:cs typeface="Chulabhorn Likit Text Light๙" panose="00000400000000000000" pitchFamily="2" charset="-34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7158889" y="1014495"/>
            <a:ext cx="1921587" cy="1921587"/>
          </a:xfrm>
          <a:custGeom>
            <a:avLst/>
            <a:gdLst/>
            <a:ahLst/>
            <a:cxnLst/>
            <a:rect l="l" t="t" r="r" b="b"/>
            <a:pathLst>
              <a:path w="1921587" h="1921587">
                <a:moveTo>
                  <a:pt x="0" y="0"/>
                </a:moveTo>
                <a:lnTo>
                  <a:pt x="1921587" y="0"/>
                </a:lnTo>
                <a:lnTo>
                  <a:pt x="1921587" y="1921587"/>
                </a:lnTo>
                <a:lnTo>
                  <a:pt x="0" y="192158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grpSp>
        <p:nvGrpSpPr>
          <p:cNvPr id="18" name="กลุ่ม 17">
            <a:extLst>
              <a:ext uri="{FF2B5EF4-FFF2-40B4-BE49-F238E27FC236}">
                <a16:creationId xmlns:a16="http://schemas.microsoft.com/office/drawing/2014/main" id="{F6C8B6EF-7A70-18EE-C66C-16696C1A3830}"/>
              </a:ext>
            </a:extLst>
          </p:cNvPr>
          <p:cNvGrpSpPr/>
          <p:nvPr/>
        </p:nvGrpSpPr>
        <p:grpSpPr>
          <a:xfrm>
            <a:off x="-322135" y="5943268"/>
            <a:ext cx="20941658" cy="5143832"/>
            <a:chOff x="-322135" y="5943268"/>
            <a:chExt cx="20941658" cy="5143832"/>
          </a:xfrm>
        </p:grpSpPr>
        <p:sp>
          <p:nvSpPr>
            <p:cNvPr id="19" name="Freeform 2">
              <a:extLst>
                <a:ext uri="{FF2B5EF4-FFF2-40B4-BE49-F238E27FC236}">
                  <a16:creationId xmlns:a16="http://schemas.microsoft.com/office/drawing/2014/main" id="{DA3B219A-25AF-B870-37BD-0C452EEA54F2}"/>
                </a:ext>
              </a:extLst>
            </p:cNvPr>
            <p:cNvSpPr/>
            <p:nvPr/>
          </p:nvSpPr>
          <p:spPr>
            <a:xfrm>
              <a:off x="-322135" y="9635249"/>
              <a:ext cx="19404854" cy="1451851"/>
            </a:xfrm>
            <a:custGeom>
              <a:avLst/>
              <a:gdLst/>
              <a:ahLst/>
              <a:cxnLst/>
              <a:rect l="l" t="t" r="r" b="b"/>
              <a:pathLst>
                <a:path w="19404854" h="9702427">
                  <a:moveTo>
                    <a:pt x="0" y="0"/>
                  </a:moveTo>
                  <a:lnTo>
                    <a:pt x="19404855" y="0"/>
                  </a:lnTo>
                  <a:lnTo>
                    <a:pt x="19404855" y="9702428"/>
                  </a:lnTo>
                  <a:lnTo>
                    <a:pt x="0" y="97024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rcRect/>
              <a:stretch>
                <a:fillRect b="-568280"/>
              </a:stretch>
            </a:blipFill>
          </p:spPr>
        </p:sp>
        <p:sp>
          <p:nvSpPr>
            <p:cNvPr id="20" name="Freeform 3">
              <a:extLst>
                <a:ext uri="{FF2B5EF4-FFF2-40B4-BE49-F238E27FC236}">
                  <a16:creationId xmlns:a16="http://schemas.microsoft.com/office/drawing/2014/main" id="{34988284-41E1-9077-4536-DB54325C0234}"/>
                </a:ext>
              </a:extLst>
            </p:cNvPr>
            <p:cNvSpPr/>
            <p:nvPr/>
          </p:nvSpPr>
          <p:spPr>
            <a:xfrm rot="10800000" flipH="1">
              <a:off x="-126913" y="6672817"/>
              <a:ext cx="4261510" cy="4172163"/>
            </a:xfrm>
            <a:custGeom>
              <a:avLst/>
              <a:gdLst/>
              <a:ahLst/>
              <a:cxnLst/>
              <a:rect l="l" t="t" r="r" b="b"/>
              <a:pathLst>
                <a:path w="4261510" h="4172163">
                  <a:moveTo>
                    <a:pt x="4261510" y="0"/>
                  </a:moveTo>
                  <a:lnTo>
                    <a:pt x="0" y="0"/>
                  </a:lnTo>
                  <a:lnTo>
                    <a:pt x="0" y="4172163"/>
                  </a:lnTo>
                  <a:lnTo>
                    <a:pt x="4261510" y="4172163"/>
                  </a:lnTo>
                  <a:lnTo>
                    <a:pt x="4261510" y="0"/>
                  </a:lnTo>
                  <a:close/>
                </a:path>
              </a:pathLst>
            </a:custGeom>
            <a:blipFill>
              <a:blip r:embed="rId10">
                <a:alphaModFix amt="37000"/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1" name="Freeform 4">
              <a:extLst>
                <a:ext uri="{FF2B5EF4-FFF2-40B4-BE49-F238E27FC236}">
                  <a16:creationId xmlns:a16="http://schemas.microsoft.com/office/drawing/2014/main" id="{FDFDA2D9-5116-9242-3F7D-3EE27F7C182E}"/>
                </a:ext>
              </a:extLst>
            </p:cNvPr>
            <p:cNvSpPr/>
            <p:nvPr/>
          </p:nvSpPr>
          <p:spPr>
            <a:xfrm rot="10800000">
              <a:off x="16716853" y="5943268"/>
              <a:ext cx="3902670" cy="4366592"/>
            </a:xfrm>
            <a:custGeom>
              <a:avLst/>
              <a:gdLst/>
              <a:ahLst/>
              <a:cxnLst/>
              <a:rect l="l" t="t" r="r" b="b"/>
              <a:pathLst>
                <a:path w="4261510" h="4172163">
                  <a:moveTo>
                    <a:pt x="0" y="0"/>
                  </a:moveTo>
                  <a:lnTo>
                    <a:pt x="4261510" y="0"/>
                  </a:lnTo>
                  <a:lnTo>
                    <a:pt x="4261510" y="4172163"/>
                  </a:lnTo>
                  <a:lnTo>
                    <a:pt x="0" y="41721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alphaModFix amt="31999"/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2" name="Freeform 5">
              <a:extLst>
                <a:ext uri="{FF2B5EF4-FFF2-40B4-BE49-F238E27FC236}">
                  <a16:creationId xmlns:a16="http://schemas.microsoft.com/office/drawing/2014/main" id="{A576AC3E-CD66-B77B-DE72-1F2A2FA71E82}"/>
                </a:ext>
              </a:extLst>
            </p:cNvPr>
            <p:cNvSpPr/>
            <p:nvPr/>
          </p:nvSpPr>
          <p:spPr>
            <a:xfrm>
              <a:off x="17183859" y="9649284"/>
              <a:ext cx="352548" cy="352548"/>
            </a:xfrm>
            <a:custGeom>
              <a:avLst/>
              <a:gdLst/>
              <a:ahLst/>
              <a:cxnLst/>
              <a:rect l="l" t="t" r="r" b="b"/>
              <a:pathLst>
                <a:path w="352548" h="352548">
                  <a:moveTo>
                    <a:pt x="0" y="0"/>
                  </a:moveTo>
                  <a:lnTo>
                    <a:pt x="352547" y="0"/>
                  </a:lnTo>
                  <a:lnTo>
                    <a:pt x="352547" y="352548"/>
                  </a:lnTo>
                  <a:lnTo>
                    <a:pt x="0" y="35254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alphaModFix amt="47000"/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3" name="Freeform 6">
              <a:extLst>
                <a:ext uri="{FF2B5EF4-FFF2-40B4-BE49-F238E27FC236}">
                  <a16:creationId xmlns:a16="http://schemas.microsoft.com/office/drawing/2014/main" id="{DFF0CB36-C882-8778-6884-15FAAF56649A}"/>
                </a:ext>
              </a:extLst>
            </p:cNvPr>
            <p:cNvSpPr/>
            <p:nvPr/>
          </p:nvSpPr>
          <p:spPr>
            <a:xfrm>
              <a:off x="16855283" y="9924104"/>
              <a:ext cx="270304" cy="270304"/>
            </a:xfrm>
            <a:custGeom>
              <a:avLst/>
              <a:gdLst/>
              <a:ahLst/>
              <a:cxnLst/>
              <a:rect l="l" t="t" r="r" b="b"/>
              <a:pathLst>
                <a:path w="270304" h="270304">
                  <a:moveTo>
                    <a:pt x="0" y="0"/>
                  </a:moveTo>
                  <a:lnTo>
                    <a:pt x="270304" y="0"/>
                  </a:lnTo>
                  <a:lnTo>
                    <a:pt x="270304" y="270304"/>
                  </a:lnTo>
                  <a:lnTo>
                    <a:pt x="0" y="2703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alphaModFix amt="55000"/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4" name="Freeform 7">
              <a:extLst>
                <a:ext uri="{FF2B5EF4-FFF2-40B4-BE49-F238E27FC236}">
                  <a16:creationId xmlns:a16="http://schemas.microsoft.com/office/drawing/2014/main" id="{4938CB7E-7F81-02A8-F616-86D2ECCFF82D}"/>
                </a:ext>
              </a:extLst>
            </p:cNvPr>
            <p:cNvSpPr/>
            <p:nvPr/>
          </p:nvSpPr>
          <p:spPr>
            <a:xfrm>
              <a:off x="0" y="9641564"/>
              <a:ext cx="625082" cy="625082"/>
            </a:xfrm>
            <a:custGeom>
              <a:avLst/>
              <a:gdLst/>
              <a:ahLst/>
              <a:cxnLst/>
              <a:rect l="l" t="t" r="r" b="b"/>
              <a:pathLst>
                <a:path w="625082" h="625082">
                  <a:moveTo>
                    <a:pt x="0" y="0"/>
                  </a:moveTo>
                  <a:lnTo>
                    <a:pt x="625082" y="0"/>
                  </a:lnTo>
                  <a:lnTo>
                    <a:pt x="625082" y="625082"/>
                  </a:lnTo>
                  <a:lnTo>
                    <a:pt x="0" y="62508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5" name="Freeform 8">
              <a:extLst>
                <a:ext uri="{FF2B5EF4-FFF2-40B4-BE49-F238E27FC236}">
                  <a16:creationId xmlns:a16="http://schemas.microsoft.com/office/drawing/2014/main" id="{4D212EAD-9C9D-354E-27F4-1A716B9572B6}"/>
                </a:ext>
              </a:extLst>
            </p:cNvPr>
            <p:cNvSpPr/>
            <p:nvPr/>
          </p:nvSpPr>
          <p:spPr>
            <a:xfrm>
              <a:off x="660458" y="9631111"/>
              <a:ext cx="294691" cy="294691"/>
            </a:xfrm>
            <a:custGeom>
              <a:avLst/>
              <a:gdLst/>
              <a:ahLst/>
              <a:cxnLst/>
              <a:rect l="l" t="t" r="r" b="b"/>
              <a:pathLst>
                <a:path w="294691" h="294691">
                  <a:moveTo>
                    <a:pt x="0" y="0"/>
                  </a:moveTo>
                  <a:lnTo>
                    <a:pt x="294691" y="0"/>
                  </a:lnTo>
                  <a:lnTo>
                    <a:pt x="294691" y="294691"/>
                  </a:lnTo>
                  <a:lnTo>
                    <a:pt x="0" y="2946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6" name="Freeform 9">
              <a:extLst>
                <a:ext uri="{FF2B5EF4-FFF2-40B4-BE49-F238E27FC236}">
                  <a16:creationId xmlns:a16="http://schemas.microsoft.com/office/drawing/2014/main" id="{9C4B520A-7C7B-5D39-CE42-21854985C601}"/>
                </a:ext>
              </a:extLst>
            </p:cNvPr>
            <p:cNvSpPr/>
            <p:nvPr/>
          </p:nvSpPr>
          <p:spPr>
            <a:xfrm rot="834738">
              <a:off x="4269232" y="9833364"/>
              <a:ext cx="298411" cy="298411"/>
            </a:xfrm>
            <a:custGeom>
              <a:avLst/>
              <a:gdLst/>
              <a:ahLst/>
              <a:cxnLst/>
              <a:rect l="l" t="t" r="r" b="b"/>
              <a:pathLst>
                <a:path w="298411" h="298411">
                  <a:moveTo>
                    <a:pt x="0" y="0"/>
                  </a:moveTo>
                  <a:lnTo>
                    <a:pt x="298410" y="0"/>
                  </a:lnTo>
                  <a:lnTo>
                    <a:pt x="298410" y="298410"/>
                  </a:lnTo>
                  <a:lnTo>
                    <a:pt x="0" y="2984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alphaModFix amt="56000"/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7" name="TextBox 10">
              <a:extLst>
                <a:ext uri="{FF2B5EF4-FFF2-40B4-BE49-F238E27FC236}">
                  <a16:creationId xmlns:a16="http://schemas.microsoft.com/office/drawing/2014/main" id="{9627B3C5-90AC-1AA1-1525-A94C01F7758E}"/>
                </a:ext>
              </a:extLst>
            </p:cNvPr>
            <p:cNvSpPr txBox="1"/>
            <p:nvPr/>
          </p:nvSpPr>
          <p:spPr>
            <a:xfrm>
              <a:off x="5418052" y="9897227"/>
              <a:ext cx="13784348" cy="4289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679"/>
                </a:lnSpc>
              </a:pPr>
              <a:r>
                <a:rPr lang="en-US" sz="1600" dirty="0" err="1">
                  <a:solidFill>
                    <a:srgbClr val="EA9F1B"/>
                  </a:solidFill>
                  <a:latin typeface="Chulabhorn Likit Text Light" panose="00000400000000000000" pitchFamily="2" charset="-34"/>
                  <a:cs typeface="Chulabhorn Likit Text Light" panose="00000400000000000000" pitchFamily="2" charset="-34"/>
                </a:rPr>
                <a:t>เศรษฐกิจฐานรากมั่นคง</a:t>
              </a:r>
              <a:r>
                <a:rPr lang="en-US" sz="1600" dirty="0">
                  <a:solidFill>
                    <a:srgbClr val="EA9F1B"/>
                  </a:solidFill>
                  <a:latin typeface="Chulabhorn Likit Text Light" panose="00000400000000000000" pitchFamily="2" charset="-34"/>
                  <a:cs typeface="Chulabhorn Likit Text Light" panose="00000400000000000000" pitchFamily="2" charset="-34"/>
                </a:rPr>
                <a:t> </a:t>
              </a:r>
              <a:r>
                <a:rPr lang="en-US" sz="1600" dirty="0" err="1">
                  <a:solidFill>
                    <a:srgbClr val="EA9F1B"/>
                  </a:solidFill>
                  <a:latin typeface="Chulabhorn Likit Text Light" panose="00000400000000000000" pitchFamily="2" charset="-34"/>
                  <a:cs typeface="Chulabhorn Likit Text Light" panose="00000400000000000000" pitchFamily="2" charset="-34"/>
                </a:rPr>
                <a:t>ชุมชนเข้มแข็งอย่างยั่งยืน</a:t>
              </a:r>
              <a:r>
                <a:rPr lang="en-US" sz="1600" dirty="0">
                  <a:solidFill>
                    <a:srgbClr val="EA9F1B"/>
                  </a:solidFill>
                  <a:latin typeface="Chulabhorn Likit Text Light" panose="00000400000000000000" pitchFamily="2" charset="-34"/>
                  <a:cs typeface="Chulabhorn Likit Text Light" panose="00000400000000000000" pitchFamily="2" charset="-34"/>
                </a:rPr>
                <a:t> </a:t>
              </a:r>
              <a:r>
                <a:rPr lang="en-US" sz="1600" dirty="0" err="1">
                  <a:solidFill>
                    <a:srgbClr val="EA9F1B"/>
                  </a:solidFill>
                  <a:latin typeface="Chulabhorn Likit Text Light" panose="00000400000000000000" pitchFamily="2" charset="-34"/>
                  <a:cs typeface="Chulabhorn Likit Text Light" panose="00000400000000000000" pitchFamily="2" charset="-34"/>
                </a:rPr>
                <a:t>ด้วยหลักปรัชญาของเศรษฐกิจพอเพียง</a:t>
              </a:r>
              <a:r>
                <a:rPr lang="en-US" sz="1600" dirty="0">
                  <a:solidFill>
                    <a:srgbClr val="EA9F1B"/>
                  </a:solidFill>
                  <a:latin typeface="Chulabhorn Likit Text Light" panose="00000400000000000000" pitchFamily="2" charset="-34"/>
                  <a:cs typeface="Chulabhorn Likit Text Light" panose="00000400000000000000" pitchFamily="2" charset="-34"/>
                </a:rPr>
                <a:t> </a:t>
              </a:r>
            </a:p>
            <a:p>
              <a:pPr>
                <a:lnSpc>
                  <a:spcPts val="1679"/>
                </a:lnSpc>
              </a:pPr>
              <a:endParaRPr lang="en-US" sz="1400" spc="253" dirty="0">
                <a:solidFill>
                  <a:srgbClr val="EA9F1B"/>
                </a:solidFill>
                <a:cs typeface="Opun Mai Bold"/>
              </a:endParaRPr>
            </a:p>
          </p:txBody>
        </p:sp>
        <p:sp>
          <p:nvSpPr>
            <p:cNvPr id="28" name="Freeform 12">
              <a:extLst>
                <a:ext uri="{FF2B5EF4-FFF2-40B4-BE49-F238E27FC236}">
                  <a16:creationId xmlns:a16="http://schemas.microsoft.com/office/drawing/2014/main" id="{A7523C22-1678-8932-CB4D-0ACEEB839C0A}"/>
                </a:ext>
              </a:extLst>
            </p:cNvPr>
            <p:cNvSpPr/>
            <p:nvPr/>
          </p:nvSpPr>
          <p:spPr>
            <a:xfrm rot="2055878">
              <a:off x="9189152" y="9608252"/>
              <a:ext cx="231865" cy="231865"/>
            </a:xfrm>
            <a:custGeom>
              <a:avLst/>
              <a:gdLst/>
              <a:ahLst/>
              <a:cxnLst/>
              <a:rect l="l" t="t" r="r" b="b"/>
              <a:pathLst>
                <a:path w="231865" h="231865">
                  <a:moveTo>
                    <a:pt x="0" y="0"/>
                  </a:moveTo>
                  <a:lnTo>
                    <a:pt x="231865" y="0"/>
                  </a:lnTo>
                  <a:lnTo>
                    <a:pt x="231865" y="231865"/>
                  </a:lnTo>
                  <a:lnTo>
                    <a:pt x="0" y="2318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alphaModFix amt="56000"/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9" name="Freeform 13">
              <a:extLst>
                <a:ext uri="{FF2B5EF4-FFF2-40B4-BE49-F238E27FC236}">
                  <a16:creationId xmlns:a16="http://schemas.microsoft.com/office/drawing/2014/main" id="{4B5F69E1-1015-D2BA-FC72-FBFF42B4194F}"/>
                </a:ext>
              </a:extLst>
            </p:cNvPr>
            <p:cNvSpPr/>
            <p:nvPr/>
          </p:nvSpPr>
          <p:spPr>
            <a:xfrm rot="18447662">
              <a:off x="13217140" y="9859751"/>
              <a:ext cx="290824" cy="290824"/>
            </a:xfrm>
            <a:custGeom>
              <a:avLst/>
              <a:gdLst/>
              <a:ahLst/>
              <a:cxnLst/>
              <a:rect l="l" t="t" r="r" b="b"/>
              <a:pathLst>
                <a:path w="290824" h="290824">
                  <a:moveTo>
                    <a:pt x="0" y="0"/>
                  </a:moveTo>
                  <a:lnTo>
                    <a:pt x="290824" y="0"/>
                  </a:lnTo>
                  <a:lnTo>
                    <a:pt x="290824" y="290824"/>
                  </a:lnTo>
                  <a:lnTo>
                    <a:pt x="0" y="290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alphaModFix amt="56000"/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0" name="Freeform 14">
              <a:extLst>
                <a:ext uri="{FF2B5EF4-FFF2-40B4-BE49-F238E27FC236}">
                  <a16:creationId xmlns:a16="http://schemas.microsoft.com/office/drawing/2014/main" id="{F510423D-6006-745A-36F8-08494EFF35D8}"/>
                </a:ext>
              </a:extLst>
            </p:cNvPr>
            <p:cNvSpPr/>
            <p:nvPr/>
          </p:nvSpPr>
          <p:spPr>
            <a:xfrm>
              <a:off x="16577689" y="9762124"/>
              <a:ext cx="220444" cy="220444"/>
            </a:xfrm>
            <a:custGeom>
              <a:avLst/>
              <a:gdLst/>
              <a:ahLst/>
              <a:cxnLst/>
              <a:rect l="l" t="t" r="r" b="b"/>
              <a:pathLst>
                <a:path w="220444" h="220444">
                  <a:moveTo>
                    <a:pt x="0" y="0"/>
                  </a:moveTo>
                  <a:lnTo>
                    <a:pt x="220444" y="0"/>
                  </a:lnTo>
                  <a:lnTo>
                    <a:pt x="220444" y="220445"/>
                  </a:lnTo>
                  <a:lnTo>
                    <a:pt x="0" y="2204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alphaModFix amt="65000"/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1" name="Freeform 15">
              <a:extLst>
                <a:ext uri="{FF2B5EF4-FFF2-40B4-BE49-F238E27FC236}">
                  <a16:creationId xmlns:a16="http://schemas.microsoft.com/office/drawing/2014/main" id="{B1FD299A-E126-5455-6F43-E7F4B6E0F7EA}"/>
                </a:ext>
              </a:extLst>
            </p:cNvPr>
            <p:cNvSpPr/>
            <p:nvPr/>
          </p:nvSpPr>
          <p:spPr>
            <a:xfrm>
              <a:off x="836293" y="9842337"/>
              <a:ext cx="384815" cy="384815"/>
            </a:xfrm>
            <a:custGeom>
              <a:avLst/>
              <a:gdLst/>
              <a:ahLst/>
              <a:cxnLst/>
              <a:rect l="l" t="t" r="r" b="b"/>
              <a:pathLst>
                <a:path w="384815" h="384815">
                  <a:moveTo>
                    <a:pt x="0" y="0"/>
                  </a:moveTo>
                  <a:lnTo>
                    <a:pt x="384814" y="0"/>
                  </a:lnTo>
                  <a:lnTo>
                    <a:pt x="384814" y="384814"/>
                  </a:lnTo>
                  <a:lnTo>
                    <a:pt x="0" y="3848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2" name="Freeform 16">
              <a:extLst>
                <a:ext uri="{FF2B5EF4-FFF2-40B4-BE49-F238E27FC236}">
                  <a16:creationId xmlns:a16="http://schemas.microsoft.com/office/drawing/2014/main" id="{57D3740A-3C12-FCBC-BEF2-FF0C5DDA725F}"/>
                </a:ext>
              </a:extLst>
            </p:cNvPr>
            <p:cNvSpPr/>
            <p:nvPr/>
          </p:nvSpPr>
          <p:spPr>
            <a:xfrm>
              <a:off x="1292338" y="9656538"/>
              <a:ext cx="225180" cy="225180"/>
            </a:xfrm>
            <a:custGeom>
              <a:avLst/>
              <a:gdLst/>
              <a:ahLst/>
              <a:cxnLst/>
              <a:rect l="l" t="t" r="r" b="b"/>
              <a:pathLst>
                <a:path w="225180" h="225180">
                  <a:moveTo>
                    <a:pt x="0" y="0"/>
                  </a:moveTo>
                  <a:lnTo>
                    <a:pt x="225180" y="0"/>
                  </a:lnTo>
                  <a:lnTo>
                    <a:pt x="225180" y="225180"/>
                  </a:lnTo>
                  <a:lnTo>
                    <a:pt x="0" y="2251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3" name="Freeform 13">
              <a:extLst>
                <a:ext uri="{FF2B5EF4-FFF2-40B4-BE49-F238E27FC236}">
                  <a16:creationId xmlns:a16="http://schemas.microsoft.com/office/drawing/2014/main" id="{2001EC49-C84B-5587-AB10-C1738F319C80}"/>
                </a:ext>
              </a:extLst>
            </p:cNvPr>
            <p:cNvSpPr/>
            <p:nvPr/>
          </p:nvSpPr>
          <p:spPr>
            <a:xfrm rot="18447662">
              <a:off x="14453176" y="10443033"/>
              <a:ext cx="268702" cy="262072"/>
            </a:xfrm>
            <a:custGeom>
              <a:avLst/>
              <a:gdLst/>
              <a:ahLst/>
              <a:cxnLst/>
              <a:rect l="l" t="t" r="r" b="b"/>
              <a:pathLst>
                <a:path w="290824" h="290824">
                  <a:moveTo>
                    <a:pt x="0" y="0"/>
                  </a:moveTo>
                  <a:lnTo>
                    <a:pt x="290824" y="0"/>
                  </a:lnTo>
                  <a:lnTo>
                    <a:pt x="290824" y="290824"/>
                  </a:lnTo>
                  <a:lnTo>
                    <a:pt x="0" y="290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alphaModFix amt="56000"/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4" name="Freeform 13">
              <a:extLst>
                <a:ext uri="{FF2B5EF4-FFF2-40B4-BE49-F238E27FC236}">
                  <a16:creationId xmlns:a16="http://schemas.microsoft.com/office/drawing/2014/main" id="{061DD980-AA80-2A8C-51A4-C7DA68695460}"/>
                </a:ext>
              </a:extLst>
            </p:cNvPr>
            <p:cNvSpPr/>
            <p:nvPr/>
          </p:nvSpPr>
          <p:spPr>
            <a:xfrm rot="18447662">
              <a:off x="15430156" y="9952535"/>
              <a:ext cx="268702" cy="262072"/>
            </a:xfrm>
            <a:custGeom>
              <a:avLst/>
              <a:gdLst/>
              <a:ahLst/>
              <a:cxnLst/>
              <a:rect l="l" t="t" r="r" b="b"/>
              <a:pathLst>
                <a:path w="290824" h="290824">
                  <a:moveTo>
                    <a:pt x="0" y="0"/>
                  </a:moveTo>
                  <a:lnTo>
                    <a:pt x="290824" y="0"/>
                  </a:lnTo>
                  <a:lnTo>
                    <a:pt x="290824" y="290824"/>
                  </a:lnTo>
                  <a:lnTo>
                    <a:pt x="0" y="290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alphaModFix amt="56000"/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35" name="Group 8">
            <a:extLst>
              <a:ext uri="{FF2B5EF4-FFF2-40B4-BE49-F238E27FC236}">
                <a16:creationId xmlns:a16="http://schemas.microsoft.com/office/drawing/2014/main" id="{301F6066-3363-AE12-59D3-CC4E3B838C45}"/>
              </a:ext>
            </a:extLst>
          </p:cNvPr>
          <p:cNvGrpSpPr/>
          <p:nvPr/>
        </p:nvGrpSpPr>
        <p:grpSpPr>
          <a:xfrm>
            <a:off x="223352" y="0"/>
            <a:ext cx="5399517" cy="1254770"/>
            <a:chOff x="0" y="0"/>
            <a:chExt cx="7199356" cy="1673027"/>
          </a:xfrm>
        </p:grpSpPr>
        <p:sp>
          <p:nvSpPr>
            <p:cNvPr id="36" name="Freeform 9">
              <a:extLst>
                <a:ext uri="{FF2B5EF4-FFF2-40B4-BE49-F238E27FC236}">
                  <a16:creationId xmlns:a16="http://schemas.microsoft.com/office/drawing/2014/main" id="{4FCAEEF6-13FB-C748-BD38-CDB8C79AA23E}"/>
                </a:ext>
              </a:extLst>
            </p:cNvPr>
            <p:cNvSpPr/>
            <p:nvPr/>
          </p:nvSpPr>
          <p:spPr>
            <a:xfrm>
              <a:off x="0" y="345364"/>
              <a:ext cx="982299" cy="982299"/>
            </a:xfrm>
            <a:custGeom>
              <a:avLst/>
              <a:gdLst/>
              <a:ahLst/>
              <a:cxnLst/>
              <a:rect l="l" t="t" r="r" b="b"/>
              <a:pathLst>
                <a:path w="982299" h="982299">
                  <a:moveTo>
                    <a:pt x="0" y="0"/>
                  </a:moveTo>
                  <a:lnTo>
                    <a:pt x="982299" y="0"/>
                  </a:lnTo>
                  <a:lnTo>
                    <a:pt x="982299" y="982299"/>
                  </a:lnTo>
                  <a:lnTo>
                    <a:pt x="0" y="9822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</p:sp>
        <p:sp>
          <p:nvSpPr>
            <p:cNvPr id="37" name="Freeform 10">
              <a:extLst>
                <a:ext uri="{FF2B5EF4-FFF2-40B4-BE49-F238E27FC236}">
                  <a16:creationId xmlns:a16="http://schemas.microsoft.com/office/drawing/2014/main" id="{2AD25A93-39F2-9B50-40C8-BF58992C6EA4}"/>
                </a:ext>
              </a:extLst>
            </p:cNvPr>
            <p:cNvSpPr/>
            <p:nvPr/>
          </p:nvSpPr>
          <p:spPr>
            <a:xfrm>
              <a:off x="1160488" y="345364"/>
              <a:ext cx="982299" cy="982299"/>
            </a:xfrm>
            <a:custGeom>
              <a:avLst/>
              <a:gdLst/>
              <a:ahLst/>
              <a:cxnLst/>
              <a:rect l="l" t="t" r="r" b="b"/>
              <a:pathLst>
                <a:path w="982299" h="982299">
                  <a:moveTo>
                    <a:pt x="0" y="0"/>
                  </a:moveTo>
                  <a:lnTo>
                    <a:pt x="982298" y="0"/>
                  </a:lnTo>
                  <a:lnTo>
                    <a:pt x="982298" y="982299"/>
                  </a:lnTo>
                  <a:lnTo>
                    <a:pt x="0" y="9822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</p:sp>
        <p:sp>
          <p:nvSpPr>
            <p:cNvPr id="38" name="Freeform 11">
              <a:extLst>
                <a:ext uri="{FF2B5EF4-FFF2-40B4-BE49-F238E27FC236}">
                  <a16:creationId xmlns:a16="http://schemas.microsoft.com/office/drawing/2014/main" id="{54031BC9-9C67-54C3-AF56-82F164A8B619}"/>
                </a:ext>
              </a:extLst>
            </p:cNvPr>
            <p:cNvSpPr/>
            <p:nvPr/>
          </p:nvSpPr>
          <p:spPr>
            <a:xfrm>
              <a:off x="3373560" y="345364"/>
              <a:ext cx="982299" cy="982299"/>
            </a:xfrm>
            <a:custGeom>
              <a:avLst/>
              <a:gdLst/>
              <a:ahLst/>
              <a:cxnLst/>
              <a:rect l="l" t="t" r="r" b="b"/>
              <a:pathLst>
                <a:path w="982299" h="982299">
                  <a:moveTo>
                    <a:pt x="0" y="0"/>
                  </a:moveTo>
                  <a:lnTo>
                    <a:pt x="982298" y="0"/>
                  </a:lnTo>
                  <a:lnTo>
                    <a:pt x="982298" y="982299"/>
                  </a:lnTo>
                  <a:lnTo>
                    <a:pt x="0" y="9822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/>
              <a:stretch>
                <a:fillRect/>
              </a:stretch>
            </a:blipFill>
          </p:spPr>
        </p:sp>
        <p:sp>
          <p:nvSpPr>
            <p:cNvPr id="39" name="Freeform 12">
              <a:extLst>
                <a:ext uri="{FF2B5EF4-FFF2-40B4-BE49-F238E27FC236}">
                  <a16:creationId xmlns:a16="http://schemas.microsoft.com/office/drawing/2014/main" id="{AB50238E-AA81-6246-13CA-42B00D65CE55}"/>
                </a:ext>
              </a:extLst>
            </p:cNvPr>
            <p:cNvSpPr/>
            <p:nvPr/>
          </p:nvSpPr>
          <p:spPr>
            <a:xfrm>
              <a:off x="2324694" y="345364"/>
              <a:ext cx="866959" cy="982299"/>
            </a:xfrm>
            <a:custGeom>
              <a:avLst/>
              <a:gdLst/>
              <a:ahLst/>
              <a:cxnLst/>
              <a:rect l="l" t="t" r="r" b="b"/>
              <a:pathLst>
                <a:path w="866959" h="982299">
                  <a:moveTo>
                    <a:pt x="0" y="0"/>
                  </a:moveTo>
                  <a:lnTo>
                    <a:pt x="866959" y="0"/>
                  </a:lnTo>
                  <a:lnTo>
                    <a:pt x="866959" y="982299"/>
                  </a:lnTo>
                  <a:lnTo>
                    <a:pt x="0" y="9822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/>
              <a:stretch>
                <a:fillRect l="-24839" r="-27501"/>
              </a:stretch>
            </a:blipFill>
          </p:spPr>
        </p:sp>
        <p:sp>
          <p:nvSpPr>
            <p:cNvPr id="40" name="Freeform 13">
              <a:extLst>
                <a:ext uri="{FF2B5EF4-FFF2-40B4-BE49-F238E27FC236}">
                  <a16:creationId xmlns:a16="http://schemas.microsoft.com/office/drawing/2014/main" id="{B13F3585-7072-AC59-C6A2-A2001ECE19A5}"/>
                </a:ext>
              </a:extLst>
            </p:cNvPr>
            <p:cNvSpPr/>
            <p:nvPr/>
          </p:nvSpPr>
          <p:spPr>
            <a:xfrm>
              <a:off x="4537766" y="0"/>
              <a:ext cx="2661590" cy="1673027"/>
            </a:xfrm>
            <a:custGeom>
              <a:avLst/>
              <a:gdLst/>
              <a:ahLst/>
              <a:cxnLst/>
              <a:rect l="l" t="t" r="r" b="b"/>
              <a:pathLst>
                <a:path w="2661590" h="1673027">
                  <a:moveTo>
                    <a:pt x="0" y="0"/>
                  </a:moveTo>
                  <a:lnTo>
                    <a:pt x="2661590" y="0"/>
                  </a:lnTo>
                  <a:lnTo>
                    <a:pt x="2661590" y="1673027"/>
                  </a:lnTo>
                  <a:lnTo>
                    <a:pt x="0" y="16730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/>
              <a:stretch>
                <a:fillRect l="-5873" r="-5873"/>
              </a:stretch>
            </a:blipFill>
          </p:spPr>
        </p:sp>
      </p:grpSp>
    </p:spTree>
    <p:extLst>
      <p:ext uri="{BB962C8B-B14F-4D97-AF65-F5344CB8AC3E}">
        <p14:creationId xmlns:p14="http://schemas.microsoft.com/office/powerpoint/2010/main" val="112353152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C2D70B7F-BA98-D886-A4EA-34EEE2B51E8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9296" y="0"/>
            <a:ext cx="14549409" cy="5143500"/>
          </a:xfrm>
          <a:prstGeom prst="rect">
            <a:avLst/>
          </a:prstGeom>
        </p:spPr>
      </p:pic>
      <p:pic>
        <p:nvPicPr>
          <p:cNvPr id="7" name="รูปภาพ 6">
            <a:extLst>
              <a:ext uri="{FF2B5EF4-FFF2-40B4-BE49-F238E27FC236}">
                <a16:creationId xmlns:a16="http://schemas.microsoft.com/office/drawing/2014/main" id="{4E27D34E-8FA4-1AD9-7F55-44A5B368FB5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9296" y="5143500"/>
            <a:ext cx="14549409" cy="5143500"/>
          </a:xfrm>
          <a:prstGeom prst="rect">
            <a:avLst/>
          </a:prstGeom>
        </p:spPr>
      </p:pic>
      <p:grpSp>
        <p:nvGrpSpPr>
          <p:cNvPr id="2" name="กลุ่ม 1">
            <a:extLst>
              <a:ext uri="{FF2B5EF4-FFF2-40B4-BE49-F238E27FC236}">
                <a16:creationId xmlns:a16="http://schemas.microsoft.com/office/drawing/2014/main" id="{F1F4891C-0238-5273-D765-9D41FBCA1922}"/>
              </a:ext>
            </a:extLst>
          </p:cNvPr>
          <p:cNvGrpSpPr/>
          <p:nvPr/>
        </p:nvGrpSpPr>
        <p:grpSpPr>
          <a:xfrm>
            <a:off x="-322135" y="5943268"/>
            <a:ext cx="20941658" cy="5143832"/>
            <a:chOff x="-322135" y="5943268"/>
            <a:chExt cx="20941658" cy="5143832"/>
          </a:xfrm>
        </p:grpSpPr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664667B4-DA4D-C640-B5E3-02FB48EBFAFB}"/>
                </a:ext>
              </a:extLst>
            </p:cNvPr>
            <p:cNvSpPr/>
            <p:nvPr/>
          </p:nvSpPr>
          <p:spPr>
            <a:xfrm>
              <a:off x="-322135" y="9635249"/>
              <a:ext cx="19404854" cy="1451851"/>
            </a:xfrm>
            <a:custGeom>
              <a:avLst/>
              <a:gdLst/>
              <a:ahLst/>
              <a:cxnLst/>
              <a:rect l="l" t="t" r="r" b="b"/>
              <a:pathLst>
                <a:path w="19404854" h="9702427">
                  <a:moveTo>
                    <a:pt x="0" y="0"/>
                  </a:moveTo>
                  <a:lnTo>
                    <a:pt x="19404855" y="0"/>
                  </a:lnTo>
                  <a:lnTo>
                    <a:pt x="19404855" y="9702428"/>
                  </a:lnTo>
                  <a:lnTo>
                    <a:pt x="0" y="97024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/>
              <a:stretch>
                <a:fillRect b="-568280"/>
              </a:stretch>
            </a:blipFill>
          </p:spPr>
        </p:sp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8957A413-C735-BA7E-502C-2616110EA55C}"/>
                </a:ext>
              </a:extLst>
            </p:cNvPr>
            <p:cNvSpPr/>
            <p:nvPr/>
          </p:nvSpPr>
          <p:spPr>
            <a:xfrm rot="10800000" flipH="1">
              <a:off x="-126913" y="6672817"/>
              <a:ext cx="4261510" cy="4172163"/>
            </a:xfrm>
            <a:custGeom>
              <a:avLst/>
              <a:gdLst/>
              <a:ahLst/>
              <a:cxnLst/>
              <a:rect l="l" t="t" r="r" b="b"/>
              <a:pathLst>
                <a:path w="4261510" h="4172163">
                  <a:moveTo>
                    <a:pt x="4261510" y="0"/>
                  </a:moveTo>
                  <a:lnTo>
                    <a:pt x="0" y="0"/>
                  </a:lnTo>
                  <a:lnTo>
                    <a:pt x="0" y="4172163"/>
                  </a:lnTo>
                  <a:lnTo>
                    <a:pt x="4261510" y="4172163"/>
                  </a:lnTo>
                  <a:lnTo>
                    <a:pt x="4261510" y="0"/>
                  </a:lnTo>
                  <a:close/>
                </a:path>
              </a:pathLst>
            </a:custGeom>
            <a:blipFill>
              <a:blip r:embed="rId6">
                <a:alphaModFix amt="37000"/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" name="Freeform 4">
              <a:extLst>
                <a:ext uri="{FF2B5EF4-FFF2-40B4-BE49-F238E27FC236}">
                  <a16:creationId xmlns:a16="http://schemas.microsoft.com/office/drawing/2014/main" id="{FDC208F2-31EF-9746-6039-301E60AFF553}"/>
                </a:ext>
              </a:extLst>
            </p:cNvPr>
            <p:cNvSpPr/>
            <p:nvPr/>
          </p:nvSpPr>
          <p:spPr>
            <a:xfrm rot="10800000">
              <a:off x="16716853" y="5943268"/>
              <a:ext cx="3902670" cy="4366592"/>
            </a:xfrm>
            <a:custGeom>
              <a:avLst/>
              <a:gdLst/>
              <a:ahLst/>
              <a:cxnLst/>
              <a:rect l="l" t="t" r="r" b="b"/>
              <a:pathLst>
                <a:path w="4261510" h="4172163">
                  <a:moveTo>
                    <a:pt x="0" y="0"/>
                  </a:moveTo>
                  <a:lnTo>
                    <a:pt x="4261510" y="0"/>
                  </a:lnTo>
                  <a:lnTo>
                    <a:pt x="4261510" y="4172163"/>
                  </a:lnTo>
                  <a:lnTo>
                    <a:pt x="0" y="41721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31999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" name="Freeform 5">
              <a:extLst>
                <a:ext uri="{FF2B5EF4-FFF2-40B4-BE49-F238E27FC236}">
                  <a16:creationId xmlns:a16="http://schemas.microsoft.com/office/drawing/2014/main" id="{69D0C234-44D9-FDF4-C6A2-A02C09D9E820}"/>
                </a:ext>
              </a:extLst>
            </p:cNvPr>
            <p:cNvSpPr/>
            <p:nvPr/>
          </p:nvSpPr>
          <p:spPr>
            <a:xfrm>
              <a:off x="17183859" y="9649284"/>
              <a:ext cx="352548" cy="352548"/>
            </a:xfrm>
            <a:custGeom>
              <a:avLst/>
              <a:gdLst/>
              <a:ahLst/>
              <a:cxnLst/>
              <a:rect l="l" t="t" r="r" b="b"/>
              <a:pathLst>
                <a:path w="352548" h="352548">
                  <a:moveTo>
                    <a:pt x="0" y="0"/>
                  </a:moveTo>
                  <a:lnTo>
                    <a:pt x="352547" y="0"/>
                  </a:lnTo>
                  <a:lnTo>
                    <a:pt x="352547" y="352548"/>
                  </a:lnTo>
                  <a:lnTo>
                    <a:pt x="0" y="35254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alphaModFix amt="47000"/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Freeform 6">
              <a:extLst>
                <a:ext uri="{FF2B5EF4-FFF2-40B4-BE49-F238E27FC236}">
                  <a16:creationId xmlns:a16="http://schemas.microsoft.com/office/drawing/2014/main" id="{10E9A890-6FDC-EF97-33AB-723859C8661D}"/>
                </a:ext>
              </a:extLst>
            </p:cNvPr>
            <p:cNvSpPr/>
            <p:nvPr/>
          </p:nvSpPr>
          <p:spPr>
            <a:xfrm>
              <a:off x="16855283" y="9924104"/>
              <a:ext cx="270304" cy="270304"/>
            </a:xfrm>
            <a:custGeom>
              <a:avLst/>
              <a:gdLst/>
              <a:ahLst/>
              <a:cxnLst/>
              <a:rect l="l" t="t" r="r" b="b"/>
              <a:pathLst>
                <a:path w="270304" h="270304">
                  <a:moveTo>
                    <a:pt x="0" y="0"/>
                  </a:moveTo>
                  <a:lnTo>
                    <a:pt x="270304" y="0"/>
                  </a:lnTo>
                  <a:lnTo>
                    <a:pt x="270304" y="270304"/>
                  </a:lnTo>
                  <a:lnTo>
                    <a:pt x="0" y="2703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alphaModFix amt="55000"/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Freeform 7">
              <a:extLst>
                <a:ext uri="{FF2B5EF4-FFF2-40B4-BE49-F238E27FC236}">
                  <a16:creationId xmlns:a16="http://schemas.microsoft.com/office/drawing/2014/main" id="{316A931C-E27D-38D9-3FA4-9DA2DD05A1C8}"/>
                </a:ext>
              </a:extLst>
            </p:cNvPr>
            <p:cNvSpPr/>
            <p:nvPr/>
          </p:nvSpPr>
          <p:spPr>
            <a:xfrm>
              <a:off x="0" y="9641564"/>
              <a:ext cx="625082" cy="625082"/>
            </a:xfrm>
            <a:custGeom>
              <a:avLst/>
              <a:gdLst/>
              <a:ahLst/>
              <a:cxnLst/>
              <a:rect l="l" t="t" r="r" b="b"/>
              <a:pathLst>
                <a:path w="625082" h="625082">
                  <a:moveTo>
                    <a:pt x="0" y="0"/>
                  </a:moveTo>
                  <a:lnTo>
                    <a:pt x="625082" y="0"/>
                  </a:lnTo>
                  <a:lnTo>
                    <a:pt x="625082" y="625082"/>
                  </a:lnTo>
                  <a:lnTo>
                    <a:pt x="0" y="62508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" name="Freeform 8">
              <a:extLst>
                <a:ext uri="{FF2B5EF4-FFF2-40B4-BE49-F238E27FC236}">
                  <a16:creationId xmlns:a16="http://schemas.microsoft.com/office/drawing/2014/main" id="{6AC686F4-F851-A87E-1888-6D5ECF28DD66}"/>
                </a:ext>
              </a:extLst>
            </p:cNvPr>
            <p:cNvSpPr/>
            <p:nvPr/>
          </p:nvSpPr>
          <p:spPr>
            <a:xfrm>
              <a:off x="660458" y="9631111"/>
              <a:ext cx="294691" cy="294691"/>
            </a:xfrm>
            <a:custGeom>
              <a:avLst/>
              <a:gdLst/>
              <a:ahLst/>
              <a:cxnLst/>
              <a:rect l="l" t="t" r="r" b="b"/>
              <a:pathLst>
                <a:path w="294691" h="294691">
                  <a:moveTo>
                    <a:pt x="0" y="0"/>
                  </a:moveTo>
                  <a:lnTo>
                    <a:pt x="294691" y="0"/>
                  </a:lnTo>
                  <a:lnTo>
                    <a:pt x="294691" y="294691"/>
                  </a:lnTo>
                  <a:lnTo>
                    <a:pt x="0" y="2946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2" name="Freeform 9">
              <a:extLst>
                <a:ext uri="{FF2B5EF4-FFF2-40B4-BE49-F238E27FC236}">
                  <a16:creationId xmlns:a16="http://schemas.microsoft.com/office/drawing/2014/main" id="{A0E1909C-C12C-0069-53BC-60841552CA16}"/>
                </a:ext>
              </a:extLst>
            </p:cNvPr>
            <p:cNvSpPr/>
            <p:nvPr/>
          </p:nvSpPr>
          <p:spPr>
            <a:xfrm rot="834738">
              <a:off x="4269232" y="9833364"/>
              <a:ext cx="298411" cy="298411"/>
            </a:xfrm>
            <a:custGeom>
              <a:avLst/>
              <a:gdLst/>
              <a:ahLst/>
              <a:cxnLst/>
              <a:rect l="l" t="t" r="r" b="b"/>
              <a:pathLst>
                <a:path w="298411" h="298411">
                  <a:moveTo>
                    <a:pt x="0" y="0"/>
                  </a:moveTo>
                  <a:lnTo>
                    <a:pt x="298410" y="0"/>
                  </a:lnTo>
                  <a:lnTo>
                    <a:pt x="298410" y="298410"/>
                  </a:lnTo>
                  <a:lnTo>
                    <a:pt x="0" y="2984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alphaModFix amt="56000"/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3" name="TextBox 10">
              <a:extLst>
                <a:ext uri="{FF2B5EF4-FFF2-40B4-BE49-F238E27FC236}">
                  <a16:creationId xmlns:a16="http://schemas.microsoft.com/office/drawing/2014/main" id="{7674AD50-3C22-09D5-F187-5F72D88A2BBB}"/>
                </a:ext>
              </a:extLst>
            </p:cNvPr>
            <p:cNvSpPr txBox="1"/>
            <p:nvPr/>
          </p:nvSpPr>
          <p:spPr>
            <a:xfrm>
              <a:off x="5418052" y="9897227"/>
              <a:ext cx="13784348" cy="4289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679"/>
                </a:lnSpc>
              </a:pPr>
              <a:r>
                <a:rPr lang="en-US" sz="1600" dirty="0" err="1">
                  <a:solidFill>
                    <a:srgbClr val="EA9F1B"/>
                  </a:solidFill>
                  <a:latin typeface="Chulabhorn Likit Text Light" panose="00000400000000000000" pitchFamily="2" charset="-34"/>
                  <a:cs typeface="Chulabhorn Likit Text Light" panose="00000400000000000000" pitchFamily="2" charset="-34"/>
                </a:rPr>
                <a:t>เศรษฐกิจฐานรากมั่นคง</a:t>
              </a:r>
              <a:r>
                <a:rPr lang="en-US" sz="1600" dirty="0">
                  <a:solidFill>
                    <a:srgbClr val="EA9F1B"/>
                  </a:solidFill>
                  <a:latin typeface="Chulabhorn Likit Text Light" panose="00000400000000000000" pitchFamily="2" charset="-34"/>
                  <a:cs typeface="Chulabhorn Likit Text Light" panose="00000400000000000000" pitchFamily="2" charset="-34"/>
                </a:rPr>
                <a:t> </a:t>
              </a:r>
              <a:r>
                <a:rPr lang="en-US" sz="1600" dirty="0" err="1">
                  <a:solidFill>
                    <a:srgbClr val="EA9F1B"/>
                  </a:solidFill>
                  <a:latin typeface="Chulabhorn Likit Text Light" panose="00000400000000000000" pitchFamily="2" charset="-34"/>
                  <a:cs typeface="Chulabhorn Likit Text Light" panose="00000400000000000000" pitchFamily="2" charset="-34"/>
                </a:rPr>
                <a:t>ชุมชนเข้มแข็งอย่างยั่งยืน</a:t>
              </a:r>
              <a:r>
                <a:rPr lang="en-US" sz="1600" dirty="0">
                  <a:solidFill>
                    <a:srgbClr val="EA9F1B"/>
                  </a:solidFill>
                  <a:latin typeface="Chulabhorn Likit Text Light" panose="00000400000000000000" pitchFamily="2" charset="-34"/>
                  <a:cs typeface="Chulabhorn Likit Text Light" panose="00000400000000000000" pitchFamily="2" charset="-34"/>
                </a:rPr>
                <a:t> </a:t>
              </a:r>
              <a:r>
                <a:rPr lang="en-US" sz="1600" dirty="0" err="1">
                  <a:solidFill>
                    <a:srgbClr val="EA9F1B"/>
                  </a:solidFill>
                  <a:latin typeface="Chulabhorn Likit Text Light" panose="00000400000000000000" pitchFamily="2" charset="-34"/>
                  <a:cs typeface="Chulabhorn Likit Text Light" panose="00000400000000000000" pitchFamily="2" charset="-34"/>
                </a:rPr>
                <a:t>ด้วยหลักปรัชญาของเศรษฐกิจพอเพียง</a:t>
              </a:r>
              <a:r>
                <a:rPr lang="en-US" sz="1600" dirty="0">
                  <a:solidFill>
                    <a:srgbClr val="EA9F1B"/>
                  </a:solidFill>
                  <a:latin typeface="Chulabhorn Likit Text Light" panose="00000400000000000000" pitchFamily="2" charset="-34"/>
                  <a:cs typeface="Chulabhorn Likit Text Light" panose="00000400000000000000" pitchFamily="2" charset="-34"/>
                </a:rPr>
                <a:t> </a:t>
              </a:r>
            </a:p>
            <a:p>
              <a:pPr>
                <a:lnSpc>
                  <a:spcPts val="1679"/>
                </a:lnSpc>
              </a:pPr>
              <a:endParaRPr lang="en-US" sz="1400" spc="253" dirty="0">
                <a:solidFill>
                  <a:srgbClr val="EA9F1B"/>
                </a:solidFill>
                <a:cs typeface="Opun Mai Bold"/>
              </a:endParaRPr>
            </a:p>
          </p:txBody>
        </p:sp>
        <p:sp>
          <p:nvSpPr>
            <p:cNvPr id="14" name="Freeform 12">
              <a:extLst>
                <a:ext uri="{FF2B5EF4-FFF2-40B4-BE49-F238E27FC236}">
                  <a16:creationId xmlns:a16="http://schemas.microsoft.com/office/drawing/2014/main" id="{2A56C03E-81EA-4826-164F-B38677A0547E}"/>
                </a:ext>
              </a:extLst>
            </p:cNvPr>
            <p:cNvSpPr/>
            <p:nvPr/>
          </p:nvSpPr>
          <p:spPr>
            <a:xfrm rot="2055878">
              <a:off x="9189152" y="9608252"/>
              <a:ext cx="231865" cy="231865"/>
            </a:xfrm>
            <a:custGeom>
              <a:avLst/>
              <a:gdLst/>
              <a:ahLst/>
              <a:cxnLst/>
              <a:rect l="l" t="t" r="r" b="b"/>
              <a:pathLst>
                <a:path w="231865" h="231865">
                  <a:moveTo>
                    <a:pt x="0" y="0"/>
                  </a:moveTo>
                  <a:lnTo>
                    <a:pt x="231865" y="0"/>
                  </a:lnTo>
                  <a:lnTo>
                    <a:pt x="231865" y="231865"/>
                  </a:lnTo>
                  <a:lnTo>
                    <a:pt x="0" y="2318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alphaModFix amt="56000"/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5" name="Freeform 13">
              <a:extLst>
                <a:ext uri="{FF2B5EF4-FFF2-40B4-BE49-F238E27FC236}">
                  <a16:creationId xmlns:a16="http://schemas.microsoft.com/office/drawing/2014/main" id="{45F94CD2-81C0-EEBB-39A9-F18E58FC22BC}"/>
                </a:ext>
              </a:extLst>
            </p:cNvPr>
            <p:cNvSpPr/>
            <p:nvPr/>
          </p:nvSpPr>
          <p:spPr>
            <a:xfrm rot="18447662">
              <a:off x="13217140" y="9859751"/>
              <a:ext cx="290824" cy="290824"/>
            </a:xfrm>
            <a:custGeom>
              <a:avLst/>
              <a:gdLst/>
              <a:ahLst/>
              <a:cxnLst/>
              <a:rect l="l" t="t" r="r" b="b"/>
              <a:pathLst>
                <a:path w="290824" h="290824">
                  <a:moveTo>
                    <a:pt x="0" y="0"/>
                  </a:moveTo>
                  <a:lnTo>
                    <a:pt x="290824" y="0"/>
                  </a:lnTo>
                  <a:lnTo>
                    <a:pt x="290824" y="290824"/>
                  </a:lnTo>
                  <a:lnTo>
                    <a:pt x="0" y="290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alphaModFix amt="56000"/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6" name="Freeform 14">
              <a:extLst>
                <a:ext uri="{FF2B5EF4-FFF2-40B4-BE49-F238E27FC236}">
                  <a16:creationId xmlns:a16="http://schemas.microsoft.com/office/drawing/2014/main" id="{C890E969-8777-3174-3D86-18555E4A65FB}"/>
                </a:ext>
              </a:extLst>
            </p:cNvPr>
            <p:cNvSpPr/>
            <p:nvPr/>
          </p:nvSpPr>
          <p:spPr>
            <a:xfrm>
              <a:off x="16577689" y="9762124"/>
              <a:ext cx="220444" cy="220444"/>
            </a:xfrm>
            <a:custGeom>
              <a:avLst/>
              <a:gdLst/>
              <a:ahLst/>
              <a:cxnLst/>
              <a:rect l="l" t="t" r="r" b="b"/>
              <a:pathLst>
                <a:path w="220444" h="220444">
                  <a:moveTo>
                    <a:pt x="0" y="0"/>
                  </a:moveTo>
                  <a:lnTo>
                    <a:pt x="220444" y="0"/>
                  </a:lnTo>
                  <a:lnTo>
                    <a:pt x="220444" y="220445"/>
                  </a:lnTo>
                  <a:lnTo>
                    <a:pt x="0" y="2204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alphaModFix amt="65000"/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7" name="Freeform 15">
              <a:extLst>
                <a:ext uri="{FF2B5EF4-FFF2-40B4-BE49-F238E27FC236}">
                  <a16:creationId xmlns:a16="http://schemas.microsoft.com/office/drawing/2014/main" id="{3448E7F3-5CFC-BDF2-9219-7250F8C34D05}"/>
                </a:ext>
              </a:extLst>
            </p:cNvPr>
            <p:cNvSpPr/>
            <p:nvPr/>
          </p:nvSpPr>
          <p:spPr>
            <a:xfrm>
              <a:off x="836293" y="9842337"/>
              <a:ext cx="384815" cy="384815"/>
            </a:xfrm>
            <a:custGeom>
              <a:avLst/>
              <a:gdLst/>
              <a:ahLst/>
              <a:cxnLst/>
              <a:rect l="l" t="t" r="r" b="b"/>
              <a:pathLst>
                <a:path w="384815" h="384815">
                  <a:moveTo>
                    <a:pt x="0" y="0"/>
                  </a:moveTo>
                  <a:lnTo>
                    <a:pt x="384814" y="0"/>
                  </a:lnTo>
                  <a:lnTo>
                    <a:pt x="384814" y="384814"/>
                  </a:lnTo>
                  <a:lnTo>
                    <a:pt x="0" y="3848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8" name="Freeform 16">
              <a:extLst>
                <a:ext uri="{FF2B5EF4-FFF2-40B4-BE49-F238E27FC236}">
                  <a16:creationId xmlns:a16="http://schemas.microsoft.com/office/drawing/2014/main" id="{4031A986-06E5-90B6-D579-F388447628D7}"/>
                </a:ext>
              </a:extLst>
            </p:cNvPr>
            <p:cNvSpPr/>
            <p:nvPr/>
          </p:nvSpPr>
          <p:spPr>
            <a:xfrm>
              <a:off x="1292338" y="9656538"/>
              <a:ext cx="225180" cy="225180"/>
            </a:xfrm>
            <a:custGeom>
              <a:avLst/>
              <a:gdLst/>
              <a:ahLst/>
              <a:cxnLst/>
              <a:rect l="l" t="t" r="r" b="b"/>
              <a:pathLst>
                <a:path w="225180" h="225180">
                  <a:moveTo>
                    <a:pt x="0" y="0"/>
                  </a:moveTo>
                  <a:lnTo>
                    <a:pt x="225180" y="0"/>
                  </a:lnTo>
                  <a:lnTo>
                    <a:pt x="225180" y="225180"/>
                  </a:lnTo>
                  <a:lnTo>
                    <a:pt x="0" y="2251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9" name="Freeform 13">
              <a:extLst>
                <a:ext uri="{FF2B5EF4-FFF2-40B4-BE49-F238E27FC236}">
                  <a16:creationId xmlns:a16="http://schemas.microsoft.com/office/drawing/2014/main" id="{D0E101C0-3B30-3A89-3E4C-DA6988D0F680}"/>
                </a:ext>
              </a:extLst>
            </p:cNvPr>
            <p:cNvSpPr/>
            <p:nvPr/>
          </p:nvSpPr>
          <p:spPr>
            <a:xfrm rot="18447662">
              <a:off x="14453176" y="10443033"/>
              <a:ext cx="268702" cy="262072"/>
            </a:xfrm>
            <a:custGeom>
              <a:avLst/>
              <a:gdLst/>
              <a:ahLst/>
              <a:cxnLst/>
              <a:rect l="l" t="t" r="r" b="b"/>
              <a:pathLst>
                <a:path w="290824" h="290824">
                  <a:moveTo>
                    <a:pt x="0" y="0"/>
                  </a:moveTo>
                  <a:lnTo>
                    <a:pt x="290824" y="0"/>
                  </a:lnTo>
                  <a:lnTo>
                    <a:pt x="290824" y="290824"/>
                  </a:lnTo>
                  <a:lnTo>
                    <a:pt x="0" y="290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alphaModFix amt="56000"/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0" name="Freeform 13">
              <a:extLst>
                <a:ext uri="{FF2B5EF4-FFF2-40B4-BE49-F238E27FC236}">
                  <a16:creationId xmlns:a16="http://schemas.microsoft.com/office/drawing/2014/main" id="{7122876E-75AB-02AE-E214-0E7F13461666}"/>
                </a:ext>
              </a:extLst>
            </p:cNvPr>
            <p:cNvSpPr/>
            <p:nvPr/>
          </p:nvSpPr>
          <p:spPr>
            <a:xfrm rot="18447662">
              <a:off x="15430156" y="9952535"/>
              <a:ext cx="268702" cy="262072"/>
            </a:xfrm>
            <a:custGeom>
              <a:avLst/>
              <a:gdLst/>
              <a:ahLst/>
              <a:cxnLst/>
              <a:rect l="l" t="t" r="r" b="b"/>
              <a:pathLst>
                <a:path w="290824" h="290824">
                  <a:moveTo>
                    <a:pt x="0" y="0"/>
                  </a:moveTo>
                  <a:lnTo>
                    <a:pt x="290824" y="0"/>
                  </a:lnTo>
                  <a:lnTo>
                    <a:pt x="290824" y="290824"/>
                  </a:lnTo>
                  <a:lnTo>
                    <a:pt x="0" y="290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alphaModFix amt="56000"/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21" name="Group 8">
            <a:extLst>
              <a:ext uri="{FF2B5EF4-FFF2-40B4-BE49-F238E27FC236}">
                <a16:creationId xmlns:a16="http://schemas.microsoft.com/office/drawing/2014/main" id="{6018BC4D-0C94-271A-6BBA-477F9DEEE3E9}"/>
              </a:ext>
            </a:extLst>
          </p:cNvPr>
          <p:cNvGrpSpPr/>
          <p:nvPr/>
        </p:nvGrpSpPr>
        <p:grpSpPr>
          <a:xfrm>
            <a:off x="223352" y="0"/>
            <a:ext cx="5399517" cy="1254770"/>
            <a:chOff x="0" y="0"/>
            <a:chExt cx="7199356" cy="1673027"/>
          </a:xfrm>
        </p:grpSpPr>
        <p:sp>
          <p:nvSpPr>
            <p:cNvPr id="22" name="Freeform 9">
              <a:extLst>
                <a:ext uri="{FF2B5EF4-FFF2-40B4-BE49-F238E27FC236}">
                  <a16:creationId xmlns:a16="http://schemas.microsoft.com/office/drawing/2014/main" id="{E79C7DE6-6A8E-94B5-F152-2703DB9B634D}"/>
                </a:ext>
              </a:extLst>
            </p:cNvPr>
            <p:cNvSpPr/>
            <p:nvPr/>
          </p:nvSpPr>
          <p:spPr>
            <a:xfrm>
              <a:off x="0" y="345364"/>
              <a:ext cx="982299" cy="982299"/>
            </a:xfrm>
            <a:custGeom>
              <a:avLst/>
              <a:gdLst/>
              <a:ahLst/>
              <a:cxnLst/>
              <a:rect l="l" t="t" r="r" b="b"/>
              <a:pathLst>
                <a:path w="982299" h="982299">
                  <a:moveTo>
                    <a:pt x="0" y="0"/>
                  </a:moveTo>
                  <a:lnTo>
                    <a:pt x="982299" y="0"/>
                  </a:lnTo>
                  <a:lnTo>
                    <a:pt x="982299" y="982299"/>
                  </a:lnTo>
                  <a:lnTo>
                    <a:pt x="0" y="9822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</p:sp>
        <p:sp>
          <p:nvSpPr>
            <p:cNvPr id="23" name="Freeform 10">
              <a:extLst>
                <a:ext uri="{FF2B5EF4-FFF2-40B4-BE49-F238E27FC236}">
                  <a16:creationId xmlns:a16="http://schemas.microsoft.com/office/drawing/2014/main" id="{3C5F5035-9367-F689-2F36-80D9589AFB84}"/>
                </a:ext>
              </a:extLst>
            </p:cNvPr>
            <p:cNvSpPr/>
            <p:nvPr/>
          </p:nvSpPr>
          <p:spPr>
            <a:xfrm>
              <a:off x="1160488" y="345364"/>
              <a:ext cx="982299" cy="982299"/>
            </a:xfrm>
            <a:custGeom>
              <a:avLst/>
              <a:gdLst/>
              <a:ahLst/>
              <a:cxnLst/>
              <a:rect l="l" t="t" r="r" b="b"/>
              <a:pathLst>
                <a:path w="982299" h="982299">
                  <a:moveTo>
                    <a:pt x="0" y="0"/>
                  </a:moveTo>
                  <a:lnTo>
                    <a:pt x="982298" y="0"/>
                  </a:lnTo>
                  <a:lnTo>
                    <a:pt x="982298" y="982299"/>
                  </a:lnTo>
                  <a:lnTo>
                    <a:pt x="0" y="9822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</p:sp>
        <p:sp>
          <p:nvSpPr>
            <p:cNvPr id="24" name="Freeform 11">
              <a:extLst>
                <a:ext uri="{FF2B5EF4-FFF2-40B4-BE49-F238E27FC236}">
                  <a16:creationId xmlns:a16="http://schemas.microsoft.com/office/drawing/2014/main" id="{1276611E-FFB9-E700-2068-32FD580ED3E8}"/>
                </a:ext>
              </a:extLst>
            </p:cNvPr>
            <p:cNvSpPr/>
            <p:nvPr/>
          </p:nvSpPr>
          <p:spPr>
            <a:xfrm>
              <a:off x="3373560" y="345364"/>
              <a:ext cx="982299" cy="982299"/>
            </a:xfrm>
            <a:custGeom>
              <a:avLst/>
              <a:gdLst/>
              <a:ahLst/>
              <a:cxnLst/>
              <a:rect l="l" t="t" r="r" b="b"/>
              <a:pathLst>
                <a:path w="982299" h="982299">
                  <a:moveTo>
                    <a:pt x="0" y="0"/>
                  </a:moveTo>
                  <a:lnTo>
                    <a:pt x="982298" y="0"/>
                  </a:lnTo>
                  <a:lnTo>
                    <a:pt x="982298" y="982299"/>
                  </a:lnTo>
                  <a:lnTo>
                    <a:pt x="0" y="9822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/>
              </a:stretch>
            </a:blipFill>
          </p:spPr>
        </p:sp>
        <p:sp>
          <p:nvSpPr>
            <p:cNvPr id="25" name="Freeform 12">
              <a:extLst>
                <a:ext uri="{FF2B5EF4-FFF2-40B4-BE49-F238E27FC236}">
                  <a16:creationId xmlns:a16="http://schemas.microsoft.com/office/drawing/2014/main" id="{FD6672A2-0EEC-FBB1-E2C5-F62AEDD04104}"/>
                </a:ext>
              </a:extLst>
            </p:cNvPr>
            <p:cNvSpPr/>
            <p:nvPr/>
          </p:nvSpPr>
          <p:spPr>
            <a:xfrm>
              <a:off x="2324694" y="345364"/>
              <a:ext cx="866959" cy="982299"/>
            </a:xfrm>
            <a:custGeom>
              <a:avLst/>
              <a:gdLst/>
              <a:ahLst/>
              <a:cxnLst/>
              <a:rect l="l" t="t" r="r" b="b"/>
              <a:pathLst>
                <a:path w="866959" h="982299">
                  <a:moveTo>
                    <a:pt x="0" y="0"/>
                  </a:moveTo>
                  <a:lnTo>
                    <a:pt x="866959" y="0"/>
                  </a:lnTo>
                  <a:lnTo>
                    <a:pt x="866959" y="982299"/>
                  </a:lnTo>
                  <a:lnTo>
                    <a:pt x="0" y="9822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/>
              <a:stretch>
                <a:fillRect l="-24839" r="-27501"/>
              </a:stretch>
            </a:blipFill>
          </p:spPr>
        </p:sp>
        <p:sp>
          <p:nvSpPr>
            <p:cNvPr id="26" name="Freeform 13">
              <a:extLst>
                <a:ext uri="{FF2B5EF4-FFF2-40B4-BE49-F238E27FC236}">
                  <a16:creationId xmlns:a16="http://schemas.microsoft.com/office/drawing/2014/main" id="{E1CC600B-934A-3A74-DA04-61B880F605F2}"/>
                </a:ext>
              </a:extLst>
            </p:cNvPr>
            <p:cNvSpPr/>
            <p:nvPr/>
          </p:nvSpPr>
          <p:spPr>
            <a:xfrm>
              <a:off x="4537766" y="0"/>
              <a:ext cx="2661590" cy="1673027"/>
            </a:xfrm>
            <a:custGeom>
              <a:avLst/>
              <a:gdLst/>
              <a:ahLst/>
              <a:cxnLst/>
              <a:rect l="l" t="t" r="r" b="b"/>
              <a:pathLst>
                <a:path w="2661590" h="1673027">
                  <a:moveTo>
                    <a:pt x="0" y="0"/>
                  </a:moveTo>
                  <a:lnTo>
                    <a:pt x="2661590" y="0"/>
                  </a:lnTo>
                  <a:lnTo>
                    <a:pt x="2661590" y="1673027"/>
                  </a:lnTo>
                  <a:lnTo>
                    <a:pt x="0" y="16730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 l="-5873" r="-5873"/>
              </a:stretch>
            </a:blipFill>
          </p:spPr>
        </p:sp>
      </p:grpSp>
    </p:spTree>
    <p:extLst>
      <p:ext uri="{BB962C8B-B14F-4D97-AF65-F5344CB8AC3E}">
        <p14:creationId xmlns:p14="http://schemas.microsoft.com/office/powerpoint/2010/main" val="245968310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C0885069-E497-7299-6658-0EC5B3DC484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00" y="-9109"/>
            <a:ext cx="3966045" cy="5132528"/>
          </a:xfrm>
          <a:prstGeom prst="rect">
            <a:avLst/>
          </a:prstGeom>
        </p:spPr>
      </p:pic>
      <p:pic>
        <p:nvPicPr>
          <p:cNvPr id="7" name="รูปภาพ 6">
            <a:extLst>
              <a:ext uri="{FF2B5EF4-FFF2-40B4-BE49-F238E27FC236}">
                <a16:creationId xmlns:a16="http://schemas.microsoft.com/office/drawing/2014/main" id="{2FD01CE5-9BB4-E74F-A696-E867B18236B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9403" y="2"/>
            <a:ext cx="3959006" cy="5123418"/>
          </a:xfrm>
          <a:prstGeom prst="rect">
            <a:avLst/>
          </a:prstGeom>
        </p:spPr>
      </p:pic>
      <p:pic>
        <p:nvPicPr>
          <p:cNvPr id="9" name="รูปภาพ 8">
            <a:extLst>
              <a:ext uri="{FF2B5EF4-FFF2-40B4-BE49-F238E27FC236}">
                <a16:creationId xmlns:a16="http://schemas.microsoft.com/office/drawing/2014/main" id="{5F8DBABB-665A-0124-CC00-DEFB0A0320A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3549" y="-9109"/>
            <a:ext cx="3932688" cy="5089361"/>
          </a:xfrm>
          <a:prstGeom prst="rect">
            <a:avLst/>
          </a:prstGeom>
        </p:spPr>
      </p:pic>
      <p:pic>
        <p:nvPicPr>
          <p:cNvPr id="11" name="รูปภาพ 10">
            <a:extLst>
              <a:ext uri="{FF2B5EF4-FFF2-40B4-BE49-F238E27FC236}">
                <a16:creationId xmlns:a16="http://schemas.microsoft.com/office/drawing/2014/main" id="{7AAEA064-154C-95DE-E276-B17F71E1A08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85232" y="32555"/>
            <a:ext cx="3966045" cy="5132528"/>
          </a:xfrm>
          <a:prstGeom prst="rect">
            <a:avLst/>
          </a:prstGeom>
        </p:spPr>
      </p:pic>
      <p:pic>
        <p:nvPicPr>
          <p:cNvPr id="13" name="รูปภาพ 12">
            <a:extLst>
              <a:ext uri="{FF2B5EF4-FFF2-40B4-BE49-F238E27FC236}">
                <a16:creationId xmlns:a16="http://schemas.microsoft.com/office/drawing/2014/main" id="{E7630710-1601-7035-CB46-2CCAA6E3978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40" y="4877515"/>
            <a:ext cx="3966044" cy="5132528"/>
          </a:xfrm>
          <a:prstGeom prst="rect">
            <a:avLst/>
          </a:prstGeom>
        </p:spPr>
      </p:pic>
      <p:pic>
        <p:nvPicPr>
          <p:cNvPr id="15" name="รูปภาพ 14">
            <a:extLst>
              <a:ext uri="{FF2B5EF4-FFF2-40B4-BE49-F238E27FC236}">
                <a16:creationId xmlns:a16="http://schemas.microsoft.com/office/drawing/2014/main" id="{EC83E23E-FAB9-3892-A53F-0220F45CA24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4023" y="4877514"/>
            <a:ext cx="3932687" cy="5089359"/>
          </a:xfrm>
          <a:prstGeom prst="rect">
            <a:avLst/>
          </a:prstGeom>
        </p:spPr>
      </p:pic>
      <p:pic>
        <p:nvPicPr>
          <p:cNvPr id="17" name="รูปภาพ 16">
            <a:extLst>
              <a:ext uri="{FF2B5EF4-FFF2-40B4-BE49-F238E27FC236}">
                <a16:creationId xmlns:a16="http://schemas.microsoft.com/office/drawing/2014/main" id="{A9057CF9-D489-120D-D709-6F45779899C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9068" y="4877514"/>
            <a:ext cx="3932687" cy="5089359"/>
          </a:xfrm>
          <a:prstGeom prst="rect">
            <a:avLst/>
          </a:prstGeom>
        </p:spPr>
      </p:pic>
      <p:pic>
        <p:nvPicPr>
          <p:cNvPr id="19" name="รูปภาพ 18">
            <a:extLst>
              <a:ext uri="{FF2B5EF4-FFF2-40B4-BE49-F238E27FC236}">
                <a16:creationId xmlns:a16="http://schemas.microsoft.com/office/drawing/2014/main" id="{0A487F53-E1AE-AE9E-58B2-8D75009E6DA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05035" y="4786073"/>
            <a:ext cx="3932687" cy="5089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454551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88A00280-32B6-CA57-7B02-1500B043F57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5737" y="1212157"/>
            <a:ext cx="4627665" cy="5988743"/>
          </a:xfrm>
          <a:prstGeom prst="rect">
            <a:avLst/>
          </a:prstGeom>
        </p:spPr>
      </p:pic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5EEC5B66-3DAA-7EEF-AFC0-C0A7045315A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8413" y="1212156"/>
            <a:ext cx="4627665" cy="5988744"/>
          </a:xfrm>
          <a:prstGeom prst="rect">
            <a:avLst/>
          </a:prstGeom>
        </p:spPr>
      </p:pic>
      <p:pic>
        <p:nvPicPr>
          <p:cNvPr id="7" name="รูปภาพ 6">
            <a:extLst>
              <a:ext uri="{FF2B5EF4-FFF2-40B4-BE49-F238E27FC236}">
                <a16:creationId xmlns:a16="http://schemas.microsoft.com/office/drawing/2014/main" id="{CE8C0A93-6242-3631-B876-9BF0B1B3747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81091" y="1212157"/>
            <a:ext cx="4627665" cy="5988743"/>
          </a:xfrm>
          <a:prstGeom prst="rect">
            <a:avLst/>
          </a:prstGeom>
        </p:spPr>
      </p:pic>
      <p:grpSp>
        <p:nvGrpSpPr>
          <p:cNvPr id="2" name="กลุ่ม 1">
            <a:extLst>
              <a:ext uri="{FF2B5EF4-FFF2-40B4-BE49-F238E27FC236}">
                <a16:creationId xmlns:a16="http://schemas.microsoft.com/office/drawing/2014/main" id="{0FF19BC8-2CB7-C9C5-4E2C-F79BD8724B24}"/>
              </a:ext>
            </a:extLst>
          </p:cNvPr>
          <p:cNvGrpSpPr/>
          <p:nvPr/>
        </p:nvGrpSpPr>
        <p:grpSpPr>
          <a:xfrm>
            <a:off x="-322135" y="5943268"/>
            <a:ext cx="20941658" cy="5143832"/>
            <a:chOff x="-322135" y="5943268"/>
            <a:chExt cx="20941658" cy="5143832"/>
          </a:xfrm>
        </p:grpSpPr>
        <p:sp>
          <p:nvSpPr>
            <p:cNvPr id="4" name="Freeform 2">
              <a:extLst>
                <a:ext uri="{FF2B5EF4-FFF2-40B4-BE49-F238E27FC236}">
                  <a16:creationId xmlns:a16="http://schemas.microsoft.com/office/drawing/2014/main" id="{8F69D46C-A02F-D17B-520B-212CE05C3192}"/>
                </a:ext>
              </a:extLst>
            </p:cNvPr>
            <p:cNvSpPr/>
            <p:nvPr/>
          </p:nvSpPr>
          <p:spPr>
            <a:xfrm>
              <a:off x="-322135" y="9635249"/>
              <a:ext cx="19404854" cy="1451851"/>
            </a:xfrm>
            <a:custGeom>
              <a:avLst/>
              <a:gdLst/>
              <a:ahLst/>
              <a:cxnLst/>
              <a:rect l="l" t="t" r="r" b="b"/>
              <a:pathLst>
                <a:path w="19404854" h="9702427">
                  <a:moveTo>
                    <a:pt x="0" y="0"/>
                  </a:moveTo>
                  <a:lnTo>
                    <a:pt x="19404855" y="0"/>
                  </a:lnTo>
                  <a:lnTo>
                    <a:pt x="19404855" y="9702428"/>
                  </a:lnTo>
                  <a:lnTo>
                    <a:pt x="0" y="97024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rcRect/>
              <a:stretch>
                <a:fillRect b="-568280"/>
              </a:stretch>
            </a:blipFill>
          </p:spPr>
        </p:sp>
        <p:sp>
          <p:nvSpPr>
            <p:cNvPr id="6" name="Freeform 3">
              <a:extLst>
                <a:ext uri="{FF2B5EF4-FFF2-40B4-BE49-F238E27FC236}">
                  <a16:creationId xmlns:a16="http://schemas.microsoft.com/office/drawing/2014/main" id="{DC58EBE4-C6BE-FBEB-C5AC-53C2B8387E90}"/>
                </a:ext>
              </a:extLst>
            </p:cNvPr>
            <p:cNvSpPr/>
            <p:nvPr/>
          </p:nvSpPr>
          <p:spPr>
            <a:xfrm rot="10800000" flipH="1">
              <a:off x="-126913" y="6672817"/>
              <a:ext cx="4261510" cy="4172163"/>
            </a:xfrm>
            <a:custGeom>
              <a:avLst/>
              <a:gdLst/>
              <a:ahLst/>
              <a:cxnLst/>
              <a:rect l="l" t="t" r="r" b="b"/>
              <a:pathLst>
                <a:path w="4261510" h="4172163">
                  <a:moveTo>
                    <a:pt x="4261510" y="0"/>
                  </a:moveTo>
                  <a:lnTo>
                    <a:pt x="0" y="0"/>
                  </a:lnTo>
                  <a:lnTo>
                    <a:pt x="0" y="4172163"/>
                  </a:lnTo>
                  <a:lnTo>
                    <a:pt x="4261510" y="4172163"/>
                  </a:lnTo>
                  <a:lnTo>
                    <a:pt x="4261510" y="0"/>
                  </a:lnTo>
                  <a:close/>
                </a:path>
              </a:pathLst>
            </a:custGeom>
            <a:blipFill>
              <a:blip r:embed="rId7">
                <a:alphaModFix amt="37000"/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" name="Freeform 4">
              <a:extLst>
                <a:ext uri="{FF2B5EF4-FFF2-40B4-BE49-F238E27FC236}">
                  <a16:creationId xmlns:a16="http://schemas.microsoft.com/office/drawing/2014/main" id="{2372EEB7-C9EE-D944-A021-B9998D5A5803}"/>
                </a:ext>
              </a:extLst>
            </p:cNvPr>
            <p:cNvSpPr/>
            <p:nvPr/>
          </p:nvSpPr>
          <p:spPr>
            <a:xfrm rot="10800000">
              <a:off x="16716853" y="5943268"/>
              <a:ext cx="3902670" cy="4366592"/>
            </a:xfrm>
            <a:custGeom>
              <a:avLst/>
              <a:gdLst/>
              <a:ahLst/>
              <a:cxnLst/>
              <a:rect l="l" t="t" r="r" b="b"/>
              <a:pathLst>
                <a:path w="4261510" h="4172163">
                  <a:moveTo>
                    <a:pt x="0" y="0"/>
                  </a:moveTo>
                  <a:lnTo>
                    <a:pt x="4261510" y="0"/>
                  </a:lnTo>
                  <a:lnTo>
                    <a:pt x="4261510" y="4172163"/>
                  </a:lnTo>
                  <a:lnTo>
                    <a:pt x="0" y="41721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alphaModFix amt="31999"/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Freeform 5">
              <a:extLst>
                <a:ext uri="{FF2B5EF4-FFF2-40B4-BE49-F238E27FC236}">
                  <a16:creationId xmlns:a16="http://schemas.microsoft.com/office/drawing/2014/main" id="{3AA6CDCA-B5C5-3B54-289D-5FA8B3A77A80}"/>
                </a:ext>
              </a:extLst>
            </p:cNvPr>
            <p:cNvSpPr/>
            <p:nvPr/>
          </p:nvSpPr>
          <p:spPr>
            <a:xfrm>
              <a:off x="17183859" y="9649284"/>
              <a:ext cx="352548" cy="352548"/>
            </a:xfrm>
            <a:custGeom>
              <a:avLst/>
              <a:gdLst/>
              <a:ahLst/>
              <a:cxnLst/>
              <a:rect l="l" t="t" r="r" b="b"/>
              <a:pathLst>
                <a:path w="352548" h="352548">
                  <a:moveTo>
                    <a:pt x="0" y="0"/>
                  </a:moveTo>
                  <a:lnTo>
                    <a:pt x="352547" y="0"/>
                  </a:lnTo>
                  <a:lnTo>
                    <a:pt x="352547" y="352548"/>
                  </a:lnTo>
                  <a:lnTo>
                    <a:pt x="0" y="35254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alphaModFix amt="47000"/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Freeform 6">
              <a:extLst>
                <a:ext uri="{FF2B5EF4-FFF2-40B4-BE49-F238E27FC236}">
                  <a16:creationId xmlns:a16="http://schemas.microsoft.com/office/drawing/2014/main" id="{6F01E5E8-E2A8-FC27-4E14-82278B526FA0}"/>
                </a:ext>
              </a:extLst>
            </p:cNvPr>
            <p:cNvSpPr/>
            <p:nvPr/>
          </p:nvSpPr>
          <p:spPr>
            <a:xfrm>
              <a:off x="16855283" y="9924104"/>
              <a:ext cx="270304" cy="270304"/>
            </a:xfrm>
            <a:custGeom>
              <a:avLst/>
              <a:gdLst/>
              <a:ahLst/>
              <a:cxnLst/>
              <a:rect l="l" t="t" r="r" b="b"/>
              <a:pathLst>
                <a:path w="270304" h="270304">
                  <a:moveTo>
                    <a:pt x="0" y="0"/>
                  </a:moveTo>
                  <a:lnTo>
                    <a:pt x="270304" y="0"/>
                  </a:lnTo>
                  <a:lnTo>
                    <a:pt x="270304" y="270304"/>
                  </a:lnTo>
                  <a:lnTo>
                    <a:pt x="0" y="2703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alphaModFix amt="55000"/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" name="Freeform 7">
              <a:extLst>
                <a:ext uri="{FF2B5EF4-FFF2-40B4-BE49-F238E27FC236}">
                  <a16:creationId xmlns:a16="http://schemas.microsoft.com/office/drawing/2014/main" id="{FBC2C41C-662B-C0FE-B03E-6E5B61A9F096}"/>
                </a:ext>
              </a:extLst>
            </p:cNvPr>
            <p:cNvSpPr/>
            <p:nvPr/>
          </p:nvSpPr>
          <p:spPr>
            <a:xfrm>
              <a:off x="0" y="9641564"/>
              <a:ext cx="625082" cy="625082"/>
            </a:xfrm>
            <a:custGeom>
              <a:avLst/>
              <a:gdLst/>
              <a:ahLst/>
              <a:cxnLst/>
              <a:rect l="l" t="t" r="r" b="b"/>
              <a:pathLst>
                <a:path w="625082" h="625082">
                  <a:moveTo>
                    <a:pt x="0" y="0"/>
                  </a:moveTo>
                  <a:lnTo>
                    <a:pt x="625082" y="0"/>
                  </a:lnTo>
                  <a:lnTo>
                    <a:pt x="625082" y="625082"/>
                  </a:lnTo>
                  <a:lnTo>
                    <a:pt x="0" y="62508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2" name="Freeform 8">
              <a:extLst>
                <a:ext uri="{FF2B5EF4-FFF2-40B4-BE49-F238E27FC236}">
                  <a16:creationId xmlns:a16="http://schemas.microsoft.com/office/drawing/2014/main" id="{CB2EB50D-308A-8044-057C-47EE4E3C4B9D}"/>
                </a:ext>
              </a:extLst>
            </p:cNvPr>
            <p:cNvSpPr/>
            <p:nvPr/>
          </p:nvSpPr>
          <p:spPr>
            <a:xfrm>
              <a:off x="660458" y="9631111"/>
              <a:ext cx="294691" cy="294691"/>
            </a:xfrm>
            <a:custGeom>
              <a:avLst/>
              <a:gdLst/>
              <a:ahLst/>
              <a:cxnLst/>
              <a:rect l="l" t="t" r="r" b="b"/>
              <a:pathLst>
                <a:path w="294691" h="294691">
                  <a:moveTo>
                    <a:pt x="0" y="0"/>
                  </a:moveTo>
                  <a:lnTo>
                    <a:pt x="294691" y="0"/>
                  </a:lnTo>
                  <a:lnTo>
                    <a:pt x="294691" y="294691"/>
                  </a:lnTo>
                  <a:lnTo>
                    <a:pt x="0" y="2946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3" name="Freeform 9">
              <a:extLst>
                <a:ext uri="{FF2B5EF4-FFF2-40B4-BE49-F238E27FC236}">
                  <a16:creationId xmlns:a16="http://schemas.microsoft.com/office/drawing/2014/main" id="{EE26DDEF-1342-CD47-B0D2-CEEE6CD45C4A}"/>
                </a:ext>
              </a:extLst>
            </p:cNvPr>
            <p:cNvSpPr/>
            <p:nvPr/>
          </p:nvSpPr>
          <p:spPr>
            <a:xfrm rot="834738">
              <a:off x="4269232" y="9833364"/>
              <a:ext cx="298411" cy="298411"/>
            </a:xfrm>
            <a:custGeom>
              <a:avLst/>
              <a:gdLst/>
              <a:ahLst/>
              <a:cxnLst/>
              <a:rect l="l" t="t" r="r" b="b"/>
              <a:pathLst>
                <a:path w="298411" h="298411">
                  <a:moveTo>
                    <a:pt x="0" y="0"/>
                  </a:moveTo>
                  <a:lnTo>
                    <a:pt x="298410" y="0"/>
                  </a:lnTo>
                  <a:lnTo>
                    <a:pt x="298410" y="298410"/>
                  </a:lnTo>
                  <a:lnTo>
                    <a:pt x="0" y="2984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alphaModFix amt="56000"/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4" name="TextBox 10">
              <a:extLst>
                <a:ext uri="{FF2B5EF4-FFF2-40B4-BE49-F238E27FC236}">
                  <a16:creationId xmlns:a16="http://schemas.microsoft.com/office/drawing/2014/main" id="{AFB25795-A18D-C896-797D-B2B2DFC2F0D2}"/>
                </a:ext>
              </a:extLst>
            </p:cNvPr>
            <p:cNvSpPr txBox="1"/>
            <p:nvPr/>
          </p:nvSpPr>
          <p:spPr>
            <a:xfrm>
              <a:off x="5418052" y="9897227"/>
              <a:ext cx="13784348" cy="4289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679"/>
                </a:lnSpc>
              </a:pPr>
              <a:r>
                <a:rPr lang="en-US" sz="1600" dirty="0" err="1">
                  <a:solidFill>
                    <a:srgbClr val="EA9F1B"/>
                  </a:solidFill>
                  <a:latin typeface="Chulabhorn Likit Text Light" panose="00000400000000000000" pitchFamily="2" charset="-34"/>
                  <a:cs typeface="Chulabhorn Likit Text Light" panose="00000400000000000000" pitchFamily="2" charset="-34"/>
                </a:rPr>
                <a:t>เศรษฐกิจฐานรากมั่นคง</a:t>
              </a:r>
              <a:r>
                <a:rPr lang="en-US" sz="1600" dirty="0">
                  <a:solidFill>
                    <a:srgbClr val="EA9F1B"/>
                  </a:solidFill>
                  <a:latin typeface="Chulabhorn Likit Text Light" panose="00000400000000000000" pitchFamily="2" charset="-34"/>
                  <a:cs typeface="Chulabhorn Likit Text Light" panose="00000400000000000000" pitchFamily="2" charset="-34"/>
                </a:rPr>
                <a:t> </a:t>
              </a:r>
              <a:r>
                <a:rPr lang="en-US" sz="1600" dirty="0" err="1">
                  <a:solidFill>
                    <a:srgbClr val="EA9F1B"/>
                  </a:solidFill>
                  <a:latin typeface="Chulabhorn Likit Text Light" panose="00000400000000000000" pitchFamily="2" charset="-34"/>
                  <a:cs typeface="Chulabhorn Likit Text Light" panose="00000400000000000000" pitchFamily="2" charset="-34"/>
                </a:rPr>
                <a:t>ชุมชนเข้มแข็งอย่างยั่งยืน</a:t>
              </a:r>
              <a:r>
                <a:rPr lang="en-US" sz="1600" dirty="0">
                  <a:solidFill>
                    <a:srgbClr val="EA9F1B"/>
                  </a:solidFill>
                  <a:latin typeface="Chulabhorn Likit Text Light" panose="00000400000000000000" pitchFamily="2" charset="-34"/>
                  <a:cs typeface="Chulabhorn Likit Text Light" panose="00000400000000000000" pitchFamily="2" charset="-34"/>
                </a:rPr>
                <a:t> </a:t>
              </a:r>
              <a:r>
                <a:rPr lang="en-US" sz="1600" dirty="0" err="1">
                  <a:solidFill>
                    <a:srgbClr val="EA9F1B"/>
                  </a:solidFill>
                  <a:latin typeface="Chulabhorn Likit Text Light" panose="00000400000000000000" pitchFamily="2" charset="-34"/>
                  <a:cs typeface="Chulabhorn Likit Text Light" panose="00000400000000000000" pitchFamily="2" charset="-34"/>
                </a:rPr>
                <a:t>ด้วยหลักปรัชญาของเศรษฐกิจพอเพียง</a:t>
              </a:r>
              <a:r>
                <a:rPr lang="en-US" sz="1600" dirty="0">
                  <a:solidFill>
                    <a:srgbClr val="EA9F1B"/>
                  </a:solidFill>
                  <a:latin typeface="Chulabhorn Likit Text Light" panose="00000400000000000000" pitchFamily="2" charset="-34"/>
                  <a:cs typeface="Chulabhorn Likit Text Light" panose="00000400000000000000" pitchFamily="2" charset="-34"/>
                </a:rPr>
                <a:t> </a:t>
              </a:r>
            </a:p>
            <a:p>
              <a:pPr>
                <a:lnSpc>
                  <a:spcPts val="1679"/>
                </a:lnSpc>
              </a:pPr>
              <a:endParaRPr lang="en-US" sz="1400" spc="253" dirty="0">
                <a:solidFill>
                  <a:srgbClr val="EA9F1B"/>
                </a:solidFill>
                <a:cs typeface="Opun Mai Bold"/>
              </a:endParaRPr>
            </a:p>
          </p:txBody>
        </p:sp>
        <p:sp>
          <p:nvSpPr>
            <p:cNvPr id="15" name="Freeform 12">
              <a:extLst>
                <a:ext uri="{FF2B5EF4-FFF2-40B4-BE49-F238E27FC236}">
                  <a16:creationId xmlns:a16="http://schemas.microsoft.com/office/drawing/2014/main" id="{3F7F7122-15C3-4FF8-3DCD-6BBC4A3EAC36}"/>
                </a:ext>
              </a:extLst>
            </p:cNvPr>
            <p:cNvSpPr/>
            <p:nvPr/>
          </p:nvSpPr>
          <p:spPr>
            <a:xfrm rot="2055878">
              <a:off x="9189152" y="9608252"/>
              <a:ext cx="231865" cy="231865"/>
            </a:xfrm>
            <a:custGeom>
              <a:avLst/>
              <a:gdLst/>
              <a:ahLst/>
              <a:cxnLst/>
              <a:rect l="l" t="t" r="r" b="b"/>
              <a:pathLst>
                <a:path w="231865" h="231865">
                  <a:moveTo>
                    <a:pt x="0" y="0"/>
                  </a:moveTo>
                  <a:lnTo>
                    <a:pt x="231865" y="0"/>
                  </a:lnTo>
                  <a:lnTo>
                    <a:pt x="231865" y="231865"/>
                  </a:lnTo>
                  <a:lnTo>
                    <a:pt x="0" y="2318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alphaModFix amt="56000"/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6" name="Freeform 13">
              <a:extLst>
                <a:ext uri="{FF2B5EF4-FFF2-40B4-BE49-F238E27FC236}">
                  <a16:creationId xmlns:a16="http://schemas.microsoft.com/office/drawing/2014/main" id="{89015216-39E5-7A08-CE8F-27DBAC56F894}"/>
                </a:ext>
              </a:extLst>
            </p:cNvPr>
            <p:cNvSpPr/>
            <p:nvPr/>
          </p:nvSpPr>
          <p:spPr>
            <a:xfrm rot="18447662">
              <a:off x="13217140" y="9859751"/>
              <a:ext cx="290824" cy="290824"/>
            </a:xfrm>
            <a:custGeom>
              <a:avLst/>
              <a:gdLst/>
              <a:ahLst/>
              <a:cxnLst/>
              <a:rect l="l" t="t" r="r" b="b"/>
              <a:pathLst>
                <a:path w="290824" h="290824">
                  <a:moveTo>
                    <a:pt x="0" y="0"/>
                  </a:moveTo>
                  <a:lnTo>
                    <a:pt x="290824" y="0"/>
                  </a:lnTo>
                  <a:lnTo>
                    <a:pt x="290824" y="290824"/>
                  </a:lnTo>
                  <a:lnTo>
                    <a:pt x="0" y="290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alphaModFix amt="56000"/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7" name="Freeform 14">
              <a:extLst>
                <a:ext uri="{FF2B5EF4-FFF2-40B4-BE49-F238E27FC236}">
                  <a16:creationId xmlns:a16="http://schemas.microsoft.com/office/drawing/2014/main" id="{B9D45361-1BD7-59E9-1118-1D1A1BB9043C}"/>
                </a:ext>
              </a:extLst>
            </p:cNvPr>
            <p:cNvSpPr/>
            <p:nvPr/>
          </p:nvSpPr>
          <p:spPr>
            <a:xfrm>
              <a:off x="16577689" y="9762124"/>
              <a:ext cx="220444" cy="220444"/>
            </a:xfrm>
            <a:custGeom>
              <a:avLst/>
              <a:gdLst/>
              <a:ahLst/>
              <a:cxnLst/>
              <a:rect l="l" t="t" r="r" b="b"/>
              <a:pathLst>
                <a:path w="220444" h="220444">
                  <a:moveTo>
                    <a:pt x="0" y="0"/>
                  </a:moveTo>
                  <a:lnTo>
                    <a:pt x="220444" y="0"/>
                  </a:lnTo>
                  <a:lnTo>
                    <a:pt x="220444" y="220445"/>
                  </a:lnTo>
                  <a:lnTo>
                    <a:pt x="0" y="2204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alphaModFix amt="65000"/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8" name="Freeform 15">
              <a:extLst>
                <a:ext uri="{FF2B5EF4-FFF2-40B4-BE49-F238E27FC236}">
                  <a16:creationId xmlns:a16="http://schemas.microsoft.com/office/drawing/2014/main" id="{D6C7F834-4F04-94E5-207B-917CB7919868}"/>
                </a:ext>
              </a:extLst>
            </p:cNvPr>
            <p:cNvSpPr/>
            <p:nvPr/>
          </p:nvSpPr>
          <p:spPr>
            <a:xfrm>
              <a:off x="836293" y="9842337"/>
              <a:ext cx="384815" cy="384815"/>
            </a:xfrm>
            <a:custGeom>
              <a:avLst/>
              <a:gdLst/>
              <a:ahLst/>
              <a:cxnLst/>
              <a:rect l="l" t="t" r="r" b="b"/>
              <a:pathLst>
                <a:path w="384815" h="384815">
                  <a:moveTo>
                    <a:pt x="0" y="0"/>
                  </a:moveTo>
                  <a:lnTo>
                    <a:pt x="384814" y="0"/>
                  </a:lnTo>
                  <a:lnTo>
                    <a:pt x="384814" y="384814"/>
                  </a:lnTo>
                  <a:lnTo>
                    <a:pt x="0" y="3848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9" name="Freeform 16">
              <a:extLst>
                <a:ext uri="{FF2B5EF4-FFF2-40B4-BE49-F238E27FC236}">
                  <a16:creationId xmlns:a16="http://schemas.microsoft.com/office/drawing/2014/main" id="{27B03BBE-AAD5-46AF-FB2A-0E05D34CB89C}"/>
                </a:ext>
              </a:extLst>
            </p:cNvPr>
            <p:cNvSpPr/>
            <p:nvPr/>
          </p:nvSpPr>
          <p:spPr>
            <a:xfrm>
              <a:off x="1292338" y="9656538"/>
              <a:ext cx="225180" cy="225180"/>
            </a:xfrm>
            <a:custGeom>
              <a:avLst/>
              <a:gdLst/>
              <a:ahLst/>
              <a:cxnLst/>
              <a:rect l="l" t="t" r="r" b="b"/>
              <a:pathLst>
                <a:path w="225180" h="225180">
                  <a:moveTo>
                    <a:pt x="0" y="0"/>
                  </a:moveTo>
                  <a:lnTo>
                    <a:pt x="225180" y="0"/>
                  </a:lnTo>
                  <a:lnTo>
                    <a:pt x="225180" y="225180"/>
                  </a:lnTo>
                  <a:lnTo>
                    <a:pt x="0" y="2251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0" name="Freeform 13">
              <a:extLst>
                <a:ext uri="{FF2B5EF4-FFF2-40B4-BE49-F238E27FC236}">
                  <a16:creationId xmlns:a16="http://schemas.microsoft.com/office/drawing/2014/main" id="{C04C257B-B4EF-D52C-E004-268492CF78B1}"/>
                </a:ext>
              </a:extLst>
            </p:cNvPr>
            <p:cNvSpPr/>
            <p:nvPr/>
          </p:nvSpPr>
          <p:spPr>
            <a:xfrm rot="18447662">
              <a:off x="14453176" y="10443033"/>
              <a:ext cx="268702" cy="262072"/>
            </a:xfrm>
            <a:custGeom>
              <a:avLst/>
              <a:gdLst/>
              <a:ahLst/>
              <a:cxnLst/>
              <a:rect l="l" t="t" r="r" b="b"/>
              <a:pathLst>
                <a:path w="290824" h="290824">
                  <a:moveTo>
                    <a:pt x="0" y="0"/>
                  </a:moveTo>
                  <a:lnTo>
                    <a:pt x="290824" y="0"/>
                  </a:lnTo>
                  <a:lnTo>
                    <a:pt x="290824" y="290824"/>
                  </a:lnTo>
                  <a:lnTo>
                    <a:pt x="0" y="290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alphaModFix amt="56000"/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1" name="Freeform 13">
              <a:extLst>
                <a:ext uri="{FF2B5EF4-FFF2-40B4-BE49-F238E27FC236}">
                  <a16:creationId xmlns:a16="http://schemas.microsoft.com/office/drawing/2014/main" id="{97FF9C77-3D15-2E8E-F837-594B281A2813}"/>
                </a:ext>
              </a:extLst>
            </p:cNvPr>
            <p:cNvSpPr/>
            <p:nvPr/>
          </p:nvSpPr>
          <p:spPr>
            <a:xfrm rot="18447662">
              <a:off x="15430156" y="9952535"/>
              <a:ext cx="268702" cy="262072"/>
            </a:xfrm>
            <a:custGeom>
              <a:avLst/>
              <a:gdLst/>
              <a:ahLst/>
              <a:cxnLst/>
              <a:rect l="l" t="t" r="r" b="b"/>
              <a:pathLst>
                <a:path w="290824" h="290824">
                  <a:moveTo>
                    <a:pt x="0" y="0"/>
                  </a:moveTo>
                  <a:lnTo>
                    <a:pt x="290824" y="0"/>
                  </a:lnTo>
                  <a:lnTo>
                    <a:pt x="290824" y="290824"/>
                  </a:lnTo>
                  <a:lnTo>
                    <a:pt x="0" y="290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alphaModFix amt="56000"/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22" name="Group 8">
            <a:extLst>
              <a:ext uri="{FF2B5EF4-FFF2-40B4-BE49-F238E27FC236}">
                <a16:creationId xmlns:a16="http://schemas.microsoft.com/office/drawing/2014/main" id="{D2113775-7AF9-1F44-8780-8147BC945E53}"/>
              </a:ext>
            </a:extLst>
          </p:cNvPr>
          <p:cNvGrpSpPr/>
          <p:nvPr/>
        </p:nvGrpSpPr>
        <p:grpSpPr>
          <a:xfrm>
            <a:off x="223352" y="0"/>
            <a:ext cx="5399517" cy="1254770"/>
            <a:chOff x="0" y="0"/>
            <a:chExt cx="7199356" cy="1673027"/>
          </a:xfrm>
        </p:grpSpPr>
        <p:sp>
          <p:nvSpPr>
            <p:cNvPr id="23" name="Freeform 9">
              <a:extLst>
                <a:ext uri="{FF2B5EF4-FFF2-40B4-BE49-F238E27FC236}">
                  <a16:creationId xmlns:a16="http://schemas.microsoft.com/office/drawing/2014/main" id="{5AAA2D1E-15AC-3E09-D162-77E215E3426F}"/>
                </a:ext>
              </a:extLst>
            </p:cNvPr>
            <p:cNvSpPr/>
            <p:nvPr/>
          </p:nvSpPr>
          <p:spPr>
            <a:xfrm>
              <a:off x="0" y="345364"/>
              <a:ext cx="982299" cy="982299"/>
            </a:xfrm>
            <a:custGeom>
              <a:avLst/>
              <a:gdLst/>
              <a:ahLst/>
              <a:cxnLst/>
              <a:rect l="l" t="t" r="r" b="b"/>
              <a:pathLst>
                <a:path w="982299" h="982299">
                  <a:moveTo>
                    <a:pt x="0" y="0"/>
                  </a:moveTo>
                  <a:lnTo>
                    <a:pt x="982299" y="0"/>
                  </a:lnTo>
                  <a:lnTo>
                    <a:pt x="982299" y="982299"/>
                  </a:lnTo>
                  <a:lnTo>
                    <a:pt x="0" y="9822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</p:sp>
        <p:sp>
          <p:nvSpPr>
            <p:cNvPr id="24" name="Freeform 10">
              <a:extLst>
                <a:ext uri="{FF2B5EF4-FFF2-40B4-BE49-F238E27FC236}">
                  <a16:creationId xmlns:a16="http://schemas.microsoft.com/office/drawing/2014/main" id="{94C673AB-A56E-82A1-4A86-9CC3233BBFB3}"/>
                </a:ext>
              </a:extLst>
            </p:cNvPr>
            <p:cNvSpPr/>
            <p:nvPr/>
          </p:nvSpPr>
          <p:spPr>
            <a:xfrm>
              <a:off x="1160488" y="345364"/>
              <a:ext cx="982299" cy="982299"/>
            </a:xfrm>
            <a:custGeom>
              <a:avLst/>
              <a:gdLst/>
              <a:ahLst/>
              <a:cxnLst/>
              <a:rect l="l" t="t" r="r" b="b"/>
              <a:pathLst>
                <a:path w="982299" h="982299">
                  <a:moveTo>
                    <a:pt x="0" y="0"/>
                  </a:moveTo>
                  <a:lnTo>
                    <a:pt x="982298" y="0"/>
                  </a:lnTo>
                  <a:lnTo>
                    <a:pt x="982298" y="982299"/>
                  </a:lnTo>
                  <a:lnTo>
                    <a:pt x="0" y="9822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/>
              </a:stretch>
            </a:blipFill>
          </p:spPr>
        </p:sp>
        <p:sp>
          <p:nvSpPr>
            <p:cNvPr id="25" name="Freeform 11">
              <a:extLst>
                <a:ext uri="{FF2B5EF4-FFF2-40B4-BE49-F238E27FC236}">
                  <a16:creationId xmlns:a16="http://schemas.microsoft.com/office/drawing/2014/main" id="{E613D9DB-9F2E-F07E-A56F-566C022BD10F}"/>
                </a:ext>
              </a:extLst>
            </p:cNvPr>
            <p:cNvSpPr/>
            <p:nvPr/>
          </p:nvSpPr>
          <p:spPr>
            <a:xfrm>
              <a:off x="3373560" y="345364"/>
              <a:ext cx="982299" cy="982299"/>
            </a:xfrm>
            <a:custGeom>
              <a:avLst/>
              <a:gdLst/>
              <a:ahLst/>
              <a:cxnLst/>
              <a:rect l="l" t="t" r="r" b="b"/>
              <a:pathLst>
                <a:path w="982299" h="982299">
                  <a:moveTo>
                    <a:pt x="0" y="0"/>
                  </a:moveTo>
                  <a:lnTo>
                    <a:pt x="982298" y="0"/>
                  </a:lnTo>
                  <a:lnTo>
                    <a:pt x="982298" y="982299"/>
                  </a:lnTo>
                  <a:lnTo>
                    <a:pt x="0" y="9822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/>
              <a:stretch>
                <a:fillRect/>
              </a:stretch>
            </a:blipFill>
          </p:spPr>
        </p:sp>
        <p:sp>
          <p:nvSpPr>
            <p:cNvPr id="26" name="Freeform 12">
              <a:extLst>
                <a:ext uri="{FF2B5EF4-FFF2-40B4-BE49-F238E27FC236}">
                  <a16:creationId xmlns:a16="http://schemas.microsoft.com/office/drawing/2014/main" id="{407FB275-27EC-468B-5D44-99F093CD788A}"/>
                </a:ext>
              </a:extLst>
            </p:cNvPr>
            <p:cNvSpPr/>
            <p:nvPr/>
          </p:nvSpPr>
          <p:spPr>
            <a:xfrm>
              <a:off x="2324694" y="345364"/>
              <a:ext cx="866959" cy="982299"/>
            </a:xfrm>
            <a:custGeom>
              <a:avLst/>
              <a:gdLst/>
              <a:ahLst/>
              <a:cxnLst/>
              <a:rect l="l" t="t" r="r" b="b"/>
              <a:pathLst>
                <a:path w="866959" h="982299">
                  <a:moveTo>
                    <a:pt x="0" y="0"/>
                  </a:moveTo>
                  <a:lnTo>
                    <a:pt x="866959" y="0"/>
                  </a:lnTo>
                  <a:lnTo>
                    <a:pt x="866959" y="982299"/>
                  </a:lnTo>
                  <a:lnTo>
                    <a:pt x="0" y="9822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 l="-24839" r="-27501"/>
              </a:stretch>
            </a:blipFill>
          </p:spPr>
        </p:sp>
        <p:sp>
          <p:nvSpPr>
            <p:cNvPr id="27" name="Freeform 13">
              <a:extLst>
                <a:ext uri="{FF2B5EF4-FFF2-40B4-BE49-F238E27FC236}">
                  <a16:creationId xmlns:a16="http://schemas.microsoft.com/office/drawing/2014/main" id="{2B0E89BD-DD07-AF2A-7751-B8AAE7FD9226}"/>
                </a:ext>
              </a:extLst>
            </p:cNvPr>
            <p:cNvSpPr/>
            <p:nvPr/>
          </p:nvSpPr>
          <p:spPr>
            <a:xfrm>
              <a:off x="4537766" y="0"/>
              <a:ext cx="2661590" cy="1673027"/>
            </a:xfrm>
            <a:custGeom>
              <a:avLst/>
              <a:gdLst/>
              <a:ahLst/>
              <a:cxnLst/>
              <a:rect l="l" t="t" r="r" b="b"/>
              <a:pathLst>
                <a:path w="2661590" h="1673027">
                  <a:moveTo>
                    <a:pt x="0" y="0"/>
                  </a:moveTo>
                  <a:lnTo>
                    <a:pt x="2661590" y="0"/>
                  </a:lnTo>
                  <a:lnTo>
                    <a:pt x="2661590" y="1673027"/>
                  </a:lnTo>
                  <a:lnTo>
                    <a:pt x="0" y="16730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 l="-5873" r="-5873"/>
              </a:stretch>
            </a:blipFill>
          </p:spPr>
        </p:sp>
      </p:grpSp>
    </p:spTree>
    <p:extLst>
      <p:ext uri="{BB962C8B-B14F-4D97-AF65-F5344CB8AC3E}">
        <p14:creationId xmlns:p14="http://schemas.microsoft.com/office/powerpoint/2010/main" val="166214818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2"/>
          <p:cNvSpPr/>
          <p:nvPr/>
        </p:nvSpPr>
        <p:spPr>
          <a:xfrm>
            <a:off x="3208148" y="3863944"/>
            <a:ext cx="11716721" cy="2248427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700" dirty="0"/>
          </a:p>
        </p:txBody>
      </p:sp>
      <p:sp>
        <p:nvSpPr>
          <p:cNvPr id="4" name="Rectangle 114"/>
          <p:cNvSpPr/>
          <p:nvPr/>
        </p:nvSpPr>
        <p:spPr>
          <a:xfrm>
            <a:off x="3643799" y="4328893"/>
            <a:ext cx="10912926" cy="1373177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th-TH" sz="6000" b="1" dirty="0">
                <a:solidFill>
                  <a:schemeClr val="bg1"/>
                </a:solidFill>
                <a:latin typeface="Chulabhorn Likit Text Light" panose="00000400000000000000" pitchFamily="50" charset="-34"/>
                <a:cs typeface="Chulabhorn Likit Text Light" panose="00000400000000000000" pitchFamily="50" charset="-34"/>
              </a:rPr>
              <a:t>ขอขอบคุณ</a:t>
            </a:r>
            <a:endParaRPr lang="en-US" sz="6000" b="1" dirty="0">
              <a:solidFill>
                <a:schemeClr val="bg1"/>
              </a:solidFill>
              <a:latin typeface="Chulabhorn Likit Text Light" panose="00000400000000000000" pitchFamily="50" charset="-34"/>
              <a:cs typeface="Chulabhorn Likit Text Light" panose="00000400000000000000" pitchFamily="50" charset="-34"/>
            </a:endParaRPr>
          </a:p>
        </p:txBody>
      </p:sp>
      <p:grpSp>
        <p:nvGrpSpPr>
          <p:cNvPr id="8" name="Group 8">
            <a:extLst>
              <a:ext uri="{FF2B5EF4-FFF2-40B4-BE49-F238E27FC236}">
                <a16:creationId xmlns:a16="http://schemas.microsoft.com/office/drawing/2014/main" id="{F0120BEB-C086-4A23-AE02-BD998EEC3F0B}"/>
              </a:ext>
            </a:extLst>
          </p:cNvPr>
          <p:cNvGrpSpPr/>
          <p:nvPr/>
        </p:nvGrpSpPr>
        <p:grpSpPr>
          <a:xfrm>
            <a:off x="223352" y="0"/>
            <a:ext cx="5399517" cy="1254770"/>
            <a:chOff x="0" y="0"/>
            <a:chExt cx="7199356" cy="1673027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31B3595A-073F-C157-577E-E13CD26FBD78}"/>
                </a:ext>
              </a:extLst>
            </p:cNvPr>
            <p:cNvSpPr/>
            <p:nvPr/>
          </p:nvSpPr>
          <p:spPr>
            <a:xfrm>
              <a:off x="0" y="345364"/>
              <a:ext cx="982299" cy="982299"/>
            </a:xfrm>
            <a:custGeom>
              <a:avLst/>
              <a:gdLst/>
              <a:ahLst/>
              <a:cxnLst/>
              <a:rect l="l" t="t" r="r" b="b"/>
              <a:pathLst>
                <a:path w="982299" h="982299">
                  <a:moveTo>
                    <a:pt x="0" y="0"/>
                  </a:moveTo>
                  <a:lnTo>
                    <a:pt x="982299" y="0"/>
                  </a:lnTo>
                  <a:lnTo>
                    <a:pt x="982299" y="982299"/>
                  </a:lnTo>
                  <a:lnTo>
                    <a:pt x="0" y="9822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6E14676E-D69D-C8CB-19FA-6138F5770DAF}"/>
                </a:ext>
              </a:extLst>
            </p:cNvPr>
            <p:cNvSpPr/>
            <p:nvPr/>
          </p:nvSpPr>
          <p:spPr>
            <a:xfrm>
              <a:off x="1160488" y="345364"/>
              <a:ext cx="982299" cy="982299"/>
            </a:xfrm>
            <a:custGeom>
              <a:avLst/>
              <a:gdLst/>
              <a:ahLst/>
              <a:cxnLst/>
              <a:rect l="l" t="t" r="r" b="b"/>
              <a:pathLst>
                <a:path w="982299" h="982299">
                  <a:moveTo>
                    <a:pt x="0" y="0"/>
                  </a:moveTo>
                  <a:lnTo>
                    <a:pt x="982298" y="0"/>
                  </a:lnTo>
                  <a:lnTo>
                    <a:pt x="982298" y="982299"/>
                  </a:lnTo>
                  <a:lnTo>
                    <a:pt x="0" y="9822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sp>
          <p:nvSpPr>
            <p:cNvPr id="11" name="Freeform 11">
              <a:extLst>
                <a:ext uri="{FF2B5EF4-FFF2-40B4-BE49-F238E27FC236}">
                  <a16:creationId xmlns:a16="http://schemas.microsoft.com/office/drawing/2014/main" id="{B270B85A-6AA4-984C-2304-9BE5D09A0231}"/>
                </a:ext>
              </a:extLst>
            </p:cNvPr>
            <p:cNvSpPr/>
            <p:nvPr/>
          </p:nvSpPr>
          <p:spPr>
            <a:xfrm>
              <a:off x="3373560" y="345364"/>
              <a:ext cx="982299" cy="982299"/>
            </a:xfrm>
            <a:custGeom>
              <a:avLst/>
              <a:gdLst/>
              <a:ahLst/>
              <a:cxnLst/>
              <a:rect l="l" t="t" r="r" b="b"/>
              <a:pathLst>
                <a:path w="982299" h="982299">
                  <a:moveTo>
                    <a:pt x="0" y="0"/>
                  </a:moveTo>
                  <a:lnTo>
                    <a:pt x="982298" y="0"/>
                  </a:lnTo>
                  <a:lnTo>
                    <a:pt x="982298" y="982299"/>
                  </a:lnTo>
                  <a:lnTo>
                    <a:pt x="0" y="9822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  <p:sp>
          <p:nvSpPr>
            <p:cNvPr id="12" name="Freeform 12">
              <a:extLst>
                <a:ext uri="{FF2B5EF4-FFF2-40B4-BE49-F238E27FC236}">
                  <a16:creationId xmlns:a16="http://schemas.microsoft.com/office/drawing/2014/main" id="{C5220DA1-7D5A-006F-0AA6-805172D0D442}"/>
                </a:ext>
              </a:extLst>
            </p:cNvPr>
            <p:cNvSpPr/>
            <p:nvPr/>
          </p:nvSpPr>
          <p:spPr>
            <a:xfrm>
              <a:off x="2324694" y="345364"/>
              <a:ext cx="866959" cy="982299"/>
            </a:xfrm>
            <a:custGeom>
              <a:avLst/>
              <a:gdLst/>
              <a:ahLst/>
              <a:cxnLst/>
              <a:rect l="l" t="t" r="r" b="b"/>
              <a:pathLst>
                <a:path w="866959" h="982299">
                  <a:moveTo>
                    <a:pt x="0" y="0"/>
                  </a:moveTo>
                  <a:lnTo>
                    <a:pt x="866959" y="0"/>
                  </a:lnTo>
                  <a:lnTo>
                    <a:pt x="866959" y="982299"/>
                  </a:lnTo>
                  <a:lnTo>
                    <a:pt x="0" y="9822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24839" r="-27501"/>
              </a:stretch>
            </a:blipFill>
          </p:spPr>
        </p:sp>
        <p:sp>
          <p:nvSpPr>
            <p:cNvPr id="13" name="Freeform 13">
              <a:extLst>
                <a:ext uri="{FF2B5EF4-FFF2-40B4-BE49-F238E27FC236}">
                  <a16:creationId xmlns:a16="http://schemas.microsoft.com/office/drawing/2014/main" id="{E6237A8C-2196-8994-43BC-01CBC35381A4}"/>
                </a:ext>
              </a:extLst>
            </p:cNvPr>
            <p:cNvSpPr/>
            <p:nvPr/>
          </p:nvSpPr>
          <p:spPr>
            <a:xfrm>
              <a:off x="4537766" y="0"/>
              <a:ext cx="2661590" cy="1673027"/>
            </a:xfrm>
            <a:custGeom>
              <a:avLst/>
              <a:gdLst/>
              <a:ahLst/>
              <a:cxnLst/>
              <a:rect l="l" t="t" r="r" b="b"/>
              <a:pathLst>
                <a:path w="2661590" h="1673027">
                  <a:moveTo>
                    <a:pt x="0" y="0"/>
                  </a:moveTo>
                  <a:lnTo>
                    <a:pt x="2661590" y="0"/>
                  </a:lnTo>
                  <a:lnTo>
                    <a:pt x="2661590" y="1673027"/>
                  </a:lnTo>
                  <a:lnTo>
                    <a:pt x="0" y="16730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-5873" r="-5873"/>
              </a:stretch>
            </a:blipFill>
          </p:spPr>
        </p:sp>
      </p:grpSp>
      <p:grpSp>
        <p:nvGrpSpPr>
          <p:cNvPr id="2" name="กลุ่ม 1">
            <a:extLst>
              <a:ext uri="{FF2B5EF4-FFF2-40B4-BE49-F238E27FC236}">
                <a16:creationId xmlns:a16="http://schemas.microsoft.com/office/drawing/2014/main" id="{89E30E74-2F58-CE0D-5C8B-5D7B59E5BAEB}"/>
              </a:ext>
            </a:extLst>
          </p:cNvPr>
          <p:cNvGrpSpPr/>
          <p:nvPr/>
        </p:nvGrpSpPr>
        <p:grpSpPr>
          <a:xfrm>
            <a:off x="-169735" y="6095668"/>
            <a:ext cx="20941658" cy="5143832"/>
            <a:chOff x="-322135" y="5943268"/>
            <a:chExt cx="20941658" cy="5143832"/>
          </a:xfrm>
        </p:grpSpPr>
        <p:sp>
          <p:nvSpPr>
            <p:cNvPr id="6" name="Freeform 2">
              <a:extLst>
                <a:ext uri="{FF2B5EF4-FFF2-40B4-BE49-F238E27FC236}">
                  <a16:creationId xmlns:a16="http://schemas.microsoft.com/office/drawing/2014/main" id="{88B1AFCC-96BA-14F5-1516-C92D2DAE0109}"/>
                </a:ext>
              </a:extLst>
            </p:cNvPr>
            <p:cNvSpPr/>
            <p:nvPr/>
          </p:nvSpPr>
          <p:spPr>
            <a:xfrm>
              <a:off x="-322135" y="9635249"/>
              <a:ext cx="19404854" cy="1451851"/>
            </a:xfrm>
            <a:custGeom>
              <a:avLst/>
              <a:gdLst/>
              <a:ahLst/>
              <a:cxnLst/>
              <a:rect l="l" t="t" r="r" b="b"/>
              <a:pathLst>
                <a:path w="19404854" h="9702427">
                  <a:moveTo>
                    <a:pt x="0" y="0"/>
                  </a:moveTo>
                  <a:lnTo>
                    <a:pt x="19404855" y="0"/>
                  </a:lnTo>
                  <a:lnTo>
                    <a:pt x="19404855" y="9702428"/>
                  </a:lnTo>
                  <a:lnTo>
                    <a:pt x="0" y="97024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rcRect/>
              <a:stretch>
                <a:fillRect b="-568280"/>
              </a:stretch>
            </a:blipFill>
          </p:spPr>
        </p:sp>
        <p:sp>
          <p:nvSpPr>
            <p:cNvPr id="14" name="Freeform 3">
              <a:extLst>
                <a:ext uri="{FF2B5EF4-FFF2-40B4-BE49-F238E27FC236}">
                  <a16:creationId xmlns:a16="http://schemas.microsoft.com/office/drawing/2014/main" id="{ABD3EDE5-797C-3114-A2F4-DD2160DD102B}"/>
                </a:ext>
              </a:extLst>
            </p:cNvPr>
            <p:cNvSpPr/>
            <p:nvPr/>
          </p:nvSpPr>
          <p:spPr>
            <a:xfrm rot="10800000" flipH="1">
              <a:off x="-126913" y="6672817"/>
              <a:ext cx="4261510" cy="4172163"/>
            </a:xfrm>
            <a:custGeom>
              <a:avLst/>
              <a:gdLst/>
              <a:ahLst/>
              <a:cxnLst/>
              <a:rect l="l" t="t" r="r" b="b"/>
              <a:pathLst>
                <a:path w="4261510" h="4172163">
                  <a:moveTo>
                    <a:pt x="4261510" y="0"/>
                  </a:moveTo>
                  <a:lnTo>
                    <a:pt x="0" y="0"/>
                  </a:lnTo>
                  <a:lnTo>
                    <a:pt x="0" y="4172163"/>
                  </a:lnTo>
                  <a:lnTo>
                    <a:pt x="4261510" y="4172163"/>
                  </a:lnTo>
                  <a:lnTo>
                    <a:pt x="4261510" y="0"/>
                  </a:lnTo>
                  <a:close/>
                </a:path>
              </a:pathLst>
            </a:custGeom>
            <a:blipFill>
              <a:blip r:embed="rId10">
                <a:alphaModFix amt="37000"/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5" name="Freeform 4">
              <a:extLst>
                <a:ext uri="{FF2B5EF4-FFF2-40B4-BE49-F238E27FC236}">
                  <a16:creationId xmlns:a16="http://schemas.microsoft.com/office/drawing/2014/main" id="{A753D19D-4E58-B3C8-4D78-68E5F1158C47}"/>
                </a:ext>
              </a:extLst>
            </p:cNvPr>
            <p:cNvSpPr/>
            <p:nvPr/>
          </p:nvSpPr>
          <p:spPr>
            <a:xfrm rot="10800000">
              <a:off x="16716853" y="5943268"/>
              <a:ext cx="3902670" cy="4366592"/>
            </a:xfrm>
            <a:custGeom>
              <a:avLst/>
              <a:gdLst/>
              <a:ahLst/>
              <a:cxnLst/>
              <a:rect l="l" t="t" r="r" b="b"/>
              <a:pathLst>
                <a:path w="4261510" h="4172163">
                  <a:moveTo>
                    <a:pt x="0" y="0"/>
                  </a:moveTo>
                  <a:lnTo>
                    <a:pt x="4261510" y="0"/>
                  </a:lnTo>
                  <a:lnTo>
                    <a:pt x="4261510" y="4172163"/>
                  </a:lnTo>
                  <a:lnTo>
                    <a:pt x="0" y="41721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alphaModFix amt="31999"/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6" name="Freeform 5">
              <a:extLst>
                <a:ext uri="{FF2B5EF4-FFF2-40B4-BE49-F238E27FC236}">
                  <a16:creationId xmlns:a16="http://schemas.microsoft.com/office/drawing/2014/main" id="{49CF3631-1D09-38F5-A2B2-B95C923EC57B}"/>
                </a:ext>
              </a:extLst>
            </p:cNvPr>
            <p:cNvSpPr/>
            <p:nvPr/>
          </p:nvSpPr>
          <p:spPr>
            <a:xfrm>
              <a:off x="17183859" y="9649284"/>
              <a:ext cx="352548" cy="352548"/>
            </a:xfrm>
            <a:custGeom>
              <a:avLst/>
              <a:gdLst/>
              <a:ahLst/>
              <a:cxnLst/>
              <a:rect l="l" t="t" r="r" b="b"/>
              <a:pathLst>
                <a:path w="352548" h="352548">
                  <a:moveTo>
                    <a:pt x="0" y="0"/>
                  </a:moveTo>
                  <a:lnTo>
                    <a:pt x="352547" y="0"/>
                  </a:lnTo>
                  <a:lnTo>
                    <a:pt x="352547" y="352548"/>
                  </a:lnTo>
                  <a:lnTo>
                    <a:pt x="0" y="35254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alphaModFix amt="47000"/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7" name="Freeform 6">
              <a:extLst>
                <a:ext uri="{FF2B5EF4-FFF2-40B4-BE49-F238E27FC236}">
                  <a16:creationId xmlns:a16="http://schemas.microsoft.com/office/drawing/2014/main" id="{1562F3AE-C55B-BE83-B817-142F6136F9A6}"/>
                </a:ext>
              </a:extLst>
            </p:cNvPr>
            <p:cNvSpPr/>
            <p:nvPr/>
          </p:nvSpPr>
          <p:spPr>
            <a:xfrm>
              <a:off x="16855283" y="9924104"/>
              <a:ext cx="270304" cy="270304"/>
            </a:xfrm>
            <a:custGeom>
              <a:avLst/>
              <a:gdLst/>
              <a:ahLst/>
              <a:cxnLst/>
              <a:rect l="l" t="t" r="r" b="b"/>
              <a:pathLst>
                <a:path w="270304" h="270304">
                  <a:moveTo>
                    <a:pt x="0" y="0"/>
                  </a:moveTo>
                  <a:lnTo>
                    <a:pt x="270304" y="0"/>
                  </a:lnTo>
                  <a:lnTo>
                    <a:pt x="270304" y="270304"/>
                  </a:lnTo>
                  <a:lnTo>
                    <a:pt x="0" y="2703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alphaModFix amt="55000"/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8" name="Freeform 7">
              <a:extLst>
                <a:ext uri="{FF2B5EF4-FFF2-40B4-BE49-F238E27FC236}">
                  <a16:creationId xmlns:a16="http://schemas.microsoft.com/office/drawing/2014/main" id="{E04FA623-525B-FAF9-A0C5-90B91B4150A3}"/>
                </a:ext>
              </a:extLst>
            </p:cNvPr>
            <p:cNvSpPr/>
            <p:nvPr/>
          </p:nvSpPr>
          <p:spPr>
            <a:xfrm>
              <a:off x="0" y="9641564"/>
              <a:ext cx="625082" cy="625082"/>
            </a:xfrm>
            <a:custGeom>
              <a:avLst/>
              <a:gdLst/>
              <a:ahLst/>
              <a:cxnLst/>
              <a:rect l="l" t="t" r="r" b="b"/>
              <a:pathLst>
                <a:path w="625082" h="625082">
                  <a:moveTo>
                    <a:pt x="0" y="0"/>
                  </a:moveTo>
                  <a:lnTo>
                    <a:pt x="625082" y="0"/>
                  </a:lnTo>
                  <a:lnTo>
                    <a:pt x="625082" y="625082"/>
                  </a:lnTo>
                  <a:lnTo>
                    <a:pt x="0" y="62508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9" name="Freeform 8">
              <a:extLst>
                <a:ext uri="{FF2B5EF4-FFF2-40B4-BE49-F238E27FC236}">
                  <a16:creationId xmlns:a16="http://schemas.microsoft.com/office/drawing/2014/main" id="{6E0DFF0A-D921-8DBF-3081-08ADB166C9F4}"/>
                </a:ext>
              </a:extLst>
            </p:cNvPr>
            <p:cNvSpPr/>
            <p:nvPr/>
          </p:nvSpPr>
          <p:spPr>
            <a:xfrm>
              <a:off x="660458" y="9631111"/>
              <a:ext cx="294691" cy="294691"/>
            </a:xfrm>
            <a:custGeom>
              <a:avLst/>
              <a:gdLst/>
              <a:ahLst/>
              <a:cxnLst/>
              <a:rect l="l" t="t" r="r" b="b"/>
              <a:pathLst>
                <a:path w="294691" h="294691">
                  <a:moveTo>
                    <a:pt x="0" y="0"/>
                  </a:moveTo>
                  <a:lnTo>
                    <a:pt x="294691" y="0"/>
                  </a:lnTo>
                  <a:lnTo>
                    <a:pt x="294691" y="294691"/>
                  </a:lnTo>
                  <a:lnTo>
                    <a:pt x="0" y="2946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0" name="Freeform 9">
              <a:extLst>
                <a:ext uri="{FF2B5EF4-FFF2-40B4-BE49-F238E27FC236}">
                  <a16:creationId xmlns:a16="http://schemas.microsoft.com/office/drawing/2014/main" id="{77303D3E-329B-2E51-81AE-8D40FD1C1A5C}"/>
                </a:ext>
              </a:extLst>
            </p:cNvPr>
            <p:cNvSpPr/>
            <p:nvPr/>
          </p:nvSpPr>
          <p:spPr>
            <a:xfrm rot="834738">
              <a:off x="4269232" y="9833364"/>
              <a:ext cx="298411" cy="298411"/>
            </a:xfrm>
            <a:custGeom>
              <a:avLst/>
              <a:gdLst/>
              <a:ahLst/>
              <a:cxnLst/>
              <a:rect l="l" t="t" r="r" b="b"/>
              <a:pathLst>
                <a:path w="298411" h="298411">
                  <a:moveTo>
                    <a:pt x="0" y="0"/>
                  </a:moveTo>
                  <a:lnTo>
                    <a:pt x="298410" y="0"/>
                  </a:lnTo>
                  <a:lnTo>
                    <a:pt x="298410" y="298410"/>
                  </a:lnTo>
                  <a:lnTo>
                    <a:pt x="0" y="2984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alphaModFix amt="56000"/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1" name="TextBox 10">
              <a:extLst>
                <a:ext uri="{FF2B5EF4-FFF2-40B4-BE49-F238E27FC236}">
                  <a16:creationId xmlns:a16="http://schemas.microsoft.com/office/drawing/2014/main" id="{F82A10AB-00DF-0F4B-8FDE-34F62DFBF181}"/>
                </a:ext>
              </a:extLst>
            </p:cNvPr>
            <p:cNvSpPr txBox="1"/>
            <p:nvPr/>
          </p:nvSpPr>
          <p:spPr>
            <a:xfrm>
              <a:off x="5418052" y="9897227"/>
              <a:ext cx="13784348" cy="4289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679"/>
                </a:lnSpc>
              </a:pPr>
              <a:r>
                <a:rPr lang="en-US" sz="1600" dirty="0" err="1">
                  <a:solidFill>
                    <a:srgbClr val="EA9F1B"/>
                  </a:solidFill>
                  <a:latin typeface="Chulabhorn Likit Text Light" panose="00000400000000000000" pitchFamily="2" charset="-34"/>
                  <a:cs typeface="Chulabhorn Likit Text Light" panose="00000400000000000000" pitchFamily="2" charset="-34"/>
                </a:rPr>
                <a:t>เศรษฐกิจฐานรากมั่นคง</a:t>
              </a:r>
              <a:r>
                <a:rPr lang="en-US" sz="1600" dirty="0">
                  <a:solidFill>
                    <a:srgbClr val="EA9F1B"/>
                  </a:solidFill>
                  <a:latin typeface="Chulabhorn Likit Text Light" panose="00000400000000000000" pitchFamily="2" charset="-34"/>
                  <a:cs typeface="Chulabhorn Likit Text Light" panose="00000400000000000000" pitchFamily="2" charset="-34"/>
                </a:rPr>
                <a:t> </a:t>
              </a:r>
              <a:r>
                <a:rPr lang="en-US" sz="1600" dirty="0" err="1">
                  <a:solidFill>
                    <a:srgbClr val="EA9F1B"/>
                  </a:solidFill>
                  <a:latin typeface="Chulabhorn Likit Text Light" panose="00000400000000000000" pitchFamily="2" charset="-34"/>
                  <a:cs typeface="Chulabhorn Likit Text Light" panose="00000400000000000000" pitchFamily="2" charset="-34"/>
                </a:rPr>
                <a:t>ชุมชนเข้มแข็งอย่างยั่งยืน</a:t>
              </a:r>
              <a:r>
                <a:rPr lang="en-US" sz="1600" dirty="0">
                  <a:solidFill>
                    <a:srgbClr val="EA9F1B"/>
                  </a:solidFill>
                  <a:latin typeface="Chulabhorn Likit Text Light" panose="00000400000000000000" pitchFamily="2" charset="-34"/>
                  <a:cs typeface="Chulabhorn Likit Text Light" panose="00000400000000000000" pitchFamily="2" charset="-34"/>
                </a:rPr>
                <a:t> </a:t>
              </a:r>
              <a:r>
                <a:rPr lang="en-US" sz="1600" dirty="0" err="1">
                  <a:solidFill>
                    <a:srgbClr val="EA9F1B"/>
                  </a:solidFill>
                  <a:latin typeface="Chulabhorn Likit Text Light" panose="00000400000000000000" pitchFamily="2" charset="-34"/>
                  <a:cs typeface="Chulabhorn Likit Text Light" panose="00000400000000000000" pitchFamily="2" charset="-34"/>
                </a:rPr>
                <a:t>ด้วยหลักปรัชญาของเศรษฐกิจพอเพียง</a:t>
              </a:r>
              <a:r>
                <a:rPr lang="en-US" sz="1600" dirty="0">
                  <a:solidFill>
                    <a:srgbClr val="EA9F1B"/>
                  </a:solidFill>
                  <a:latin typeface="Chulabhorn Likit Text Light" panose="00000400000000000000" pitchFamily="2" charset="-34"/>
                  <a:cs typeface="Chulabhorn Likit Text Light" panose="00000400000000000000" pitchFamily="2" charset="-34"/>
                </a:rPr>
                <a:t> </a:t>
              </a:r>
            </a:p>
            <a:p>
              <a:pPr>
                <a:lnSpc>
                  <a:spcPts val="1679"/>
                </a:lnSpc>
              </a:pPr>
              <a:endParaRPr lang="en-US" sz="1400" spc="253" dirty="0">
                <a:solidFill>
                  <a:srgbClr val="EA9F1B"/>
                </a:solidFill>
                <a:cs typeface="Opun Mai Bold"/>
              </a:endParaRPr>
            </a:p>
          </p:txBody>
        </p:sp>
        <p:sp>
          <p:nvSpPr>
            <p:cNvPr id="22" name="Freeform 12">
              <a:extLst>
                <a:ext uri="{FF2B5EF4-FFF2-40B4-BE49-F238E27FC236}">
                  <a16:creationId xmlns:a16="http://schemas.microsoft.com/office/drawing/2014/main" id="{36F64130-ABC6-8D05-D91D-92AE184A1094}"/>
                </a:ext>
              </a:extLst>
            </p:cNvPr>
            <p:cNvSpPr/>
            <p:nvPr/>
          </p:nvSpPr>
          <p:spPr>
            <a:xfrm rot="2055878">
              <a:off x="9189152" y="9608252"/>
              <a:ext cx="231865" cy="231865"/>
            </a:xfrm>
            <a:custGeom>
              <a:avLst/>
              <a:gdLst/>
              <a:ahLst/>
              <a:cxnLst/>
              <a:rect l="l" t="t" r="r" b="b"/>
              <a:pathLst>
                <a:path w="231865" h="231865">
                  <a:moveTo>
                    <a:pt x="0" y="0"/>
                  </a:moveTo>
                  <a:lnTo>
                    <a:pt x="231865" y="0"/>
                  </a:lnTo>
                  <a:lnTo>
                    <a:pt x="231865" y="231865"/>
                  </a:lnTo>
                  <a:lnTo>
                    <a:pt x="0" y="2318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alphaModFix amt="56000"/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3" name="Freeform 13">
              <a:extLst>
                <a:ext uri="{FF2B5EF4-FFF2-40B4-BE49-F238E27FC236}">
                  <a16:creationId xmlns:a16="http://schemas.microsoft.com/office/drawing/2014/main" id="{AC8AEE93-31E3-17D0-C8A9-A0510C4F596D}"/>
                </a:ext>
              </a:extLst>
            </p:cNvPr>
            <p:cNvSpPr/>
            <p:nvPr/>
          </p:nvSpPr>
          <p:spPr>
            <a:xfrm rot="18447662">
              <a:off x="13217140" y="9859751"/>
              <a:ext cx="290824" cy="290824"/>
            </a:xfrm>
            <a:custGeom>
              <a:avLst/>
              <a:gdLst/>
              <a:ahLst/>
              <a:cxnLst/>
              <a:rect l="l" t="t" r="r" b="b"/>
              <a:pathLst>
                <a:path w="290824" h="290824">
                  <a:moveTo>
                    <a:pt x="0" y="0"/>
                  </a:moveTo>
                  <a:lnTo>
                    <a:pt x="290824" y="0"/>
                  </a:lnTo>
                  <a:lnTo>
                    <a:pt x="290824" y="290824"/>
                  </a:lnTo>
                  <a:lnTo>
                    <a:pt x="0" y="290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alphaModFix amt="56000"/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4" name="Freeform 14">
              <a:extLst>
                <a:ext uri="{FF2B5EF4-FFF2-40B4-BE49-F238E27FC236}">
                  <a16:creationId xmlns:a16="http://schemas.microsoft.com/office/drawing/2014/main" id="{0D981946-A7B2-144E-EC9B-CC8C806B3DF2}"/>
                </a:ext>
              </a:extLst>
            </p:cNvPr>
            <p:cNvSpPr/>
            <p:nvPr/>
          </p:nvSpPr>
          <p:spPr>
            <a:xfrm>
              <a:off x="16577689" y="9762124"/>
              <a:ext cx="220444" cy="220444"/>
            </a:xfrm>
            <a:custGeom>
              <a:avLst/>
              <a:gdLst/>
              <a:ahLst/>
              <a:cxnLst/>
              <a:rect l="l" t="t" r="r" b="b"/>
              <a:pathLst>
                <a:path w="220444" h="220444">
                  <a:moveTo>
                    <a:pt x="0" y="0"/>
                  </a:moveTo>
                  <a:lnTo>
                    <a:pt x="220444" y="0"/>
                  </a:lnTo>
                  <a:lnTo>
                    <a:pt x="220444" y="220445"/>
                  </a:lnTo>
                  <a:lnTo>
                    <a:pt x="0" y="2204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alphaModFix amt="65000"/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5" name="Freeform 15">
              <a:extLst>
                <a:ext uri="{FF2B5EF4-FFF2-40B4-BE49-F238E27FC236}">
                  <a16:creationId xmlns:a16="http://schemas.microsoft.com/office/drawing/2014/main" id="{D702E250-7DC7-35FD-A460-23A23BF7D58C}"/>
                </a:ext>
              </a:extLst>
            </p:cNvPr>
            <p:cNvSpPr/>
            <p:nvPr/>
          </p:nvSpPr>
          <p:spPr>
            <a:xfrm>
              <a:off x="836293" y="9842337"/>
              <a:ext cx="384815" cy="384815"/>
            </a:xfrm>
            <a:custGeom>
              <a:avLst/>
              <a:gdLst/>
              <a:ahLst/>
              <a:cxnLst/>
              <a:rect l="l" t="t" r="r" b="b"/>
              <a:pathLst>
                <a:path w="384815" h="384815">
                  <a:moveTo>
                    <a:pt x="0" y="0"/>
                  </a:moveTo>
                  <a:lnTo>
                    <a:pt x="384814" y="0"/>
                  </a:lnTo>
                  <a:lnTo>
                    <a:pt x="384814" y="384814"/>
                  </a:lnTo>
                  <a:lnTo>
                    <a:pt x="0" y="3848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6" name="Freeform 16">
              <a:extLst>
                <a:ext uri="{FF2B5EF4-FFF2-40B4-BE49-F238E27FC236}">
                  <a16:creationId xmlns:a16="http://schemas.microsoft.com/office/drawing/2014/main" id="{1D3AF005-C102-7407-5960-D7ECE27D703C}"/>
                </a:ext>
              </a:extLst>
            </p:cNvPr>
            <p:cNvSpPr/>
            <p:nvPr/>
          </p:nvSpPr>
          <p:spPr>
            <a:xfrm>
              <a:off x="1292338" y="9656538"/>
              <a:ext cx="225180" cy="225180"/>
            </a:xfrm>
            <a:custGeom>
              <a:avLst/>
              <a:gdLst/>
              <a:ahLst/>
              <a:cxnLst/>
              <a:rect l="l" t="t" r="r" b="b"/>
              <a:pathLst>
                <a:path w="225180" h="225180">
                  <a:moveTo>
                    <a:pt x="0" y="0"/>
                  </a:moveTo>
                  <a:lnTo>
                    <a:pt x="225180" y="0"/>
                  </a:lnTo>
                  <a:lnTo>
                    <a:pt x="225180" y="225180"/>
                  </a:lnTo>
                  <a:lnTo>
                    <a:pt x="0" y="2251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7" name="Freeform 13">
              <a:extLst>
                <a:ext uri="{FF2B5EF4-FFF2-40B4-BE49-F238E27FC236}">
                  <a16:creationId xmlns:a16="http://schemas.microsoft.com/office/drawing/2014/main" id="{A333A6F6-543E-2CFF-F0BB-59D37FE7422F}"/>
                </a:ext>
              </a:extLst>
            </p:cNvPr>
            <p:cNvSpPr/>
            <p:nvPr/>
          </p:nvSpPr>
          <p:spPr>
            <a:xfrm rot="18447662">
              <a:off x="14453176" y="10443033"/>
              <a:ext cx="268702" cy="262072"/>
            </a:xfrm>
            <a:custGeom>
              <a:avLst/>
              <a:gdLst/>
              <a:ahLst/>
              <a:cxnLst/>
              <a:rect l="l" t="t" r="r" b="b"/>
              <a:pathLst>
                <a:path w="290824" h="290824">
                  <a:moveTo>
                    <a:pt x="0" y="0"/>
                  </a:moveTo>
                  <a:lnTo>
                    <a:pt x="290824" y="0"/>
                  </a:lnTo>
                  <a:lnTo>
                    <a:pt x="290824" y="290824"/>
                  </a:lnTo>
                  <a:lnTo>
                    <a:pt x="0" y="290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alphaModFix amt="56000"/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8" name="Freeform 13">
              <a:extLst>
                <a:ext uri="{FF2B5EF4-FFF2-40B4-BE49-F238E27FC236}">
                  <a16:creationId xmlns:a16="http://schemas.microsoft.com/office/drawing/2014/main" id="{4028C073-333F-5AB8-981B-6D6476E2E8F9}"/>
                </a:ext>
              </a:extLst>
            </p:cNvPr>
            <p:cNvSpPr/>
            <p:nvPr/>
          </p:nvSpPr>
          <p:spPr>
            <a:xfrm rot="18447662">
              <a:off x="15430156" y="9952535"/>
              <a:ext cx="268702" cy="262072"/>
            </a:xfrm>
            <a:custGeom>
              <a:avLst/>
              <a:gdLst/>
              <a:ahLst/>
              <a:cxnLst/>
              <a:rect l="l" t="t" r="r" b="b"/>
              <a:pathLst>
                <a:path w="290824" h="290824">
                  <a:moveTo>
                    <a:pt x="0" y="0"/>
                  </a:moveTo>
                  <a:lnTo>
                    <a:pt x="290824" y="0"/>
                  </a:lnTo>
                  <a:lnTo>
                    <a:pt x="290824" y="290824"/>
                  </a:lnTo>
                  <a:lnTo>
                    <a:pt x="0" y="290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alphaModFix amt="56000"/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</p:sp>
      </p:grpSp>
    </p:spTree>
    <p:extLst>
      <p:ext uri="{BB962C8B-B14F-4D97-AF65-F5344CB8AC3E}">
        <p14:creationId xmlns:p14="http://schemas.microsoft.com/office/powerpoint/2010/main" val="1203375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ชื่อเรื่อง 1"/>
          <p:cNvSpPr txBox="1">
            <a:spLocks/>
          </p:cNvSpPr>
          <p:nvPr/>
        </p:nvSpPr>
        <p:spPr>
          <a:xfrm>
            <a:off x="3897528" y="618507"/>
            <a:ext cx="10965528" cy="953931"/>
          </a:xfrm>
          <a:prstGeom prst="rect">
            <a:avLst/>
          </a:prstGeom>
        </p:spPr>
        <p:txBody>
          <a:bodyPr vert="horz" lIns="137160" tIns="68580" rIns="137160" bIns="6858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h-TH" sz="3000" b="1" dirty="0">
                <a:solidFill>
                  <a:srgbClr val="002060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3.1 การเบิกจ่ายประจำปีงบประมาณ พ.ศ. 2567  (ส่วนภูมิภาค)</a:t>
            </a:r>
          </a:p>
        </p:txBody>
      </p:sp>
      <p:graphicFrame>
        <p:nvGraphicFramePr>
          <p:cNvPr id="2" name="ตาราง 1">
            <a:extLst>
              <a:ext uri="{FF2B5EF4-FFF2-40B4-BE49-F238E27FC236}">
                <a16:creationId xmlns:a16="http://schemas.microsoft.com/office/drawing/2014/main" id="{57BEA43E-322C-28A6-BB84-0892F55CEDC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34170550"/>
              </p:ext>
            </p:extLst>
          </p:nvPr>
        </p:nvGraphicFramePr>
        <p:xfrm>
          <a:off x="978497" y="2019300"/>
          <a:ext cx="16597123" cy="466368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720631">
                  <a:extLst>
                    <a:ext uri="{9D8B030D-6E8A-4147-A177-3AD203B41FA5}">
                      <a16:colId xmlns:a16="http://schemas.microsoft.com/office/drawing/2014/main" val="84081625"/>
                    </a:ext>
                  </a:extLst>
                </a:gridCol>
                <a:gridCol w="3217761">
                  <a:extLst>
                    <a:ext uri="{9D8B030D-6E8A-4147-A177-3AD203B41FA5}">
                      <a16:colId xmlns:a16="http://schemas.microsoft.com/office/drawing/2014/main" val="2718644328"/>
                    </a:ext>
                  </a:extLst>
                </a:gridCol>
                <a:gridCol w="3126645">
                  <a:extLst>
                    <a:ext uri="{9D8B030D-6E8A-4147-A177-3AD203B41FA5}">
                      <a16:colId xmlns:a16="http://schemas.microsoft.com/office/drawing/2014/main" val="649707133"/>
                    </a:ext>
                  </a:extLst>
                </a:gridCol>
                <a:gridCol w="1822280">
                  <a:extLst>
                    <a:ext uri="{9D8B030D-6E8A-4147-A177-3AD203B41FA5}">
                      <a16:colId xmlns:a16="http://schemas.microsoft.com/office/drawing/2014/main" val="2394509581"/>
                    </a:ext>
                  </a:extLst>
                </a:gridCol>
                <a:gridCol w="2459786">
                  <a:extLst>
                    <a:ext uri="{9D8B030D-6E8A-4147-A177-3AD203B41FA5}">
                      <a16:colId xmlns:a16="http://schemas.microsoft.com/office/drawing/2014/main" val="1829661836"/>
                    </a:ext>
                  </a:extLst>
                </a:gridCol>
                <a:gridCol w="3250020">
                  <a:extLst>
                    <a:ext uri="{9D8B030D-6E8A-4147-A177-3AD203B41FA5}">
                      <a16:colId xmlns:a16="http://schemas.microsoft.com/office/drawing/2014/main" val="1366026775"/>
                    </a:ext>
                  </a:extLst>
                </a:gridCol>
              </a:tblGrid>
              <a:tr h="19050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000"/>
                        </a:spcAft>
                        <a:tabLst>
                          <a:tab pos="1049020" algn="l"/>
                          <a:tab pos="1235710" algn="l"/>
                          <a:tab pos="1431290" algn="l"/>
                          <a:tab pos="1710690" algn="l"/>
                          <a:tab pos="1938020" algn="l"/>
                          <a:tab pos="5581015" algn="l"/>
                        </a:tabLst>
                      </a:pPr>
                      <a:r>
                        <a:rPr lang="th-TH" sz="2300" dirty="0">
                          <a:solidFill>
                            <a:schemeClr val="bg1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รายการ</a:t>
                      </a:r>
                      <a:endParaRPr lang="en-US" sz="2300" dirty="0">
                        <a:solidFill>
                          <a:schemeClr val="bg1"/>
                        </a:solidFill>
                        <a:effectLst/>
                        <a:latin typeface="Chulabhorn Likit Text Light๙" panose="00000400000000000000" pitchFamily="2" charset="-34"/>
                        <a:ea typeface="Calibri" panose="020F0502020204030204" pitchFamily="34" charset="0"/>
                        <a:cs typeface="Chulabhorn Likit Text Light๙" panose="00000400000000000000" pitchFamily="2" charset="-34"/>
                      </a:endParaRPr>
                    </a:p>
                  </a:txBody>
                  <a:tcPr marL="102870" marR="10287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77ED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5000"/>
                        </a:lnSpc>
                        <a:spcAft>
                          <a:spcPts val="1000"/>
                        </a:spcAft>
                        <a:tabLst>
                          <a:tab pos="1049020" algn="l"/>
                          <a:tab pos="1235710" algn="l"/>
                          <a:tab pos="1431290" algn="l"/>
                          <a:tab pos="1710690" algn="l"/>
                          <a:tab pos="1938020" algn="l"/>
                          <a:tab pos="5581015" algn="l"/>
                        </a:tabLst>
                      </a:pPr>
                      <a:r>
                        <a:rPr lang="th-TH" sz="2300" dirty="0">
                          <a:solidFill>
                            <a:schemeClr val="bg1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งบประมาณจัดสรร(บาท)</a:t>
                      </a:r>
                      <a:endParaRPr lang="en-US" sz="2300" dirty="0">
                        <a:solidFill>
                          <a:schemeClr val="bg1"/>
                        </a:solidFill>
                        <a:effectLst/>
                        <a:latin typeface="Chulabhorn Likit Text Light๙" panose="00000400000000000000" pitchFamily="2" charset="-34"/>
                        <a:ea typeface="Calibri" panose="020F0502020204030204" pitchFamily="34" charset="0"/>
                        <a:cs typeface="Chulabhorn Likit Text Light๙" panose="00000400000000000000" pitchFamily="2" charset="-34"/>
                      </a:endParaRPr>
                    </a:p>
                  </a:txBody>
                  <a:tcPr marL="102870" marR="10287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77ED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1049020" algn="l"/>
                          <a:tab pos="1235710" algn="l"/>
                          <a:tab pos="1431290" algn="l"/>
                          <a:tab pos="1710690" algn="l"/>
                          <a:tab pos="1938020" algn="l"/>
                          <a:tab pos="5581015" algn="l"/>
                        </a:tabLst>
                      </a:pPr>
                      <a:r>
                        <a:rPr lang="th-TH" sz="2300" spc="-40" dirty="0">
                          <a:solidFill>
                            <a:schemeClr val="bg1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ผลการเบิกจ่ายสะสม</a:t>
                      </a:r>
                      <a:br>
                        <a:rPr lang="th-TH" sz="2300" dirty="0">
                          <a:solidFill>
                            <a:schemeClr val="bg1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</a:br>
                      <a:r>
                        <a:rPr lang="th-TH" sz="2300" dirty="0">
                          <a:solidFill>
                            <a:schemeClr val="bg1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(บาท)</a:t>
                      </a:r>
                      <a:endParaRPr lang="en-US" sz="2300" dirty="0">
                        <a:solidFill>
                          <a:schemeClr val="bg1"/>
                        </a:solidFill>
                        <a:effectLst/>
                        <a:latin typeface="Chulabhorn Likit Text Light๙" panose="00000400000000000000" pitchFamily="2" charset="-34"/>
                        <a:ea typeface="Calibri" panose="020F0502020204030204" pitchFamily="34" charset="0"/>
                        <a:cs typeface="Chulabhorn Likit Text Light๙" panose="00000400000000000000" pitchFamily="2" charset="-34"/>
                      </a:endParaRPr>
                    </a:p>
                  </a:txBody>
                  <a:tcPr marL="102870" marR="10287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77ED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5000"/>
                        </a:lnSpc>
                        <a:spcAft>
                          <a:spcPts val="1000"/>
                        </a:spcAft>
                        <a:tabLst>
                          <a:tab pos="1049020" algn="l"/>
                          <a:tab pos="1235710" algn="l"/>
                          <a:tab pos="1431290" algn="l"/>
                          <a:tab pos="1710690" algn="l"/>
                          <a:tab pos="1938020" algn="l"/>
                          <a:tab pos="5581015" algn="l"/>
                        </a:tabLst>
                      </a:pPr>
                      <a:r>
                        <a:rPr lang="th-TH" sz="2300" dirty="0">
                          <a:solidFill>
                            <a:schemeClr val="bg1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ร้อยละการเบิกจ่าย</a:t>
                      </a:r>
                      <a:endParaRPr lang="en-US" sz="2300" dirty="0">
                        <a:solidFill>
                          <a:schemeClr val="bg1"/>
                        </a:solidFill>
                        <a:effectLst/>
                        <a:latin typeface="Chulabhorn Likit Text Light๙" panose="00000400000000000000" pitchFamily="2" charset="-34"/>
                        <a:ea typeface="Calibri" panose="020F0502020204030204" pitchFamily="34" charset="0"/>
                        <a:cs typeface="Chulabhorn Likit Text Light๙" panose="00000400000000000000" pitchFamily="2" charset="-34"/>
                      </a:endParaRPr>
                    </a:p>
                  </a:txBody>
                  <a:tcPr marL="102870" marR="10287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77ED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5000"/>
                        </a:lnSpc>
                        <a:spcAft>
                          <a:spcPts val="1000"/>
                        </a:spcAft>
                        <a:tabLst>
                          <a:tab pos="1049020" algn="l"/>
                          <a:tab pos="1235710" algn="l"/>
                          <a:tab pos="1431290" algn="l"/>
                          <a:tab pos="1710690" algn="l"/>
                          <a:tab pos="1938020" algn="l"/>
                          <a:tab pos="5581015" algn="l"/>
                        </a:tabLst>
                      </a:pPr>
                      <a:r>
                        <a:rPr lang="th-TH" sz="2300" dirty="0">
                          <a:solidFill>
                            <a:schemeClr val="bg1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สูง/ต่ำ กว่าเป้าหมายผลการเบิกจ่ายไตรมาส 3 (ร้อยละ </a:t>
                      </a:r>
                      <a:r>
                        <a:rPr lang="en-US" sz="2300" dirty="0">
                          <a:solidFill>
                            <a:schemeClr val="bg1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54</a:t>
                      </a:r>
                      <a:r>
                        <a:rPr lang="th-TH" sz="2300" dirty="0">
                          <a:solidFill>
                            <a:schemeClr val="bg1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)</a:t>
                      </a:r>
                      <a:endParaRPr lang="en-US" sz="2300" dirty="0">
                        <a:solidFill>
                          <a:schemeClr val="bg1"/>
                        </a:solidFill>
                        <a:effectLst/>
                        <a:latin typeface="Chulabhorn Likit Text Light๙" panose="00000400000000000000" pitchFamily="2" charset="-34"/>
                        <a:ea typeface="Calibri" panose="020F0502020204030204" pitchFamily="34" charset="0"/>
                        <a:cs typeface="Chulabhorn Likit Text Light๙" panose="00000400000000000000" pitchFamily="2" charset="-34"/>
                      </a:endParaRPr>
                    </a:p>
                  </a:txBody>
                  <a:tcPr marL="102870" marR="10287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77ED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5000"/>
                        </a:lnSpc>
                        <a:spcAft>
                          <a:spcPts val="1000"/>
                        </a:spcAft>
                        <a:tabLst>
                          <a:tab pos="1049020" algn="l"/>
                          <a:tab pos="1235710" algn="l"/>
                          <a:tab pos="1431290" algn="l"/>
                          <a:tab pos="1710690" algn="l"/>
                          <a:tab pos="1938020" algn="l"/>
                          <a:tab pos="5581015" algn="l"/>
                        </a:tabLst>
                      </a:pPr>
                      <a:r>
                        <a:rPr lang="th-TH" sz="2300" dirty="0">
                          <a:solidFill>
                            <a:schemeClr val="bg1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คงเหลืองบประมาณ (บาท)</a:t>
                      </a:r>
                      <a:endParaRPr lang="en-US" sz="2300" dirty="0">
                        <a:solidFill>
                          <a:schemeClr val="bg1"/>
                        </a:solidFill>
                        <a:effectLst/>
                        <a:latin typeface="Chulabhorn Likit Text Light๙" panose="00000400000000000000" pitchFamily="2" charset="-34"/>
                        <a:ea typeface="Calibri" panose="020F0502020204030204" pitchFamily="34" charset="0"/>
                        <a:cs typeface="Chulabhorn Likit Text Light๙" panose="00000400000000000000" pitchFamily="2" charset="-34"/>
                      </a:endParaRPr>
                    </a:p>
                  </a:txBody>
                  <a:tcPr marL="102870" marR="10287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77ED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066613"/>
                  </a:ext>
                </a:extLst>
              </a:tr>
              <a:tr h="709314">
                <a:tc>
                  <a:txBody>
                    <a:bodyPr/>
                    <a:lstStyle/>
                    <a:p>
                      <a:pPr>
                        <a:lnSpc>
                          <a:spcPct val="95000"/>
                        </a:lnSpc>
                        <a:spcAft>
                          <a:spcPts val="1000"/>
                        </a:spcAft>
                        <a:tabLst>
                          <a:tab pos="1049020" algn="l"/>
                          <a:tab pos="1235710" algn="l"/>
                          <a:tab pos="1431290" algn="l"/>
                          <a:tab pos="1710690" algn="l"/>
                          <a:tab pos="1938020" algn="l"/>
                          <a:tab pos="5581015" algn="l"/>
                        </a:tabLst>
                      </a:pPr>
                      <a:r>
                        <a:rPr lang="th-TH" sz="2300" dirty="0">
                          <a:solidFill>
                            <a:srgbClr val="190482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งบบริหาร</a:t>
                      </a:r>
                      <a:endParaRPr lang="en-US" sz="2300" dirty="0">
                        <a:solidFill>
                          <a:srgbClr val="190482"/>
                        </a:solidFill>
                        <a:effectLst/>
                        <a:latin typeface="Chulabhorn Likit Text Light๙" panose="00000400000000000000" pitchFamily="2" charset="-34"/>
                        <a:ea typeface="Calibri" panose="020F0502020204030204" pitchFamily="34" charset="0"/>
                        <a:cs typeface="Chulabhorn Likit Text Light๙" panose="00000400000000000000" pitchFamily="2" charset="-34"/>
                      </a:endParaRPr>
                    </a:p>
                  </a:txBody>
                  <a:tcPr marL="102870" marR="10287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95000"/>
                        </a:lnSpc>
                        <a:spcAft>
                          <a:spcPts val="1000"/>
                        </a:spcAft>
                        <a:tabLst>
                          <a:tab pos="1049020" algn="l"/>
                          <a:tab pos="1235710" algn="l"/>
                          <a:tab pos="1431290" algn="l"/>
                          <a:tab pos="1710690" algn="l"/>
                          <a:tab pos="1938020" algn="l"/>
                          <a:tab pos="5581015" algn="l"/>
                        </a:tabLst>
                      </a:pPr>
                      <a:r>
                        <a:rPr lang="en-US" sz="2300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144,662,220.00</a:t>
                      </a:r>
                    </a:p>
                  </a:txBody>
                  <a:tcPr marL="102870" marR="10287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95000"/>
                        </a:lnSpc>
                        <a:spcAft>
                          <a:spcPts val="1000"/>
                        </a:spcAft>
                        <a:tabLst>
                          <a:tab pos="1049020" algn="l"/>
                          <a:tab pos="1235710" algn="l"/>
                          <a:tab pos="1431290" algn="l"/>
                          <a:tab pos="1710690" algn="l"/>
                          <a:tab pos="1938020" algn="l"/>
                          <a:tab pos="5581015" algn="l"/>
                        </a:tabLst>
                      </a:pPr>
                      <a:r>
                        <a:rPr lang="th-TH" sz="2300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83</a:t>
                      </a:r>
                      <a:r>
                        <a:rPr lang="en-US" sz="2300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,071,589.96</a:t>
                      </a:r>
                    </a:p>
                  </a:txBody>
                  <a:tcPr marL="102870" marR="10287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95000"/>
                        </a:lnSpc>
                        <a:spcAft>
                          <a:spcPts val="1000"/>
                        </a:spcAft>
                        <a:tabLst>
                          <a:tab pos="1049020" algn="l"/>
                          <a:tab pos="1235710" algn="l"/>
                          <a:tab pos="1431290" algn="l"/>
                          <a:tab pos="1710690" algn="l"/>
                          <a:tab pos="1938020" algn="l"/>
                          <a:tab pos="5581015" algn="l"/>
                        </a:tabLst>
                      </a:pPr>
                      <a:r>
                        <a:rPr lang="en-US" sz="2300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57.42</a:t>
                      </a:r>
                    </a:p>
                  </a:txBody>
                  <a:tcPr marL="102870" marR="10287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95000"/>
                        </a:lnSpc>
                        <a:spcAft>
                          <a:spcPts val="1000"/>
                        </a:spcAft>
                        <a:tabLst>
                          <a:tab pos="1049020" algn="l"/>
                          <a:tab pos="1235710" algn="l"/>
                          <a:tab pos="1431290" algn="l"/>
                          <a:tab pos="1710690" algn="l"/>
                          <a:tab pos="1938020" algn="l"/>
                          <a:tab pos="5581015" algn="l"/>
                        </a:tabLst>
                      </a:pPr>
                      <a:r>
                        <a:rPr lang="th-TH" sz="2300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19.58</a:t>
                      </a:r>
                      <a:endParaRPr lang="en-US" sz="2300" dirty="0">
                        <a:solidFill>
                          <a:srgbClr val="002060"/>
                        </a:solidFill>
                        <a:effectLst/>
                        <a:latin typeface="Chulabhorn Likit Text Light๙" panose="00000400000000000000" pitchFamily="2" charset="-34"/>
                        <a:ea typeface="Calibri" panose="020F0502020204030204" pitchFamily="34" charset="0"/>
                        <a:cs typeface="Chulabhorn Likit Text Light๙" panose="00000400000000000000" pitchFamily="2" charset="-34"/>
                      </a:endParaRPr>
                    </a:p>
                  </a:txBody>
                  <a:tcPr marL="102870" marR="10287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95000"/>
                        </a:lnSpc>
                        <a:spcAft>
                          <a:spcPts val="1000"/>
                        </a:spcAft>
                        <a:tabLst>
                          <a:tab pos="1049020" algn="l"/>
                          <a:tab pos="1235710" algn="l"/>
                          <a:tab pos="1431290" algn="l"/>
                          <a:tab pos="1710690" algn="l"/>
                          <a:tab pos="1938020" algn="l"/>
                          <a:tab pos="5581015" algn="l"/>
                        </a:tabLst>
                      </a:pPr>
                      <a:r>
                        <a:rPr lang="th-TH" sz="2300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61,590,610.04</a:t>
                      </a:r>
                      <a:endParaRPr lang="en-US" sz="2300" dirty="0">
                        <a:solidFill>
                          <a:srgbClr val="002060"/>
                        </a:solidFill>
                        <a:effectLst/>
                        <a:latin typeface="Chulabhorn Likit Text Light๙" panose="00000400000000000000" pitchFamily="2" charset="-34"/>
                        <a:ea typeface="Calibri" panose="020F0502020204030204" pitchFamily="34" charset="0"/>
                        <a:cs typeface="Chulabhorn Likit Text Light๙" panose="00000400000000000000" pitchFamily="2" charset="-34"/>
                      </a:endParaRPr>
                    </a:p>
                  </a:txBody>
                  <a:tcPr marL="102870" marR="10287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50703217"/>
                  </a:ext>
                </a:extLst>
              </a:tr>
              <a:tr h="567452">
                <a:tc>
                  <a:txBody>
                    <a:bodyPr/>
                    <a:lstStyle/>
                    <a:p>
                      <a:pPr>
                        <a:lnSpc>
                          <a:spcPct val="95000"/>
                        </a:lnSpc>
                        <a:spcAft>
                          <a:spcPts val="1000"/>
                        </a:spcAft>
                        <a:tabLst>
                          <a:tab pos="1049020" algn="l"/>
                          <a:tab pos="1235710" algn="l"/>
                          <a:tab pos="1431290" algn="l"/>
                          <a:tab pos="1710690" algn="l"/>
                          <a:tab pos="1938020" algn="l"/>
                          <a:tab pos="5581015" algn="l"/>
                        </a:tabLst>
                      </a:pPr>
                      <a:r>
                        <a:rPr lang="th-TH" sz="2300" dirty="0">
                          <a:solidFill>
                            <a:srgbClr val="190482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เงินอุดหนุน</a:t>
                      </a:r>
                      <a:endParaRPr lang="en-US" sz="2300" dirty="0">
                        <a:solidFill>
                          <a:srgbClr val="190482"/>
                        </a:solidFill>
                        <a:effectLst/>
                        <a:latin typeface="Chulabhorn Likit Text Light๙" panose="00000400000000000000" pitchFamily="2" charset="-34"/>
                        <a:ea typeface="Calibri" panose="020F0502020204030204" pitchFamily="34" charset="0"/>
                        <a:cs typeface="Chulabhorn Likit Text Light๙" panose="00000400000000000000" pitchFamily="2" charset="-34"/>
                      </a:endParaRPr>
                    </a:p>
                  </a:txBody>
                  <a:tcPr marL="102870" marR="10287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D1F0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95000"/>
                        </a:lnSpc>
                        <a:spcAft>
                          <a:spcPts val="1000"/>
                        </a:spcAft>
                        <a:tabLst>
                          <a:tab pos="1049020" algn="l"/>
                          <a:tab pos="1235710" algn="l"/>
                          <a:tab pos="1431290" algn="l"/>
                          <a:tab pos="1710690" algn="l"/>
                          <a:tab pos="1938020" algn="l"/>
                          <a:tab pos="5581015" algn="l"/>
                        </a:tabLst>
                      </a:pPr>
                      <a:r>
                        <a:rPr lang="en-US" sz="2300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67,000,000.00</a:t>
                      </a:r>
                    </a:p>
                  </a:txBody>
                  <a:tcPr marL="102870" marR="10287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D1F0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95000"/>
                        </a:lnSpc>
                        <a:spcAft>
                          <a:spcPts val="1000"/>
                        </a:spcAft>
                        <a:tabLst>
                          <a:tab pos="786130" algn="ctr"/>
                          <a:tab pos="1049020" algn="l"/>
                          <a:tab pos="1235710" algn="l"/>
                          <a:tab pos="1431290" algn="l"/>
                          <a:tab pos="1572895" algn="r"/>
                          <a:tab pos="1710690" algn="l"/>
                          <a:tab pos="1938020" algn="l"/>
                          <a:tab pos="5581015" algn="l"/>
                        </a:tabLst>
                      </a:pPr>
                      <a:r>
                        <a:rPr lang="th-TH" sz="2300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62,065,055.00</a:t>
                      </a:r>
                      <a:endParaRPr lang="en-US" sz="2300" dirty="0">
                        <a:solidFill>
                          <a:srgbClr val="002060"/>
                        </a:solidFill>
                        <a:effectLst/>
                        <a:latin typeface="Chulabhorn Likit Text Light๙" panose="00000400000000000000" pitchFamily="2" charset="-34"/>
                        <a:ea typeface="Calibri" panose="020F0502020204030204" pitchFamily="34" charset="0"/>
                        <a:cs typeface="Chulabhorn Likit Text Light๙" panose="00000400000000000000" pitchFamily="2" charset="-34"/>
                      </a:endParaRPr>
                    </a:p>
                  </a:txBody>
                  <a:tcPr marL="102870" marR="10287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D1F0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95000"/>
                        </a:lnSpc>
                        <a:spcAft>
                          <a:spcPts val="1000"/>
                        </a:spcAft>
                        <a:tabLst>
                          <a:tab pos="1049020" algn="l"/>
                          <a:tab pos="1235710" algn="l"/>
                          <a:tab pos="1431290" algn="l"/>
                          <a:tab pos="1710690" algn="l"/>
                          <a:tab pos="1938020" algn="l"/>
                          <a:tab pos="5581015" algn="l"/>
                        </a:tabLst>
                      </a:pPr>
                      <a:r>
                        <a:rPr lang="th-TH" sz="2300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92.63</a:t>
                      </a:r>
                      <a:endParaRPr lang="en-US" sz="2300" dirty="0">
                        <a:solidFill>
                          <a:srgbClr val="002060"/>
                        </a:solidFill>
                        <a:effectLst/>
                        <a:latin typeface="Chulabhorn Likit Text Light๙" panose="00000400000000000000" pitchFamily="2" charset="-34"/>
                        <a:ea typeface="Calibri" panose="020F0502020204030204" pitchFamily="34" charset="0"/>
                        <a:cs typeface="Chulabhorn Likit Text Light๙" panose="00000400000000000000" pitchFamily="2" charset="-34"/>
                      </a:endParaRPr>
                    </a:p>
                  </a:txBody>
                  <a:tcPr marL="102870" marR="10287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D1F0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95000"/>
                        </a:lnSpc>
                        <a:spcAft>
                          <a:spcPts val="1000"/>
                        </a:spcAft>
                        <a:tabLst>
                          <a:tab pos="1049020" algn="l"/>
                          <a:tab pos="1235710" algn="l"/>
                          <a:tab pos="1431290" algn="l"/>
                          <a:tab pos="1710690" algn="l"/>
                          <a:tab pos="1938020" algn="l"/>
                          <a:tab pos="5581015" algn="l"/>
                        </a:tabLst>
                      </a:pPr>
                      <a:r>
                        <a:rPr lang="th-TH" sz="2300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15.63</a:t>
                      </a:r>
                      <a:endParaRPr lang="en-US" sz="2300" dirty="0">
                        <a:solidFill>
                          <a:srgbClr val="002060"/>
                        </a:solidFill>
                        <a:effectLst/>
                        <a:latin typeface="Chulabhorn Likit Text Light๙" panose="00000400000000000000" pitchFamily="2" charset="-34"/>
                        <a:ea typeface="Calibri" panose="020F0502020204030204" pitchFamily="34" charset="0"/>
                        <a:cs typeface="Chulabhorn Likit Text Light๙" panose="00000400000000000000" pitchFamily="2" charset="-34"/>
                      </a:endParaRPr>
                    </a:p>
                  </a:txBody>
                  <a:tcPr marL="102870" marR="10287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D1F0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95000"/>
                        </a:lnSpc>
                        <a:spcAft>
                          <a:spcPts val="1000"/>
                        </a:spcAft>
                        <a:tabLst>
                          <a:tab pos="1049020" algn="l"/>
                          <a:tab pos="1235710" algn="l"/>
                          <a:tab pos="1431290" algn="l"/>
                          <a:tab pos="1710690" algn="l"/>
                          <a:tab pos="1938020" algn="l"/>
                          <a:tab pos="5581015" algn="l"/>
                        </a:tabLst>
                      </a:pPr>
                      <a:r>
                        <a:rPr lang="th-TH" sz="2300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4,934,945.00</a:t>
                      </a:r>
                      <a:endParaRPr lang="en-US" sz="2300" dirty="0">
                        <a:solidFill>
                          <a:srgbClr val="002060"/>
                        </a:solidFill>
                        <a:effectLst/>
                        <a:latin typeface="Chulabhorn Likit Text Light๙" panose="00000400000000000000" pitchFamily="2" charset="-34"/>
                        <a:ea typeface="Calibri" panose="020F0502020204030204" pitchFamily="34" charset="0"/>
                        <a:cs typeface="Chulabhorn Likit Text Light๙" panose="00000400000000000000" pitchFamily="2" charset="-34"/>
                      </a:endParaRPr>
                    </a:p>
                  </a:txBody>
                  <a:tcPr marL="102870" marR="10287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D1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6811247"/>
                  </a:ext>
                </a:extLst>
              </a:tr>
              <a:tr h="580547">
                <a:tc>
                  <a:txBody>
                    <a:bodyPr/>
                    <a:lstStyle/>
                    <a:p>
                      <a:pPr>
                        <a:lnSpc>
                          <a:spcPct val="95000"/>
                        </a:lnSpc>
                        <a:spcAft>
                          <a:spcPts val="1000"/>
                        </a:spcAft>
                        <a:tabLst>
                          <a:tab pos="1049020" algn="l"/>
                          <a:tab pos="1235710" algn="l"/>
                          <a:tab pos="1431290" algn="l"/>
                          <a:tab pos="1710690" algn="l"/>
                          <a:tab pos="1938020" algn="l"/>
                          <a:tab pos="5581015" algn="l"/>
                        </a:tabLst>
                      </a:pPr>
                      <a:r>
                        <a:rPr lang="th-TH" sz="2300" dirty="0">
                          <a:solidFill>
                            <a:srgbClr val="190482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เงินทุนหมุนเวียน</a:t>
                      </a:r>
                      <a:endParaRPr lang="en-US" sz="2300" dirty="0">
                        <a:solidFill>
                          <a:srgbClr val="190482"/>
                        </a:solidFill>
                        <a:effectLst/>
                        <a:latin typeface="Chulabhorn Likit Text Light๙" panose="00000400000000000000" pitchFamily="2" charset="-34"/>
                        <a:ea typeface="Calibri" panose="020F0502020204030204" pitchFamily="34" charset="0"/>
                        <a:cs typeface="Chulabhorn Likit Text Light๙" panose="00000400000000000000" pitchFamily="2" charset="-34"/>
                      </a:endParaRPr>
                    </a:p>
                  </a:txBody>
                  <a:tcPr marL="102870" marR="10287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95000"/>
                        </a:lnSpc>
                        <a:spcAft>
                          <a:spcPts val="1000"/>
                        </a:spcAft>
                        <a:tabLst>
                          <a:tab pos="1049020" algn="l"/>
                          <a:tab pos="1235710" algn="l"/>
                          <a:tab pos="1431290" algn="l"/>
                          <a:tab pos="1710690" algn="l"/>
                          <a:tab pos="1938020" algn="l"/>
                          <a:tab pos="5581015" algn="l"/>
                        </a:tabLst>
                      </a:pPr>
                      <a:r>
                        <a:rPr lang="en-US" sz="2300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994,000,000.00</a:t>
                      </a:r>
                    </a:p>
                  </a:txBody>
                  <a:tcPr marL="102870" marR="10287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95000"/>
                        </a:lnSpc>
                        <a:spcAft>
                          <a:spcPts val="1000"/>
                        </a:spcAft>
                        <a:tabLst>
                          <a:tab pos="1049020" algn="l"/>
                          <a:tab pos="1235710" algn="l"/>
                          <a:tab pos="1431290" algn="l"/>
                          <a:tab pos="1710690" algn="l"/>
                          <a:tab pos="1938020" algn="l"/>
                          <a:tab pos="5581015" algn="l"/>
                        </a:tabLst>
                      </a:pPr>
                      <a:r>
                        <a:rPr lang="th-TH" sz="2300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793,819,604.00</a:t>
                      </a:r>
                      <a:endParaRPr lang="en-US" sz="2300" dirty="0">
                        <a:solidFill>
                          <a:srgbClr val="002060"/>
                        </a:solidFill>
                        <a:effectLst/>
                        <a:latin typeface="Chulabhorn Likit Text Light๙" panose="00000400000000000000" pitchFamily="2" charset="-34"/>
                        <a:ea typeface="Calibri" panose="020F0502020204030204" pitchFamily="34" charset="0"/>
                        <a:cs typeface="Chulabhorn Likit Text Light๙" panose="00000400000000000000" pitchFamily="2" charset="-34"/>
                      </a:endParaRPr>
                    </a:p>
                  </a:txBody>
                  <a:tcPr marL="102870" marR="10287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95000"/>
                        </a:lnSpc>
                        <a:spcAft>
                          <a:spcPts val="1000"/>
                        </a:spcAft>
                        <a:tabLst>
                          <a:tab pos="1049020" algn="l"/>
                          <a:tab pos="1235710" algn="l"/>
                          <a:tab pos="1431290" algn="l"/>
                          <a:tab pos="1710690" algn="l"/>
                          <a:tab pos="1938020" algn="l"/>
                          <a:tab pos="5581015" algn="l"/>
                        </a:tabLst>
                      </a:pPr>
                      <a:r>
                        <a:rPr lang="th-TH" sz="2300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79.86</a:t>
                      </a:r>
                      <a:endParaRPr lang="en-US" sz="2300" dirty="0">
                        <a:solidFill>
                          <a:srgbClr val="002060"/>
                        </a:solidFill>
                        <a:effectLst/>
                        <a:latin typeface="Chulabhorn Likit Text Light๙" panose="00000400000000000000" pitchFamily="2" charset="-34"/>
                        <a:ea typeface="Calibri" panose="020F0502020204030204" pitchFamily="34" charset="0"/>
                        <a:cs typeface="Chulabhorn Likit Text Light๙" panose="00000400000000000000" pitchFamily="2" charset="-34"/>
                      </a:endParaRPr>
                    </a:p>
                  </a:txBody>
                  <a:tcPr marL="102870" marR="10287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95000"/>
                        </a:lnSpc>
                        <a:spcAft>
                          <a:spcPts val="1000"/>
                        </a:spcAft>
                        <a:tabLst>
                          <a:tab pos="1049020" algn="l"/>
                          <a:tab pos="1235710" algn="l"/>
                          <a:tab pos="1431290" algn="l"/>
                          <a:tab pos="1710690" algn="l"/>
                          <a:tab pos="1938020" algn="l"/>
                          <a:tab pos="5581015" algn="l"/>
                        </a:tabLst>
                      </a:pPr>
                      <a:r>
                        <a:rPr lang="th-TH" sz="2300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2.86</a:t>
                      </a:r>
                      <a:endParaRPr lang="en-US" sz="2300" dirty="0">
                        <a:solidFill>
                          <a:srgbClr val="002060"/>
                        </a:solidFill>
                        <a:effectLst/>
                        <a:latin typeface="Chulabhorn Likit Text Light๙" panose="00000400000000000000" pitchFamily="2" charset="-34"/>
                        <a:ea typeface="Calibri" panose="020F0502020204030204" pitchFamily="34" charset="0"/>
                        <a:cs typeface="Chulabhorn Likit Text Light๙" panose="00000400000000000000" pitchFamily="2" charset="-34"/>
                      </a:endParaRPr>
                    </a:p>
                  </a:txBody>
                  <a:tcPr marL="102870" marR="10287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95000"/>
                        </a:lnSpc>
                        <a:spcAft>
                          <a:spcPts val="1000"/>
                        </a:spcAft>
                        <a:tabLst>
                          <a:tab pos="1049020" algn="l"/>
                          <a:tab pos="1235710" algn="l"/>
                          <a:tab pos="1431290" algn="l"/>
                          <a:tab pos="1710690" algn="l"/>
                          <a:tab pos="1938020" algn="l"/>
                          <a:tab pos="5581015" algn="l"/>
                        </a:tabLst>
                      </a:pPr>
                      <a:r>
                        <a:rPr lang="th-TH" sz="2300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200,180,396.00</a:t>
                      </a:r>
                      <a:endParaRPr lang="en-US" sz="2300" dirty="0">
                        <a:solidFill>
                          <a:srgbClr val="002060"/>
                        </a:solidFill>
                        <a:effectLst/>
                        <a:latin typeface="Chulabhorn Likit Text Light๙" panose="00000400000000000000" pitchFamily="2" charset="-34"/>
                        <a:ea typeface="Calibri" panose="020F0502020204030204" pitchFamily="34" charset="0"/>
                        <a:cs typeface="Chulabhorn Likit Text Light๙" panose="00000400000000000000" pitchFamily="2" charset="-34"/>
                      </a:endParaRPr>
                    </a:p>
                  </a:txBody>
                  <a:tcPr marL="102870" marR="10287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24221294"/>
                  </a:ext>
                </a:extLst>
              </a:tr>
              <a:tr h="901376">
                <a:tc>
                  <a:txBody>
                    <a:bodyPr/>
                    <a:lstStyle/>
                    <a:p>
                      <a:pPr algn="ctr">
                        <a:lnSpc>
                          <a:spcPct val="95000"/>
                        </a:lnSpc>
                        <a:spcAft>
                          <a:spcPts val="1000"/>
                        </a:spcAft>
                        <a:tabLst>
                          <a:tab pos="1049020" algn="l"/>
                          <a:tab pos="1235710" algn="l"/>
                          <a:tab pos="1431290" algn="l"/>
                          <a:tab pos="1710690" algn="l"/>
                          <a:tab pos="1938020" algn="l"/>
                          <a:tab pos="5581015" algn="l"/>
                        </a:tabLst>
                      </a:pPr>
                      <a:r>
                        <a:rPr lang="th-TH" sz="2300" dirty="0">
                          <a:solidFill>
                            <a:schemeClr val="bg1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รวมทั้งสิ้น</a:t>
                      </a:r>
                      <a:endParaRPr lang="en-US" sz="2300" dirty="0">
                        <a:solidFill>
                          <a:schemeClr val="bg1"/>
                        </a:solidFill>
                        <a:effectLst/>
                        <a:latin typeface="Chulabhorn Likit Text Light๙" panose="00000400000000000000" pitchFamily="2" charset="-34"/>
                        <a:ea typeface="Calibri" panose="020F0502020204030204" pitchFamily="34" charset="0"/>
                        <a:cs typeface="Chulabhorn Likit Text Light๙" panose="00000400000000000000" pitchFamily="2" charset="-34"/>
                      </a:endParaRPr>
                    </a:p>
                  </a:txBody>
                  <a:tcPr marL="102870" marR="10287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77ED2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95000"/>
                        </a:lnSpc>
                        <a:spcAft>
                          <a:spcPts val="1000"/>
                        </a:spcAft>
                        <a:tabLst>
                          <a:tab pos="1049020" algn="l"/>
                          <a:tab pos="1235710" algn="l"/>
                          <a:tab pos="1431290" algn="l"/>
                          <a:tab pos="1710690" algn="l"/>
                          <a:tab pos="1938020" algn="l"/>
                          <a:tab pos="5581015" algn="l"/>
                        </a:tabLst>
                      </a:pPr>
                      <a:r>
                        <a:rPr lang="en-US" sz="2300" b="1" dirty="0">
                          <a:solidFill>
                            <a:schemeClr val="bg1"/>
                          </a:solidFill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1,205,662,200.00</a:t>
                      </a:r>
                    </a:p>
                  </a:txBody>
                  <a:tcPr marL="102870" marR="10287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77ED2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95000"/>
                        </a:lnSpc>
                        <a:spcAft>
                          <a:spcPts val="1000"/>
                        </a:spcAft>
                        <a:tabLst>
                          <a:tab pos="1049020" algn="l"/>
                          <a:tab pos="1235710" algn="l"/>
                          <a:tab pos="1431290" algn="l"/>
                          <a:tab pos="1710690" algn="l"/>
                          <a:tab pos="1938020" algn="l"/>
                          <a:tab pos="5581015" algn="l"/>
                        </a:tabLst>
                      </a:pPr>
                      <a:r>
                        <a:rPr lang="th-TH" sz="2300" b="1" dirty="0">
                          <a:solidFill>
                            <a:schemeClr val="bg1"/>
                          </a:solidFill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938,956,248.96</a:t>
                      </a:r>
                      <a:endParaRPr lang="en-US" sz="2300" b="1" dirty="0">
                        <a:solidFill>
                          <a:schemeClr val="bg1"/>
                        </a:solidFill>
                        <a:effectLst/>
                        <a:latin typeface="Chulabhorn Likit Text Light๙" panose="00000400000000000000" pitchFamily="2" charset="-34"/>
                        <a:ea typeface="Calibri" panose="020F0502020204030204" pitchFamily="34" charset="0"/>
                        <a:cs typeface="Chulabhorn Likit Text Light๙" panose="00000400000000000000" pitchFamily="2" charset="-34"/>
                      </a:endParaRPr>
                    </a:p>
                  </a:txBody>
                  <a:tcPr marL="102870" marR="10287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77ED2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95000"/>
                        </a:lnSpc>
                        <a:spcAft>
                          <a:spcPts val="1000"/>
                        </a:spcAft>
                        <a:tabLst>
                          <a:tab pos="1049020" algn="l"/>
                          <a:tab pos="1235710" algn="l"/>
                          <a:tab pos="1431290" algn="l"/>
                          <a:tab pos="1710690" algn="l"/>
                          <a:tab pos="1938020" algn="l"/>
                          <a:tab pos="5581015" algn="l"/>
                        </a:tabLst>
                      </a:pPr>
                      <a:r>
                        <a:rPr lang="th-TH" sz="2300" b="1" dirty="0">
                          <a:solidFill>
                            <a:schemeClr val="bg1"/>
                          </a:solidFill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77.88</a:t>
                      </a:r>
                      <a:endParaRPr lang="en-US" sz="2300" b="1" dirty="0">
                        <a:solidFill>
                          <a:schemeClr val="bg1"/>
                        </a:solidFill>
                        <a:effectLst/>
                        <a:latin typeface="Chulabhorn Likit Text Light๙" panose="00000400000000000000" pitchFamily="2" charset="-34"/>
                        <a:ea typeface="Calibri" panose="020F0502020204030204" pitchFamily="34" charset="0"/>
                        <a:cs typeface="Chulabhorn Likit Text Light๙" panose="00000400000000000000" pitchFamily="2" charset="-34"/>
                      </a:endParaRPr>
                    </a:p>
                  </a:txBody>
                  <a:tcPr marL="102870" marR="10287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77ED2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95000"/>
                        </a:lnSpc>
                        <a:spcAft>
                          <a:spcPts val="1000"/>
                        </a:spcAft>
                        <a:tabLst>
                          <a:tab pos="1049020" algn="l"/>
                          <a:tab pos="1235710" algn="l"/>
                          <a:tab pos="1431290" algn="l"/>
                          <a:tab pos="1710690" algn="l"/>
                          <a:tab pos="1938020" algn="l"/>
                          <a:tab pos="5581015" algn="l"/>
                        </a:tabLst>
                      </a:pPr>
                      <a:r>
                        <a:rPr lang="th-TH" sz="2300" b="1" dirty="0">
                          <a:solidFill>
                            <a:schemeClr val="bg1"/>
                          </a:solidFill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0.88</a:t>
                      </a:r>
                      <a:endParaRPr lang="en-US" sz="2300" b="1" dirty="0">
                        <a:solidFill>
                          <a:schemeClr val="bg1"/>
                        </a:solidFill>
                        <a:effectLst/>
                        <a:latin typeface="Chulabhorn Likit Text Light๙" panose="00000400000000000000" pitchFamily="2" charset="-34"/>
                        <a:ea typeface="Calibri" panose="020F0502020204030204" pitchFamily="34" charset="0"/>
                        <a:cs typeface="Chulabhorn Likit Text Light๙" panose="00000400000000000000" pitchFamily="2" charset="-34"/>
                      </a:endParaRPr>
                    </a:p>
                  </a:txBody>
                  <a:tcPr marL="102870" marR="10287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77ED2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95000"/>
                        </a:lnSpc>
                        <a:spcAft>
                          <a:spcPts val="1000"/>
                        </a:spcAft>
                        <a:tabLst>
                          <a:tab pos="1049020" algn="l"/>
                          <a:tab pos="1235710" algn="l"/>
                          <a:tab pos="1431290" algn="l"/>
                          <a:tab pos="1710690" algn="l"/>
                          <a:tab pos="1938020" algn="l"/>
                          <a:tab pos="5581015" algn="l"/>
                        </a:tabLst>
                      </a:pPr>
                      <a:r>
                        <a:rPr lang="th-TH" sz="2300" b="1" dirty="0">
                          <a:solidFill>
                            <a:schemeClr val="bg1"/>
                          </a:solidFill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266,705,951.04</a:t>
                      </a:r>
                      <a:endParaRPr lang="en-US" sz="2300" b="1" dirty="0">
                        <a:solidFill>
                          <a:schemeClr val="bg1"/>
                        </a:solidFill>
                        <a:effectLst/>
                        <a:latin typeface="Chulabhorn Likit Text Light๙" panose="00000400000000000000" pitchFamily="2" charset="-34"/>
                        <a:ea typeface="Calibri" panose="020F0502020204030204" pitchFamily="34" charset="0"/>
                        <a:cs typeface="Chulabhorn Likit Text Light๙" panose="00000400000000000000" pitchFamily="2" charset="-34"/>
                      </a:endParaRPr>
                    </a:p>
                  </a:txBody>
                  <a:tcPr marL="102870" marR="10287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77ED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1049352"/>
                  </a:ext>
                </a:extLst>
              </a:tr>
            </a:tbl>
          </a:graphicData>
        </a:graphic>
      </p:graphicFrame>
      <p:sp>
        <p:nvSpPr>
          <p:cNvPr id="25" name="Freeform 11"/>
          <p:cNvSpPr/>
          <p:nvPr/>
        </p:nvSpPr>
        <p:spPr>
          <a:xfrm>
            <a:off x="38099" y="-190499"/>
            <a:ext cx="3960000" cy="1080000"/>
          </a:xfrm>
          <a:custGeom>
            <a:avLst/>
            <a:gdLst/>
            <a:ahLst/>
            <a:cxnLst/>
            <a:rect l="l" t="t" r="r" b="b"/>
            <a:pathLst>
              <a:path w="5172936" h="1343249">
                <a:moveTo>
                  <a:pt x="0" y="0"/>
                </a:moveTo>
                <a:lnTo>
                  <a:pt x="5172936" y="0"/>
                </a:lnTo>
                <a:lnTo>
                  <a:pt x="5172936" y="1343249"/>
                </a:lnTo>
                <a:lnTo>
                  <a:pt x="0" y="134324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26" name="Freeform 2"/>
          <p:cNvSpPr/>
          <p:nvPr/>
        </p:nvSpPr>
        <p:spPr>
          <a:xfrm>
            <a:off x="-322135" y="9635249"/>
            <a:ext cx="19404854" cy="1451851"/>
          </a:xfrm>
          <a:custGeom>
            <a:avLst/>
            <a:gdLst/>
            <a:ahLst/>
            <a:cxnLst/>
            <a:rect l="l" t="t" r="r" b="b"/>
            <a:pathLst>
              <a:path w="19404854" h="9702427">
                <a:moveTo>
                  <a:pt x="0" y="0"/>
                </a:moveTo>
                <a:lnTo>
                  <a:pt x="19404855" y="0"/>
                </a:lnTo>
                <a:lnTo>
                  <a:pt x="19404855" y="9702428"/>
                </a:lnTo>
                <a:lnTo>
                  <a:pt x="0" y="970242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 b="-568280"/>
            </a:stretch>
          </a:blipFill>
        </p:spPr>
      </p:sp>
      <p:sp>
        <p:nvSpPr>
          <p:cNvPr id="27" name="Freeform 5"/>
          <p:cNvSpPr/>
          <p:nvPr/>
        </p:nvSpPr>
        <p:spPr>
          <a:xfrm>
            <a:off x="17183859" y="9649284"/>
            <a:ext cx="352548" cy="352548"/>
          </a:xfrm>
          <a:custGeom>
            <a:avLst/>
            <a:gdLst/>
            <a:ahLst/>
            <a:cxnLst/>
            <a:rect l="l" t="t" r="r" b="b"/>
            <a:pathLst>
              <a:path w="352548" h="352548">
                <a:moveTo>
                  <a:pt x="0" y="0"/>
                </a:moveTo>
                <a:lnTo>
                  <a:pt x="352547" y="0"/>
                </a:lnTo>
                <a:lnTo>
                  <a:pt x="352547" y="352548"/>
                </a:lnTo>
                <a:lnTo>
                  <a:pt x="0" y="35254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47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8" name="Freeform 6"/>
          <p:cNvSpPr/>
          <p:nvPr/>
        </p:nvSpPr>
        <p:spPr>
          <a:xfrm>
            <a:off x="16855283" y="9924104"/>
            <a:ext cx="270304" cy="270304"/>
          </a:xfrm>
          <a:custGeom>
            <a:avLst/>
            <a:gdLst/>
            <a:ahLst/>
            <a:cxnLst/>
            <a:rect l="l" t="t" r="r" b="b"/>
            <a:pathLst>
              <a:path w="270304" h="270304">
                <a:moveTo>
                  <a:pt x="0" y="0"/>
                </a:moveTo>
                <a:lnTo>
                  <a:pt x="270304" y="0"/>
                </a:lnTo>
                <a:lnTo>
                  <a:pt x="270304" y="270304"/>
                </a:lnTo>
                <a:lnTo>
                  <a:pt x="0" y="27030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55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9" name="Freeform 7"/>
          <p:cNvSpPr/>
          <p:nvPr/>
        </p:nvSpPr>
        <p:spPr>
          <a:xfrm>
            <a:off x="0" y="9641564"/>
            <a:ext cx="625082" cy="625082"/>
          </a:xfrm>
          <a:custGeom>
            <a:avLst/>
            <a:gdLst/>
            <a:ahLst/>
            <a:cxnLst/>
            <a:rect l="l" t="t" r="r" b="b"/>
            <a:pathLst>
              <a:path w="625082" h="625082">
                <a:moveTo>
                  <a:pt x="0" y="0"/>
                </a:moveTo>
                <a:lnTo>
                  <a:pt x="625082" y="0"/>
                </a:lnTo>
                <a:lnTo>
                  <a:pt x="625082" y="625082"/>
                </a:lnTo>
                <a:lnTo>
                  <a:pt x="0" y="62508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30" name="Freeform 8"/>
          <p:cNvSpPr/>
          <p:nvPr/>
        </p:nvSpPr>
        <p:spPr>
          <a:xfrm>
            <a:off x="660458" y="9631111"/>
            <a:ext cx="294691" cy="294691"/>
          </a:xfrm>
          <a:custGeom>
            <a:avLst/>
            <a:gdLst/>
            <a:ahLst/>
            <a:cxnLst/>
            <a:rect l="l" t="t" r="r" b="b"/>
            <a:pathLst>
              <a:path w="294691" h="294691">
                <a:moveTo>
                  <a:pt x="0" y="0"/>
                </a:moveTo>
                <a:lnTo>
                  <a:pt x="294691" y="0"/>
                </a:lnTo>
                <a:lnTo>
                  <a:pt x="294691" y="294691"/>
                </a:lnTo>
                <a:lnTo>
                  <a:pt x="0" y="29469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31" name="Freeform 9"/>
          <p:cNvSpPr/>
          <p:nvPr/>
        </p:nvSpPr>
        <p:spPr>
          <a:xfrm rot="834738">
            <a:off x="4269232" y="9833364"/>
            <a:ext cx="298411" cy="298411"/>
          </a:xfrm>
          <a:custGeom>
            <a:avLst/>
            <a:gdLst/>
            <a:ahLst/>
            <a:cxnLst/>
            <a:rect l="l" t="t" r="r" b="b"/>
            <a:pathLst>
              <a:path w="298411" h="298411">
                <a:moveTo>
                  <a:pt x="0" y="0"/>
                </a:moveTo>
                <a:lnTo>
                  <a:pt x="298410" y="0"/>
                </a:lnTo>
                <a:lnTo>
                  <a:pt x="298410" y="298410"/>
                </a:lnTo>
                <a:lnTo>
                  <a:pt x="0" y="29841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56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32" name="TextBox 10"/>
          <p:cNvSpPr txBox="1"/>
          <p:nvPr/>
        </p:nvSpPr>
        <p:spPr>
          <a:xfrm>
            <a:off x="5418052" y="9897227"/>
            <a:ext cx="13784348" cy="428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679"/>
              </a:lnSpc>
            </a:pPr>
            <a:r>
              <a:rPr lang="en-US" sz="1600" dirty="0" err="1">
                <a:solidFill>
                  <a:srgbClr val="EA9F1B"/>
                </a:solidFill>
                <a:latin typeface="Chulabhorn Likit Text Light" panose="00000400000000000000" pitchFamily="2" charset="-34"/>
                <a:cs typeface="Chulabhorn Likit Text Light" panose="00000400000000000000" pitchFamily="2" charset="-34"/>
              </a:rPr>
              <a:t>เศรษฐกิจฐานรากมั่นคง</a:t>
            </a:r>
            <a:r>
              <a:rPr lang="en-US" sz="1600" dirty="0">
                <a:solidFill>
                  <a:srgbClr val="EA9F1B"/>
                </a:solidFill>
                <a:latin typeface="Chulabhorn Likit Text Light" panose="00000400000000000000" pitchFamily="2" charset="-34"/>
                <a:cs typeface="Chulabhorn Likit Text Light" panose="00000400000000000000" pitchFamily="2" charset="-34"/>
              </a:rPr>
              <a:t> </a:t>
            </a:r>
            <a:r>
              <a:rPr lang="en-US" sz="1600" dirty="0" err="1">
                <a:solidFill>
                  <a:srgbClr val="EA9F1B"/>
                </a:solidFill>
                <a:latin typeface="Chulabhorn Likit Text Light" panose="00000400000000000000" pitchFamily="2" charset="-34"/>
                <a:cs typeface="Chulabhorn Likit Text Light" panose="00000400000000000000" pitchFamily="2" charset="-34"/>
              </a:rPr>
              <a:t>ชุมชนเข้มแข็งอย่างยั่งยืน</a:t>
            </a:r>
            <a:r>
              <a:rPr lang="en-US" sz="1600" dirty="0">
                <a:solidFill>
                  <a:srgbClr val="EA9F1B"/>
                </a:solidFill>
                <a:latin typeface="Chulabhorn Likit Text Light" panose="00000400000000000000" pitchFamily="2" charset="-34"/>
                <a:cs typeface="Chulabhorn Likit Text Light" panose="00000400000000000000" pitchFamily="2" charset="-34"/>
              </a:rPr>
              <a:t> </a:t>
            </a:r>
            <a:r>
              <a:rPr lang="en-US" sz="1600" dirty="0" err="1">
                <a:solidFill>
                  <a:srgbClr val="EA9F1B"/>
                </a:solidFill>
                <a:latin typeface="Chulabhorn Likit Text Light" panose="00000400000000000000" pitchFamily="2" charset="-34"/>
                <a:cs typeface="Chulabhorn Likit Text Light" panose="00000400000000000000" pitchFamily="2" charset="-34"/>
              </a:rPr>
              <a:t>ด้วยหลักปรัชญาของเศรษฐกิจพอเพียง</a:t>
            </a:r>
            <a:r>
              <a:rPr lang="en-US" sz="1600" dirty="0">
                <a:solidFill>
                  <a:srgbClr val="EA9F1B"/>
                </a:solidFill>
                <a:latin typeface="Chulabhorn Likit Text Light" panose="00000400000000000000" pitchFamily="2" charset="-34"/>
                <a:cs typeface="Chulabhorn Likit Text Light" panose="00000400000000000000" pitchFamily="2" charset="-34"/>
              </a:rPr>
              <a:t> </a:t>
            </a:r>
          </a:p>
          <a:p>
            <a:pPr>
              <a:lnSpc>
                <a:spcPts val="1679"/>
              </a:lnSpc>
            </a:pPr>
            <a:endParaRPr lang="en-US" sz="1400" spc="253" dirty="0">
              <a:solidFill>
                <a:srgbClr val="EA9F1B"/>
              </a:solidFill>
              <a:cs typeface="Opun Mai Bold"/>
            </a:endParaRPr>
          </a:p>
        </p:txBody>
      </p:sp>
      <p:sp>
        <p:nvSpPr>
          <p:cNvPr id="33" name="Freeform 12"/>
          <p:cNvSpPr/>
          <p:nvPr/>
        </p:nvSpPr>
        <p:spPr>
          <a:xfrm rot="2055878">
            <a:off x="9189152" y="9608252"/>
            <a:ext cx="231865" cy="231865"/>
          </a:xfrm>
          <a:custGeom>
            <a:avLst/>
            <a:gdLst/>
            <a:ahLst/>
            <a:cxnLst/>
            <a:rect l="l" t="t" r="r" b="b"/>
            <a:pathLst>
              <a:path w="231865" h="231865">
                <a:moveTo>
                  <a:pt x="0" y="0"/>
                </a:moveTo>
                <a:lnTo>
                  <a:pt x="231865" y="0"/>
                </a:lnTo>
                <a:lnTo>
                  <a:pt x="231865" y="231865"/>
                </a:lnTo>
                <a:lnTo>
                  <a:pt x="0" y="23186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56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34" name="Freeform 13"/>
          <p:cNvSpPr/>
          <p:nvPr/>
        </p:nvSpPr>
        <p:spPr>
          <a:xfrm rot="-3152338">
            <a:off x="13217140" y="9859751"/>
            <a:ext cx="290824" cy="290824"/>
          </a:xfrm>
          <a:custGeom>
            <a:avLst/>
            <a:gdLst/>
            <a:ahLst/>
            <a:cxnLst/>
            <a:rect l="l" t="t" r="r" b="b"/>
            <a:pathLst>
              <a:path w="290824" h="290824">
                <a:moveTo>
                  <a:pt x="0" y="0"/>
                </a:moveTo>
                <a:lnTo>
                  <a:pt x="290824" y="0"/>
                </a:lnTo>
                <a:lnTo>
                  <a:pt x="290824" y="290824"/>
                </a:lnTo>
                <a:lnTo>
                  <a:pt x="0" y="29082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56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0" name="Freeform 14"/>
          <p:cNvSpPr/>
          <p:nvPr/>
        </p:nvSpPr>
        <p:spPr>
          <a:xfrm>
            <a:off x="16577689" y="9762124"/>
            <a:ext cx="220444" cy="220444"/>
          </a:xfrm>
          <a:custGeom>
            <a:avLst/>
            <a:gdLst/>
            <a:ahLst/>
            <a:cxnLst/>
            <a:rect l="l" t="t" r="r" b="b"/>
            <a:pathLst>
              <a:path w="220444" h="220444">
                <a:moveTo>
                  <a:pt x="0" y="0"/>
                </a:moveTo>
                <a:lnTo>
                  <a:pt x="220444" y="0"/>
                </a:lnTo>
                <a:lnTo>
                  <a:pt x="220444" y="220445"/>
                </a:lnTo>
                <a:lnTo>
                  <a:pt x="0" y="22044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65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1" name="Freeform 15"/>
          <p:cNvSpPr/>
          <p:nvPr/>
        </p:nvSpPr>
        <p:spPr>
          <a:xfrm>
            <a:off x="836293" y="9842337"/>
            <a:ext cx="384815" cy="384815"/>
          </a:xfrm>
          <a:custGeom>
            <a:avLst/>
            <a:gdLst/>
            <a:ahLst/>
            <a:cxnLst/>
            <a:rect l="l" t="t" r="r" b="b"/>
            <a:pathLst>
              <a:path w="384815" h="384815">
                <a:moveTo>
                  <a:pt x="0" y="0"/>
                </a:moveTo>
                <a:lnTo>
                  <a:pt x="384814" y="0"/>
                </a:lnTo>
                <a:lnTo>
                  <a:pt x="384814" y="384814"/>
                </a:lnTo>
                <a:lnTo>
                  <a:pt x="0" y="38481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2" name="Freeform 16"/>
          <p:cNvSpPr/>
          <p:nvPr/>
        </p:nvSpPr>
        <p:spPr>
          <a:xfrm>
            <a:off x="1292338" y="9656538"/>
            <a:ext cx="225180" cy="225180"/>
          </a:xfrm>
          <a:custGeom>
            <a:avLst/>
            <a:gdLst/>
            <a:ahLst/>
            <a:cxnLst/>
            <a:rect l="l" t="t" r="r" b="b"/>
            <a:pathLst>
              <a:path w="225180" h="225180">
                <a:moveTo>
                  <a:pt x="0" y="0"/>
                </a:moveTo>
                <a:lnTo>
                  <a:pt x="225180" y="0"/>
                </a:lnTo>
                <a:lnTo>
                  <a:pt x="225180" y="225180"/>
                </a:lnTo>
                <a:lnTo>
                  <a:pt x="0" y="22518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5" name="Freeform 13"/>
          <p:cNvSpPr/>
          <p:nvPr/>
        </p:nvSpPr>
        <p:spPr>
          <a:xfrm rot="-3152338">
            <a:off x="14453176" y="10443033"/>
            <a:ext cx="268702" cy="262072"/>
          </a:xfrm>
          <a:custGeom>
            <a:avLst/>
            <a:gdLst/>
            <a:ahLst/>
            <a:cxnLst/>
            <a:rect l="l" t="t" r="r" b="b"/>
            <a:pathLst>
              <a:path w="290824" h="290824">
                <a:moveTo>
                  <a:pt x="0" y="0"/>
                </a:moveTo>
                <a:lnTo>
                  <a:pt x="290824" y="0"/>
                </a:lnTo>
                <a:lnTo>
                  <a:pt x="290824" y="290824"/>
                </a:lnTo>
                <a:lnTo>
                  <a:pt x="0" y="29082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56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6" name="Freeform 13"/>
          <p:cNvSpPr/>
          <p:nvPr/>
        </p:nvSpPr>
        <p:spPr>
          <a:xfrm rot="-3152338">
            <a:off x="15430156" y="9952535"/>
            <a:ext cx="268702" cy="262072"/>
          </a:xfrm>
          <a:custGeom>
            <a:avLst/>
            <a:gdLst/>
            <a:ahLst/>
            <a:cxnLst/>
            <a:rect l="l" t="t" r="r" b="b"/>
            <a:pathLst>
              <a:path w="290824" h="290824">
                <a:moveTo>
                  <a:pt x="0" y="0"/>
                </a:moveTo>
                <a:lnTo>
                  <a:pt x="290824" y="0"/>
                </a:lnTo>
                <a:lnTo>
                  <a:pt x="290824" y="290824"/>
                </a:lnTo>
                <a:lnTo>
                  <a:pt x="0" y="29082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56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0627974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ตาราง 10">
            <a:extLst>
              <a:ext uri="{FF2B5EF4-FFF2-40B4-BE49-F238E27FC236}">
                <a16:creationId xmlns:a16="http://schemas.microsoft.com/office/drawing/2014/main" id="{7C8DD1A9-DFE4-4CBC-BDBF-CAB00621CA3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20450812"/>
              </p:ext>
            </p:extLst>
          </p:nvPr>
        </p:nvGraphicFramePr>
        <p:xfrm>
          <a:off x="922206" y="1752425"/>
          <a:ext cx="16677744" cy="7205319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731222">
                  <a:extLst>
                    <a:ext uri="{9D8B030D-6E8A-4147-A177-3AD203B41FA5}">
                      <a16:colId xmlns:a16="http://schemas.microsoft.com/office/drawing/2014/main" val="11784200"/>
                    </a:ext>
                  </a:extLst>
                </a:gridCol>
                <a:gridCol w="1699372">
                  <a:extLst>
                    <a:ext uri="{9D8B030D-6E8A-4147-A177-3AD203B41FA5}">
                      <a16:colId xmlns:a16="http://schemas.microsoft.com/office/drawing/2014/main" val="3453801504"/>
                    </a:ext>
                  </a:extLst>
                </a:gridCol>
                <a:gridCol w="2261191">
                  <a:extLst>
                    <a:ext uri="{9D8B030D-6E8A-4147-A177-3AD203B41FA5}">
                      <a16:colId xmlns:a16="http://schemas.microsoft.com/office/drawing/2014/main" val="3833956075"/>
                    </a:ext>
                  </a:extLst>
                </a:gridCol>
                <a:gridCol w="2064929">
                  <a:extLst>
                    <a:ext uri="{9D8B030D-6E8A-4147-A177-3AD203B41FA5}">
                      <a16:colId xmlns:a16="http://schemas.microsoft.com/office/drawing/2014/main" val="322551674"/>
                    </a:ext>
                  </a:extLst>
                </a:gridCol>
                <a:gridCol w="2368431">
                  <a:extLst>
                    <a:ext uri="{9D8B030D-6E8A-4147-A177-3AD203B41FA5}">
                      <a16:colId xmlns:a16="http://schemas.microsoft.com/office/drawing/2014/main" val="3637026804"/>
                    </a:ext>
                  </a:extLst>
                </a:gridCol>
                <a:gridCol w="2601167">
                  <a:extLst>
                    <a:ext uri="{9D8B030D-6E8A-4147-A177-3AD203B41FA5}">
                      <a16:colId xmlns:a16="http://schemas.microsoft.com/office/drawing/2014/main" val="3741868094"/>
                    </a:ext>
                  </a:extLst>
                </a:gridCol>
                <a:gridCol w="2475716">
                  <a:extLst>
                    <a:ext uri="{9D8B030D-6E8A-4147-A177-3AD203B41FA5}">
                      <a16:colId xmlns:a16="http://schemas.microsoft.com/office/drawing/2014/main" val="3477064932"/>
                    </a:ext>
                  </a:extLst>
                </a:gridCol>
                <a:gridCol w="2475716">
                  <a:extLst>
                    <a:ext uri="{9D8B030D-6E8A-4147-A177-3AD203B41FA5}">
                      <a16:colId xmlns:a16="http://schemas.microsoft.com/office/drawing/2014/main" val="715795054"/>
                    </a:ext>
                  </a:extLst>
                </a:gridCol>
              </a:tblGrid>
              <a:tr h="578829">
                <a:tc rowSpan="2">
                  <a:txBody>
                    <a:bodyPr/>
                    <a:lstStyle/>
                    <a:p>
                      <a:pPr algn="ctr"/>
                      <a:r>
                        <a:rPr lang="th-TH" sz="2300" b="1" kern="120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ที่</a:t>
                      </a:r>
                      <a:endParaRPr lang="th-TH" sz="2300" b="1" kern="1200" dirty="0">
                        <a:ln>
                          <a:noFill/>
                        </a:ln>
                        <a:solidFill>
                          <a:srgbClr val="002060"/>
                        </a:solidFill>
                        <a:latin typeface="Chulabhorn Likit Text Light๙" panose="00000400000000000000" pitchFamily="2" charset="-34"/>
                        <a:ea typeface="+mn-ea"/>
                        <a:cs typeface="Chulabhorn Likit Text Light๙" panose="00000400000000000000" pitchFamily="2" charset="-34"/>
                      </a:endParaRP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494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th-TH" sz="2300" b="1" kern="120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จังหวัด</a:t>
                      </a:r>
                      <a:endParaRPr lang="th-TH" sz="2300" b="1" kern="1200" dirty="0">
                        <a:ln>
                          <a:noFill/>
                        </a:ln>
                        <a:solidFill>
                          <a:srgbClr val="002060"/>
                        </a:solidFill>
                        <a:latin typeface="Chulabhorn Likit Text Light๙" panose="00000400000000000000" pitchFamily="2" charset="-34"/>
                        <a:ea typeface="+mn-ea"/>
                        <a:cs typeface="Chulabhorn Likit Text Light๙" panose="00000400000000000000" pitchFamily="2" charset="-34"/>
                      </a:endParaRP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494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th-TH" sz="2300" b="1" kern="120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งบประมาณจัดสรร (บาท)</a:t>
                      </a:r>
                      <a:endParaRPr lang="th-TH" sz="2300" b="1" kern="1200" dirty="0">
                        <a:ln>
                          <a:noFill/>
                        </a:ln>
                        <a:solidFill>
                          <a:srgbClr val="002060"/>
                        </a:solidFill>
                        <a:latin typeface="Chulabhorn Likit Text Light๙" panose="00000400000000000000" pitchFamily="2" charset="-34"/>
                        <a:ea typeface="+mn-ea"/>
                        <a:cs typeface="Chulabhorn Likit Text Light๙" panose="00000400000000000000" pitchFamily="2" charset="-34"/>
                      </a:endParaRP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494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th-TH" sz="2300" b="1" kern="120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ผลการเบิกจ่าย</a:t>
                      </a:r>
                      <a:endParaRPr lang="th-TH" sz="2300" b="1" kern="1200" dirty="0">
                        <a:ln>
                          <a:noFill/>
                        </a:ln>
                        <a:solidFill>
                          <a:srgbClr val="002060"/>
                        </a:solidFill>
                        <a:latin typeface="Chulabhorn Likit Text Light๙" panose="00000400000000000000" pitchFamily="2" charset="-34"/>
                        <a:ea typeface="+mn-ea"/>
                        <a:cs typeface="Chulabhorn Likit Text Light๙" panose="00000400000000000000" pitchFamily="2" charset="-34"/>
                      </a:endParaRPr>
                    </a:p>
                  </a:txBody>
                  <a:tcPr marL="137160" marR="137160" marT="68580" marB="6858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494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th-TH" sz="1500" b="1" kern="1200" dirty="0">
                        <a:solidFill>
                          <a:srgbClr val="002060"/>
                        </a:solidFill>
                        <a:latin typeface="Chulabhorn Likit Text Light๙" panose="00000400000000000000" pitchFamily="2" charset="-34"/>
                        <a:ea typeface="+mn-ea"/>
                        <a:cs typeface="Chulabhorn Likit Text Light๙" panose="00000400000000000000" pitchFamily="2" charset="-34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th-TH" sz="1500" b="1" kern="1200" dirty="0">
                        <a:solidFill>
                          <a:srgbClr val="002060"/>
                        </a:solidFill>
                        <a:latin typeface="Chulabhorn Likit Text Light๙" panose="00000400000000000000" pitchFamily="2" charset="-34"/>
                        <a:ea typeface="+mn-ea"/>
                        <a:cs typeface="Chulabhorn Likit Text Light๙" panose="00000400000000000000" pitchFamily="2" charset="-34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th-TH" sz="2300" b="1" kern="120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รวมผลการเบิกจ่าย (บาท)</a:t>
                      </a:r>
                      <a:endParaRPr lang="th-TH" sz="2300" b="1" kern="1200" dirty="0">
                        <a:ln>
                          <a:noFill/>
                        </a:ln>
                        <a:solidFill>
                          <a:srgbClr val="002060"/>
                        </a:solidFill>
                        <a:latin typeface="Chulabhorn Likit Text Light๙" panose="00000400000000000000" pitchFamily="2" charset="-34"/>
                        <a:ea typeface="+mn-ea"/>
                        <a:cs typeface="Chulabhorn Likit Text Light๙" panose="00000400000000000000" pitchFamily="2" charset="-34"/>
                      </a:endParaRP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494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th-TH" sz="2300" b="1" kern="120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ร้อยละผลการเบิกจ่าย</a:t>
                      </a:r>
                      <a:endParaRPr lang="th-TH" sz="2300" b="1" kern="1200" dirty="0">
                        <a:ln>
                          <a:noFill/>
                        </a:ln>
                        <a:solidFill>
                          <a:srgbClr val="002060"/>
                        </a:solidFill>
                        <a:latin typeface="Chulabhorn Likit Text Light๙" panose="00000400000000000000" pitchFamily="2" charset="-34"/>
                        <a:ea typeface="+mn-ea"/>
                        <a:cs typeface="Chulabhorn Likit Text Light๙" panose="00000400000000000000" pitchFamily="2" charset="-34"/>
                      </a:endParaRP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49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9330206"/>
                  </a:ext>
                </a:extLst>
              </a:tr>
              <a:tr h="822960">
                <a:tc vMerge="1">
                  <a:txBody>
                    <a:bodyPr/>
                    <a:lstStyle/>
                    <a:p>
                      <a:pPr algn="ctr"/>
                      <a:r>
                        <a:rPr lang="th-TH" sz="1500" b="1" kern="1200" dirty="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ที่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r>
                        <a:rPr lang="th-TH" sz="1500" b="1" kern="1200" dirty="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จังหวัด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r>
                        <a:rPr lang="th-TH" sz="1500" b="1" kern="1200" dirty="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งบประมาณจัดสรร (บาท)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300" b="1" kern="120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งบบริหาร (บาท)</a:t>
                      </a:r>
                      <a:endParaRPr lang="th-TH" sz="2300" b="1" kern="1200" dirty="0">
                        <a:ln>
                          <a:noFill/>
                        </a:ln>
                        <a:solidFill>
                          <a:srgbClr val="002060"/>
                        </a:solidFill>
                        <a:latin typeface="Chulabhorn Likit Text Light๙" panose="00000400000000000000" pitchFamily="2" charset="-34"/>
                        <a:ea typeface="+mn-ea"/>
                        <a:cs typeface="Chulabhorn Likit Text Light๙" panose="00000400000000000000" pitchFamily="2" charset="-34"/>
                      </a:endParaRP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49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300" b="1" kern="120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เงินอุดหนุน (บาท)</a:t>
                      </a:r>
                      <a:endParaRPr lang="th-TH" sz="2300" b="1" kern="1200" dirty="0">
                        <a:ln>
                          <a:noFill/>
                        </a:ln>
                        <a:solidFill>
                          <a:srgbClr val="002060"/>
                        </a:solidFill>
                        <a:latin typeface="Chulabhorn Likit Text Light๙" panose="00000400000000000000" pitchFamily="2" charset="-34"/>
                        <a:ea typeface="+mn-ea"/>
                        <a:cs typeface="Chulabhorn Likit Text Light๙" panose="00000400000000000000" pitchFamily="2" charset="-34"/>
                      </a:endParaRP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49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300" b="1" kern="120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เงินทุนหมุนเวียน (บาท)</a:t>
                      </a:r>
                      <a:endParaRPr lang="th-TH" sz="2300" b="1" kern="1200" dirty="0">
                        <a:ln>
                          <a:noFill/>
                        </a:ln>
                        <a:solidFill>
                          <a:srgbClr val="002060"/>
                        </a:solidFill>
                        <a:latin typeface="Chulabhorn Likit Text Light๙" panose="00000400000000000000" pitchFamily="2" charset="-34"/>
                        <a:ea typeface="+mn-ea"/>
                        <a:cs typeface="Chulabhorn Likit Text Light๙" panose="00000400000000000000" pitchFamily="2" charset="-34"/>
                      </a:endParaRP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494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r>
                        <a:rPr lang="th-TH" sz="1500" b="1" kern="1200" dirty="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ภาพรวม (บาท)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32567753"/>
                  </a:ext>
                </a:extLst>
              </a:tr>
              <a:tr h="578829">
                <a:tc>
                  <a:txBody>
                    <a:bodyPr/>
                    <a:lstStyle/>
                    <a:p>
                      <a:pPr algn="ctr" fontAlgn="b"/>
                      <a:r>
                        <a:rPr lang="th-TH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สุโขทัย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6C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       17,489,415.00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E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        826,150.00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        1,200,000.00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2000" b="0" i="0" u="none" strike="noStrike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    15,000,000.00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2000" b="0" i="0" u="none" strike="noStrike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        17,026,150.00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97.35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8292296"/>
                  </a:ext>
                </a:extLst>
              </a:tr>
              <a:tr h="578829">
                <a:tc>
                  <a:txBody>
                    <a:bodyPr/>
                    <a:lstStyle/>
                    <a:p>
                      <a:pPr algn="ctr" fontAlgn="b"/>
                      <a:r>
                        <a:rPr lang="th-TH" sz="2000" b="0" i="0" u="none" strike="noStrike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2000" b="0" i="0" u="none" strike="noStrike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สระแก้ว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6C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      17,103,655.00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E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2000" b="0" i="0" u="none" strike="noStrike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     1,005,704.58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          600,000.00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2000" b="0" i="0" u="none" strike="noStrike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    15,000,000.00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2000" b="0" i="0" u="none" strike="noStrike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        16,605,704.58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97.09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04513895"/>
                  </a:ext>
                </a:extLst>
              </a:tr>
              <a:tr h="578829">
                <a:tc>
                  <a:txBody>
                    <a:bodyPr/>
                    <a:lstStyle/>
                    <a:p>
                      <a:pPr algn="ctr" fontAlgn="b"/>
                      <a:r>
                        <a:rPr lang="th-TH" sz="2000" b="0" i="0" u="none" strike="noStrike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สุพรรณบุรี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6C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2000" b="0" i="0" u="none" strike="noStrike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       15,707,090.00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E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2000" b="0" i="0" u="none" strike="noStrike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      1,276,738.60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          900,000.00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    13,000,000.00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2000" b="0" i="0" u="none" strike="noStrike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         15,176,738.60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96.62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2243350"/>
                  </a:ext>
                </a:extLst>
              </a:tr>
              <a:tr h="578829">
                <a:tc>
                  <a:txBody>
                    <a:bodyPr/>
                    <a:lstStyle/>
                    <a:p>
                      <a:pPr algn="ctr" fontAlgn="b"/>
                      <a:r>
                        <a:rPr lang="th-TH" sz="2000" b="0" i="0" u="none" strike="noStrike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2000" b="0" i="0" u="none" strike="noStrike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อุทัยธานี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6C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        15,991,380.00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E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2000" b="0" i="0" u="none" strike="noStrike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        822,400.99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2000" b="0" i="0" u="none" strike="noStrike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          600,000.00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    14,000,000.00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        15,422,400.99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96.44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67397268"/>
                  </a:ext>
                </a:extLst>
              </a:tr>
              <a:tr h="578829">
                <a:tc>
                  <a:txBody>
                    <a:bodyPr/>
                    <a:lstStyle/>
                    <a:p>
                      <a:pPr algn="ctr" fontAlgn="b"/>
                      <a:r>
                        <a:rPr lang="th-TH" sz="2000" b="0" i="0" u="none" strike="noStrike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สกลนคร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6C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2000" b="0" i="0" u="none" strike="noStrike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       24,059,790.00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E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2000" b="0" i="0" u="none" strike="noStrike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      1,799,864.74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2000" b="0" i="0" u="none" strike="noStrike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       1,400,000.00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2000" b="0" i="0" u="none" strike="noStrike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      19,990,790.00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        23,190,654.74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96.39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32360546"/>
                  </a:ext>
                </a:extLst>
              </a:tr>
              <a:tr h="578829">
                <a:tc>
                  <a:txBody>
                    <a:bodyPr/>
                    <a:lstStyle/>
                    <a:p>
                      <a:pPr algn="ctr" fontAlgn="b"/>
                      <a:r>
                        <a:rPr lang="th-TH" sz="2000" b="0" i="0" u="none" strike="noStrike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2000" b="0" i="0" u="none" strike="noStrike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กาญจนบุรี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6C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      18,996,715.00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E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2000" b="0" i="0" u="none" strike="noStrike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       1,369,578.51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2000" b="0" i="0" u="none" strike="noStrike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          900,000.00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    16,000,000.00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2000" b="0" i="0" u="none" strike="noStrike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         18,269,578.51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96.17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47242857"/>
                  </a:ext>
                </a:extLst>
              </a:tr>
              <a:tr h="578829">
                <a:tc>
                  <a:txBody>
                    <a:bodyPr/>
                    <a:lstStyle/>
                    <a:p>
                      <a:pPr algn="ctr" fontAlgn="b"/>
                      <a:r>
                        <a:rPr lang="th-TH" sz="2000" b="0" i="0" u="none" strike="noStrike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ประจวบคีรีขันธ์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6C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2000" b="0" i="0" u="none" strike="noStrike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        14,939,180.00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E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2000" b="0" i="0" u="none" strike="noStrike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         859,179.76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2000" b="0" i="0" u="none" strike="noStrike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          500,000.00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    13,000,000.00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2000" b="0" i="0" u="none" strike="noStrike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         14,359,179.76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96.12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90595554"/>
                  </a:ext>
                </a:extLst>
              </a:tr>
              <a:tr h="578829">
                <a:tc>
                  <a:txBody>
                    <a:bodyPr/>
                    <a:lstStyle/>
                    <a:p>
                      <a:pPr algn="ctr" fontAlgn="b"/>
                      <a:r>
                        <a:rPr lang="th-TH" sz="2000" b="0" i="0" u="none" strike="noStrike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แพร่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6C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       15,059,580.00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E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        864,912.72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2000" b="0" i="0" u="none" strike="noStrike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          600,000.00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    13,000,000.00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2000" b="0" i="0" u="none" strike="noStrike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         14,464,912.72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96.05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27516051"/>
                  </a:ext>
                </a:extLst>
              </a:tr>
              <a:tr h="578829">
                <a:tc>
                  <a:txBody>
                    <a:bodyPr/>
                    <a:lstStyle/>
                    <a:p>
                      <a:pPr algn="ctr" fontAlgn="b"/>
                      <a:r>
                        <a:rPr lang="th-TH" sz="2000" b="0" i="0" u="none" strike="noStrike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สุรินทร์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6C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      25,188,765.00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E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2000" b="0" i="0" u="none" strike="noStrike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      1,826,293.03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2000" b="0" i="0" u="none" strike="noStrike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       1,300,000.00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     21,000,000.00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2000" b="0" i="0" u="none" strike="noStrike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        24,126,293.03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95.78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64650204"/>
                  </a:ext>
                </a:extLst>
              </a:tr>
              <a:tr h="578829">
                <a:tc>
                  <a:txBody>
                    <a:bodyPr/>
                    <a:lstStyle/>
                    <a:p>
                      <a:pPr algn="ctr" fontAlgn="b"/>
                      <a:r>
                        <a:rPr lang="th-TH" sz="2000" b="0" i="0" u="none" strike="noStrike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10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พิษณุโลก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6C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       16,532,615.00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E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2000" b="0" i="0" u="none" strike="noStrike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        842,950.50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          900,000.00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    14,000,000.00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2000" b="0" i="0" u="none" strike="noStrike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        15,742,950.50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95.22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03960448"/>
                  </a:ext>
                </a:extLst>
              </a:tr>
            </a:tbl>
          </a:graphicData>
        </a:graphic>
      </p:graphicFrame>
      <p:sp>
        <p:nvSpPr>
          <p:cNvPr id="9" name="กล่องข้อความ 8">
            <a:extLst>
              <a:ext uri="{FF2B5EF4-FFF2-40B4-BE49-F238E27FC236}">
                <a16:creationId xmlns:a16="http://schemas.microsoft.com/office/drawing/2014/main" id="{B7954549-28C7-4222-884A-59CAF3C341D7}"/>
              </a:ext>
            </a:extLst>
          </p:cNvPr>
          <p:cNvSpPr txBox="1"/>
          <p:nvPr/>
        </p:nvSpPr>
        <p:spPr>
          <a:xfrm>
            <a:off x="1603186" y="531793"/>
            <a:ext cx="159943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800" b="1" dirty="0">
                <a:solidFill>
                  <a:srgbClr val="002060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ผลการเบิกจ่ายแต่ละจังหวัดประจำปีงบประมาณ </a:t>
            </a:r>
            <a:r>
              <a:rPr lang="th-TH" sz="2800" b="1" dirty="0">
                <a:solidFill>
                  <a:srgbClr val="002060"/>
                </a:solidFill>
                <a:latin typeface="Chulabhorn Likit Text Light๙" panose="00000400000000000000" pitchFamily="2" charset="-34"/>
                <a:ea typeface="Times New Roman" panose="02020603050405020304" pitchFamily="18" charset="0"/>
                <a:cs typeface="Chulabhorn Likit Text Light๙" panose="00000400000000000000" pitchFamily="2" charset="-34"/>
              </a:rPr>
              <a:t>พ.ศ.</a:t>
            </a:r>
            <a:r>
              <a:rPr lang="th-TH" sz="2800" b="1" dirty="0">
                <a:solidFill>
                  <a:srgbClr val="002060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 2567 (ส่วนภูมิภาค)</a:t>
            </a:r>
          </a:p>
          <a:p>
            <a:pPr algn="ctr"/>
            <a:r>
              <a:rPr lang="th-TH" sz="2800" b="1" dirty="0">
                <a:solidFill>
                  <a:srgbClr val="002060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(ข้อมูล ณ วันที่ 10 เมษายน 2567)</a:t>
            </a:r>
            <a:endParaRPr lang="th-TH" sz="2800" dirty="0">
              <a:solidFill>
                <a:srgbClr val="002060"/>
              </a:solidFill>
              <a:latin typeface="Chulabhorn Likit Text Light๙" panose="00000400000000000000" pitchFamily="2" charset="-34"/>
              <a:cs typeface="Chulabhorn Likit Text Light๙" panose="00000400000000000000" pitchFamily="2" charset="-34"/>
            </a:endParaRPr>
          </a:p>
        </p:txBody>
      </p:sp>
      <p:sp>
        <p:nvSpPr>
          <p:cNvPr id="26" name="Freeform 11"/>
          <p:cNvSpPr/>
          <p:nvPr/>
        </p:nvSpPr>
        <p:spPr>
          <a:xfrm>
            <a:off x="38099" y="-190499"/>
            <a:ext cx="3960000" cy="1080000"/>
          </a:xfrm>
          <a:custGeom>
            <a:avLst/>
            <a:gdLst/>
            <a:ahLst/>
            <a:cxnLst/>
            <a:rect l="l" t="t" r="r" b="b"/>
            <a:pathLst>
              <a:path w="5172936" h="1343249">
                <a:moveTo>
                  <a:pt x="0" y="0"/>
                </a:moveTo>
                <a:lnTo>
                  <a:pt x="5172936" y="0"/>
                </a:lnTo>
                <a:lnTo>
                  <a:pt x="5172936" y="1343249"/>
                </a:lnTo>
                <a:lnTo>
                  <a:pt x="0" y="134324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27" name="Freeform 2"/>
          <p:cNvSpPr/>
          <p:nvPr/>
        </p:nvSpPr>
        <p:spPr>
          <a:xfrm>
            <a:off x="-322135" y="9635249"/>
            <a:ext cx="19404854" cy="1451851"/>
          </a:xfrm>
          <a:custGeom>
            <a:avLst/>
            <a:gdLst/>
            <a:ahLst/>
            <a:cxnLst/>
            <a:rect l="l" t="t" r="r" b="b"/>
            <a:pathLst>
              <a:path w="19404854" h="9702427">
                <a:moveTo>
                  <a:pt x="0" y="0"/>
                </a:moveTo>
                <a:lnTo>
                  <a:pt x="19404855" y="0"/>
                </a:lnTo>
                <a:lnTo>
                  <a:pt x="19404855" y="9702428"/>
                </a:lnTo>
                <a:lnTo>
                  <a:pt x="0" y="970242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 b="-568280"/>
            </a:stretch>
          </a:blipFill>
        </p:spPr>
      </p:sp>
      <p:sp>
        <p:nvSpPr>
          <p:cNvPr id="28" name="Freeform 5"/>
          <p:cNvSpPr/>
          <p:nvPr/>
        </p:nvSpPr>
        <p:spPr>
          <a:xfrm>
            <a:off x="17183859" y="9649284"/>
            <a:ext cx="352548" cy="352548"/>
          </a:xfrm>
          <a:custGeom>
            <a:avLst/>
            <a:gdLst/>
            <a:ahLst/>
            <a:cxnLst/>
            <a:rect l="l" t="t" r="r" b="b"/>
            <a:pathLst>
              <a:path w="352548" h="352548">
                <a:moveTo>
                  <a:pt x="0" y="0"/>
                </a:moveTo>
                <a:lnTo>
                  <a:pt x="352547" y="0"/>
                </a:lnTo>
                <a:lnTo>
                  <a:pt x="352547" y="352548"/>
                </a:lnTo>
                <a:lnTo>
                  <a:pt x="0" y="35254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47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9" name="Freeform 6"/>
          <p:cNvSpPr/>
          <p:nvPr/>
        </p:nvSpPr>
        <p:spPr>
          <a:xfrm>
            <a:off x="16855283" y="9924104"/>
            <a:ext cx="270304" cy="270304"/>
          </a:xfrm>
          <a:custGeom>
            <a:avLst/>
            <a:gdLst/>
            <a:ahLst/>
            <a:cxnLst/>
            <a:rect l="l" t="t" r="r" b="b"/>
            <a:pathLst>
              <a:path w="270304" h="270304">
                <a:moveTo>
                  <a:pt x="0" y="0"/>
                </a:moveTo>
                <a:lnTo>
                  <a:pt x="270304" y="0"/>
                </a:lnTo>
                <a:lnTo>
                  <a:pt x="270304" y="270304"/>
                </a:lnTo>
                <a:lnTo>
                  <a:pt x="0" y="27030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55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30" name="Freeform 7"/>
          <p:cNvSpPr/>
          <p:nvPr/>
        </p:nvSpPr>
        <p:spPr>
          <a:xfrm>
            <a:off x="0" y="9641564"/>
            <a:ext cx="625082" cy="625082"/>
          </a:xfrm>
          <a:custGeom>
            <a:avLst/>
            <a:gdLst/>
            <a:ahLst/>
            <a:cxnLst/>
            <a:rect l="l" t="t" r="r" b="b"/>
            <a:pathLst>
              <a:path w="625082" h="625082">
                <a:moveTo>
                  <a:pt x="0" y="0"/>
                </a:moveTo>
                <a:lnTo>
                  <a:pt x="625082" y="0"/>
                </a:lnTo>
                <a:lnTo>
                  <a:pt x="625082" y="625082"/>
                </a:lnTo>
                <a:lnTo>
                  <a:pt x="0" y="62508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31" name="Freeform 8"/>
          <p:cNvSpPr/>
          <p:nvPr/>
        </p:nvSpPr>
        <p:spPr>
          <a:xfrm>
            <a:off x="660458" y="9631111"/>
            <a:ext cx="294691" cy="294691"/>
          </a:xfrm>
          <a:custGeom>
            <a:avLst/>
            <a:gdLst/>
            <a:ahLst/>
            <a:cxnLst/>
            <a:rect l="l" t="t" r="r" b="b"/>
            <a:pathLst>
              <a:path w="294691" h="294691">
                <a:moveTo>
                  <a:pt x="0" y="0"/>
                </a:moveTo>
                <a:lnTo>
                  <a:pt x="294691" y="0"/>
                </a:lnTo>
                <a:lnTo>
                  <a:pt x="294691" y="294691"/>
                </a:lnTo>
                <a:lnTo>
                  <a:pt x="0" y="29469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32" name="Freeform 9"/>
          <p:cNvSpPr/>
          <p:nvPr/>
        </p:nvSpPr>
        <p:spPr>
          <a:xfrm rot="834738">
            <a:off x="4269232" y="9833364"/>
            <a:ext cx="298411" cy="298411"/>
          </a:xfrm>
          <a:custGeom>
            <a:avLst/>
            <a:gdLst/>
            <a:ahLst/>
            <a:cxnLst/>
            <a:rect l="l" t="t" r="r" b="b"/>
            <a:pathLst>
              <a:path w="298411" h="298411">
                <a:moveTo>
                  <a:pt x="0" y="0"/>
                </a:moveTo>
                <a:lnTo>
                  <a:pt x="298410" y="0"/>
                </a:lnTo>
                <a:lnTo>
                  <a:pt x="298410" y="298410"/>
                </a:lnTo>
                <a:lnTo>
                  <a:pt x="0" y="29841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56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33" name="TextBox 10"/>
          <p:cNvSpPr txBox="1"/>
          <p:nvPr/>
        </p:nvSpPr>
        <p:spPr>
          <a:xfrm>
            <a:off x="5418052" y="9897227"/>
            <a:ext cx="13784348" cy="428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679"/>
              </a:lnSpc>
            </a:pPr>
            <a:r>
              <a:rPr lang="en-US" sz="1600" dirty="0" err="1">
                <a:solidFill>
                  <a:schemeClr val="bg1"/>
                </a:solidFill>
                <a:latin typeface="Chulabhorn Likit Text Light" panose="00000400000000000000" pitchFamily="2" charset="-34"/>
                <a:cs typeface="Chulabhorn Likit Text Light" panose="00000400000000000000" pitchFamily="2" charset="-34"/>
              </a:rPr>
              <a:t>เศรษฐกิจฐานรากมั่นคง</a:t>
            </a:r>
            <a:r>
              <a:rPr lang="en-US" sz="1600" dirty="0">
                <a:solidFill>
                  <a:schemeClr val="bg1"/>
                </a:solidFill>
                <a:latin typeface="Chulabhorn Likit Text Light" panose="00000400000000000000" pitchFamily="2" charset="-34"/>
                <a:cs typeface="Chulabhorn Likit Text Light" panose="00000400000000000000" pitchFamily="2" charset="-34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Chulabhorn Likit Text Light" panose="00000400000000000000" pitchFamily="2" charset="-34"/>
                <a:cs typeface="Chulabhorn Likit Text Light" panose="00000400000000000000" pitchFamily="2" charset="-34"/>
              </a:rPr>
              <a:t>ชุมชนเข้มแข็งอย่างยั่งยืน</a:t>
            </a:r>
            <a:r>
              <a:rPr lang="en-US" sz="1600" dirty="0">
                <a:solidFill>
                  <a:schemeClr val="bg1"/>
                </a:solidFill>
                <a:latin typeface="Chulabhorn Likit Text Light" panose="00000400000000000000" pitchFamily="2" charset="-34"/>
                <a:cs typeface="Chulabhorn Likit Text Light" panose="00000400000000000000" pitchFamily="2" charset="-34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Chulabhorn Likit Text Light" panose="00000400000000000000" pitchFamily="2" charset="-34"/>
                <a:cs typeface="Chulabhorn Likit Text Light" panose="00000400000000000000" pitchFamily="2" charset="-34"/>
              </a:rPr>
              <a:t>ด้วยหลักปรัชญาของเศรษฐกิจพอเพียง</a:t>
            </a:r>
            <a:r>
              <a:rPr lang="en-US" sz="1600" dirty="0">
                <a:solidFill>
                  <a:schemeClr val="bg1"/>
                </a:solidFill>
                <a:latin typeface="Chulabhorn Likit Text Light" panose="00000400000000000000" pitchFamily="2" charset="-34"/>
                <a:cs typeface="Chulabhorn Likit Text Light" panose="00000400000000000000" pitchFamily="2" charset="-34"/>
              </a:rPr>
              <a:t> </a:t>
            </a:r>
          </a:p>
          <a:p>
            <a:pPr>
              <a:lnSpc>
                <a:spcPts val="1679"/>
              </a:lnSpc>
            </a:pPr>
            <a:endParaRPr lang="en-US" sz="1400" spc="253" dirty="0">
              <a:solidFill>
                <a:srgbClr val="EA9F1B"/>
              </a:solidFill>
              <a:cs typeface="Opun Mai Bold"/>
            </a:endParaRPr>
          </a:p>
        </p:txBody>
      </p:sp>
      <p:sp>
        <p:nvSpPr>
          <p:cNvPr id="34" name="Freeform 12"/>
          <p:cNvSpPr/>
          <p:nvPr/>
        </p:nvSpPr>
        <p:spPr>
          <a:xfrm rot="2055878">
            <a:off x="9189152" y="9608252"/>
            <a:ext cx="231865" cy="231865"/>
          </a:xfrm>
          <a:custGeom>
            <a:avLst/>
            <a:gdLst/>
            <a:ahLst/>
            <a:cxnLst/>
            <a:rect l="l" t="t" r="r" b="b"/>
            <a:pathLst>
              <a:path w="231865" h="231865">
                <a:moveTo>
                  <a:pt x="0" y="0"/>
                </a:moveTo>
                <a:lnTo>
                  <a:pt x="231865" y="0"/>
                </a:lnTo>
                <a:lnTo>
                  <a:pt x="231865" y="231865"/>
                </a:lnTo>
                <a:lnTo>
                  <a:pt x="0" y="23186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56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35" name="Freeform 13"/>
          <p:cNvSpPr/>
          <p:nvPr/>
        </p:nvSpPr>
        <p:spPr>
          <a:xfrm rot="-3152338">
            <a:off x="13217140" y="9859751"/>
            <a:ext cx="290824" cy="290824"/>
          </a:xfrm>
          <a:custGeom>
            <a:avLst/>
            <a:gdLst/>
            <a:ahLst/>
            <a:cxnLst/>
            <a:rect l="l" t="t" r="r" b="b"/>
            <a:pathLst>
              <a:path w="290824" h="290824">
                <a:moveTo>
                  <a:pt x="0" y="0"/>
                </a:moveTo>
                <a:lnTo>
                  <a:pt x="290824" y="0"/>
                </a:lnTo>
                <a:lnTo>
                  <a:pt x="290824" y="290824"/>
                </a:lnTo>
                <a:lnTo>
                  <a:pt x="0" y="29082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56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36" name="Freeform 14"/>
          <p:cNvSpPr/>
          <p:nvPr/>
        </p:nvSpPr>
        <p:spPr>
          <a:xfrm>
            <a:off x="16577689" y="9762124"/>
            <a:ext cx="220444" cy="220444"/>
          </a:xfrm>
          <a:custGeom>
            <a:avLst/>
            <a:gdLst/>
            <a:ahLst/>
            <a:cxnLst/>
            <a:rect l="l" t="t" r="r" b="b"/>
            <a:pathLst>
              <a:path w="220444" h="220444">
                <a:moveTo>
                  <a:pt x="0" y="0"/>
                </a:moveTo>
                <a:lnTo>
                  <a:pt x="220444" y="0"/>
                </a:lnTo>
                <a:lnTo>
                  <a:pt x="220444" y="220445"/>
                </a:lnTo>
                <a:lnTo>
                  <a:pt x="0" y="22044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65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37" name="Freeform 15"/>
          <p:cNvSpPr/>
          <p:nvPr/>
        </p:nvSpPr>
        <p:spPr>
          <a:xfrm>
            <a:off x="836293" y="9842337"/>
            <a:ext cx="384815" cy="384815"/>
          </a:xfrm>
          <a:custGeom>
            <a:avLst/>
            <a:gdLst/>
            <a:ahLst/>
            <a:cxnLst/>
            <a:rect l="l" t="t" r="r" b="b"/>
            <a:pathLst>
              <a:path w="384815" h="384815">
                <a:moveTo>
                  <a:pt x="0" y="0"/>
                </a:moveTo>
                <a:lnTo>
                  <a:pt x="384814" y="0"/>
                </a:lnTo>
                <a:lnTo>
                  <a:pt x="384814" y="384814"/>
                </a:lnTo>
                <a:lnTo>
                  <a:pt x="0" y="38481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38" name="Freeform 16"/>
          <p:cNvSpPr/>
          <p:nvPr/>
        </p:nvSpPr>
        <p:spPr>
          <a:xfrm>
            <a:off x="1292338" y="9656538"/>
            <a:ext cx="225180" cy="225180"/>
          </a:xfrm>
          <a:custGeom>
            <a:avLst/>
            <a:gdLst/>
            <a:ahLst/>
            <a:cxnLst/>
            <a:rect l="l" t="t" r="r" b="b"/>
            <a:pathLst>
              <a:path w="225180" h="225180">
                <a:moveTo>
                  <a:pt x="0" y="0"/>
                </a:moveTo>
                <a:lnTo>
                  <a:pt x="225180" y="0"/>
                </a:lnTo>
                <a:lnTo>
                  <a:pt x="225180" y="225180"/>
                </a:lnTo>
                <a:lnTo>
                  <a:pt x="0" y="22518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39" name="TextBox 17"/>
          <p:cNvSpPr txBox="1"/>
          <p:nvPr/>
        </p:nvSpPr>
        <p:spPr>
          <a:xfrm>
            <a:off x="17597490" y="9872947"/>
            <a:ext cx="614310" cy="1981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1547"/>
              </a:lnSpc>
            </a:pPr>
            <a:r>
              <a:rPr lang="en-US" sz="1400" b="1" dirty="0" err="1">
                <a:solidFill>
                  <a:srgbClr val="FCA904"/>
                </a:solidFill>
                <a:latin typeface="Chulabhorn Likit Text Light" panose="00000400000000000000" pitchFamily="2" charset="-34"/>
                <a:cs typeface="Chulabhorn Likit Text Light" panose="00000400000000000000" pitchFamily="2" charset="-34"/>
              </a:rPr>
              <a:t>หน้าที่</a:t>
            </a:r>
            <a:r>
              <a:rPr lang="en-US" sz="1400" b="1" dirty="0">
                <a:solidFill>
                  <a:srgbClr val="FCA904"/>
                </a:solidFill>
                <a:latin typeface="Chulabhorn Likit Text Light" panose="00000400000000000000" pitchFamily="2" charset="-34"/>
                <a:cs typeface="Chulabhorn Likit Text Light" panose="00000400000000000000" pitchFamily="2" charset="-34"/>
              </a:rPr>
              <a:t> 8</a:t>
            </a:r>
          </a:p>
        </p:txBody>
      </p:sp>
      <p:sp>
        <p:nvSpPr>
          <p:cNvPr id="40" name="Freeform 13"/>
          <p:cNvSpPr/>
          <p:nvPr/>
        </p:nvSpPr>
        <p:spPr>
          <a:xfrm rot="-3152338">
            <a:off x="14453176" y="10443033"/>
            <a:ext cx="268702" cy="262072"/>
          </a:xfrm>
          <a:custGeom>
            <a:avLst/>
            <a:gdLst/>
            <a:ahLst/>
            <a:cxnLst/>
            <a:rect l="l" t="t" r="r" b="b"/>
            <a:pathLst>
              <a:path w="290824" h="290824">
                <a:moveTo>
                  <a:pt x="0" y="0"/>
                </a:moveTo>
                <a:lnTo>
                  <a:pt x="290824" y="0"/>
                </a:lnTo>
                <a:lnTo>
                  <a:pt x="290824" y="290824"/>
                </a:lnTo>
                <a:lnTo>
                  <a:pt x="0" y="29082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56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41" name="Freeform 13"/>
          <p:cNvSpPr/>
          <p:nvPr/>
        </p:nvSpPr>
        <p:spPr>
          <a:xfrm rot="-3152338">
            <a:off x="15430156" y="9952535"/>
            <a:ext cx="268702" cy="262072"/>
          </a:xfrm>
          <a:custGeom>
            <a:avLst/>
            <a:gdLst/>
            <a:ahLst/>
            <a:cxnLst/>
            <a:rect l="l" t="t" r="r" b="b"/>
            <a:pathLst>
              <a:path w="290824" h="290824">
                <a:moveTo>
                  <a:pt x="0" y="0"/>
                </a:moveTo>
                <a:lnTo>
                  <a:pt x="290824" y="0"/>
                </a:lnTo>
                <a:lnTo>
                  <a:pt x="290824" y="290824"/>
                </a:lnTo>
                <a:lnTo>
                  <a:pt x="0" y="29082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56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528396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ตาราง 10">
            <a:extLst>
              <a:ext uri="{FF2B5EF4-FFF2-40B4-BE49-F238E27FC236}">
                <a16:creationId xmlns:a16="http://schemas.microsoft.com/office/drawing/2014/main" id="{7C8DD1A9-DFE4-4CBC-BDBF-CAB00621CA3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08862867"/>
              </p:ext>
            </p:extLst>
          </p:nvPr>
        </p:nvGraphicFramePr>
        <p:xfrm>
          <a:off x="922206" y="1752425"/>
          <a:ext cx="16677744" cy="7205319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731222">
                  <a:extLst>
                    <a:ext uri="{9D8B030D-6E8A-4147-A177-3AD203B41FA5}">
                      <a16:colId xmlns:a16="http://schemas.microsoft.com/office/drawing/2014/main" val="11784200"/>
                    </a:ext>
                  </a:extLst>
                </a:gridCol>
                <a:gridCol w="1851772">
                  <a:extLst>
                    <a:ext uri="{9D8B030D-6E8A-4147-A177-3AD203B41FA5}">
                      <a16:colId xmlns:a16="http://schemas.microsoft.com/office/drawing/2014/main" val="3453801504"/>
                    </a:ext>
                  </a:extLst>
                </a:gridCol>
                <a:gridCol w="2092786">
                  <a:extLst>
                    <a:ext uri="{9D8B030D-6E8A-4147-A177-3AD203B41FA5}">
                      <a16:colId xmlns:a16="http://schemas.microsoft.com/office/drawing/2014/main" val="3833956075"/>
                    </a:ext>
                  </a:extLst>
                </a:gridCol>
                <a:gridCol w="2080934">
                  <a:extLst>
                    <a:ext uri="{9D8B030D-6E8A-4147-A177-3AD203B41FA5}">
                      <a16:colId xmlns:a16="http://schemas.microsoft.com/office/drawing/2014/main" val="322551674"/>
                    </a:ext>
                  </a:extLst>
                </a:gridCol>
                <a:gridCol w="2368431">
                  <a:extLst>
                    <a:ext uri="{9D8B030D-6E8A-4147-A177-3AD203B41FA5}">
                      <a16:colId xmlns:a16="http://schemas.microsoft.com/office/drawing/2014/main" val="3637026804"/>
                    </a:ext>
                  </a:extLst>
                </a:gridCol>
                <a:gridCol w="2601167">
                  <a:extLst>
                    <a:ext uri="{9D8B030D-6E8A-4147-A177-3AD203B41FA5}">
                      <a16:colId xmlns:a16="http://schemas.microsoft.com/office/drawing/2014/main" val="3741868094"/>
                    </a:ext>
                  </a:extLst>
                </a:gridCol>
                <a:gridCol w="2475716">
                  <a:extLst>
                    <a:ext uri="{9D8B030D-6E8A-4147-A177-3AD203B41FA5}">
                      <a16:colId xmlns:a16="http://schemas.microsoft.com/office/drawing/2014/main" val="3477064932"/>
                    </a:ext>
                  </a:extLst>
                </a:gridCol>
                <a:gridCol w="2475716">
                  <a:extLst>
                    <a:ext uri="{9D8B030D-6E8A-4147-A177-3AD203B41FA5}">
                      <a16:colId xmlns:a16="http://schemas.microsoft.com/office/drawing/2014/main" val="715795054"/>
                    </a:ext>
                  </a:extLst>
                </a:gridCol>
              </a:tblGrid>
              <a:tr h="578829">
                <a:tc rowSpan="2">
                  <a:txBody>
                    <a:bodyPr/>
                    <a:lstStyle/>
                    <a:p>
                      <a:pPr algn="ctr"/>
                      <a:r>
                        <a:rPr lang="th-TH" sz="2300" b="1" kern="120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ที่</a:t>
                      </a:r>
                      <a:endParaRPr lang="th-TH" sz="2300" b="1" kern="1200" dirty="0">
                        <a:ln>
                          <a:noFill/>
                        </a:ln>
                        <a:solidFill>
                          <a:srgbClr val="002060"/>
                        </a:solidFill>
                        <a:latin typeface="Chulabhorn Likit Text Light๙" panose="00000400000000000000" pitchFamily="2" charset="-34"/>
                        <a:ea typeface="+mn-ea"/>
                        <a:cs typeface="Chulabhorn Likit Text Light๙" panose="00000400000000000000" pitchFamily="2" charset="-34"/>
                      </a:endParaRP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494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th-TH" sz="2300" b="1" kern="120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จังหวัด</a:t>
                      </a:r>
                      <a:endParaRPr lang="th-TH" sz="2300" b="1" kern="1200" dirty="0">
                        <a:ln>
                          <a:noFill/>
                        </a:ln>
                        <a:solidFill>
                          <a:srgbClr val="002060"/>
                        </a:solidFill>
                        <a:latin typeface="Chulabhorn Likit Text Light๙" panose="00000400000000000000" pitchFamily="2" charset="-34"/>
                        <a:ea typeface="+mn-ea"/>
                        <a:cs typeface="Chulabhorn Likit Text Light๙" panose="00000400000000000000" pitchFamily="2" charset="-34"/>
                      </a:endParaRP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494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th-TH" sz="2300" b="1" kern="120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งบประมาณจัดสรร (บาท)</a:t>
                      </a:r>
                      <a:endParaRPr lang="th-TH" sz="2300" b="1" kern="1200" dirty="0">
                        <a:ln>
                          <a:noFill/>
                        </a:ln>
                        <a:solidFill>
                          <a:srgbClr val="002060"/>
                        </a:solidFill>
                        <a:latin typeface="Chulabhorn Likit Text Light๙" panose="00000400000000000000" pitchFamily="2" charset="-34"/>
                        <a:ea typeface="+mn-ea"/>
                        <a:cs typeface="Chulabhorn Likit Text Light๙" panose="00000400000000000000" pitchFamily="2" charset="-34"/>
                      </a:endParaRP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494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th-TH" sz="2300" b="1" kern="120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ผลการเบิกจ่าย</a:t>
                      </a:r>
                      <a:endParaRPr lang="th-TH" sz="2300" b="1" kern="1200" dirty="0">
                        <a:ln>
                          <a:noFill/>
                        </a:ln>
                        <a:solidFill>
                          <a:srgbClr val="002060"/>
                        </a:solidFill>
                        <a:latin typeface="Chulabhorn Likit Text Light๙" panose="00000400000000000000" pitchFamily="2" charset="-34"/>
                        <a:ea typeface="+mn-ea"/>
                        <a:cs typeface="Chulabhorn Likit Text Light๙" panose="00000400000000000000" pitchFamily="2" charset="-34"/>
                      </a:endParaRPr>
                    </a:p>
                  </a:txBody>
                  <a:tcPr marL="137160" marR="137160" marT="68580" marB="6858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494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th-TH" sz="1500" b="1" kern="1200" dirty="0">
                        <a:solidFill>
                          <a:srgbClr val="002060"/>
                        </a:solidFill>
                        <a:latin typeface="Chulabhorn Likit Text Light๙" panose="00000400000000000000" pitchFamily="2" charset="-34"/>
                        <a:ea typeface="+mn-ea"/>
                        <a:cs typeface="Chulabhorn Likit Text Light๙" panose="00000400000000000000" pitchFamily="2" charset="-34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th-TH" sz="1500" b="1" kern="1200" dirty="0">
                        <a:solidFill>
                          <a:srgbClr val="002060"/>
                        </a:solidFill>
                        <a:latin typeface="Chulabhorn Likit Text Light๙" panose="00000400000000000000" pitchFamily="2" charset="-34"/>
                        <a:ea typeface="+mn-ea"/>
                        <a:cs typeface="Chulabhorn Likit Text Light๙" panose="00000400000000000000" pitchFamily="2" charset="-34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th-TH" sz="2300" b="1" kern="120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รวมผลการเบิกจ่าย (บาท)</a:t>
                      </a:r>
                      <a:endParaRPr lang="th-TH" sz="2300" b="1" kern="1200" dirty="0">
                        <a:ln>
                          <a:noFill/>
                        </a:ln>
                        <a:solidFill>
                          <a:srgbClr val="002060"/>
                        </a:solidFill>
                        <a:latin typeface="Chulabhorn Likit Text Light๙" panose="00000400000000000000" pitchFamily="2" charset="-34"/>
                        <a:ea typeface="+mn-ea"/>
                        <a:cs typeface="Chulabhorn Likit Text Light๙" panose="00000400000000000000" pitchFamily="2" charset="-34"/>
                      </a:endParaRP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494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th-TH" sz="2300" b="1" kern="120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ร้อยละผลการเบิกจ่าย</a:t>
                      </a:r>
                      <a:endParaRPr lang="th-TH" sz="2300" b="1" kern="1200" dirty="0">
                        <a:ln>
                          <a:noFill/>
                        </a:ln>
                        <a:solidFill>
                          <a:srgbClr val="002060"/>
                        </a:solidFill>
                        <a:latin typeface="Chulabhorn Likit Text Light๙" panose="00000400000000000000" pitchFamily="2" charset="-34"/>
                        <a:ea typeface="+mn-ea"/>
                        <a:cs typeface="Chulabhorn Likit Text Light๙" panose="00000400000000000000" pitchFamily="2" charset="-34"/>
                      </a:endParaRP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49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9330206"/>
                  </a:ext>
                </a:extLst>
              </a:tr>
              <a:tr h="822960">
                <a:tc vMerge="1">
                  <a:txBody>
                    <a:bodyPr/>
                    <a:lstStyle/>
                    <a:p>
                      <a:pPr algn="ctr"/>
                      <a:r>
                        <a:rPr lang="th-TH" sz="1500" b="1" kern="1200" dirty="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ที่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r>
                        <a:rPr lang="th-TH" sz="1500" b="1" kern="1200" dirty="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จังหวัด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r>
                        <a:rPr lang="th-TH" sz="1500" b="1" kern="1200" dirty="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งบประมาณจัดสรร (บาท)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300" b="1" kern="120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งบบริหาร (บาท)</a:t>
                      </a:r>
                      <a:endParaRPr lang="th-TH" sz="2300" b="1" kern="1200" dirty="0">
                        <a:ln>
                          <a:noFill/>
                        </a:ln>
                        <a:solidFill>
                          <a:srgbClr val="002060"/>
                        </a:solidFill>
                        <a:latin typeface="Chulabhorn Likit Text Light๙" panose="00000400000000000000" pitchFamily="2" charset="-34"/>
                        <a:ea typeface="+mn-ea"/>
                        <a:cs typeface="Chulabhorn Likit Text Light๙" panose="00000400000000000000" pitchFamily="2" charset="-34"/>
                      </a:endParaRP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49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300" b="1" kern="120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เงินอุดหนุน (บาท)</a:t>
                      </a:r>
                      <a:endParaRPr lang="th-TH" sz="2300" b="1" kern="1200" dirty="0">
                        <a:ln>
                          <a:noFill/>
                        </a:ln>
                        <a:solidFill>
                          <a:srgbClr val="002060"/>
                        </a:solidFill>
                        <a:latin typeface="Chulabhorn Likit Text Light๙" panose="00000400000000000000" pitchFamily="2" charset="-34"/>
                        <a:ea typeface="+mn-ea"/>
                        <a:cs typeface="Chulabhorn Likit Text Light๙" panose="00000400000000000000" pitchFamily="2" charset="-34"/>
                      </a:endParaRP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49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300" b="1" kern="120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เงินทุนหมุนเวียน (บาท)</a:t>
                      </a:r>
                      <a:endParaRPr lang="th-TH" sz="2300" b="1" kern="1200" dirty="0">
                        <a:ln>
                          <a:noFill/>
                        </a:ln>
                        <a:solidFill>
                          <a:srgbClr val="002060"/>
                        </a:solidFill>
                        <a:latin typeface="Chulabhorn Likit Text Light๙" panose="00000400000000000000" pitchFamily="2" charset="-34"/>
                        <a:ea typeface="+mn-ea"/>
                        <a:cs typeface="Chulabhorn Likit Text Light๙" panose="00000400000000000000" pitchFamily="2" charset="-34"/>
                      </a:endParaRP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494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r>
                        <a:rPr lang="th-TH" sz="1500" b="1" kern="1200" dirty="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ภาพรวม (บาท)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32567753"/>
                  </a:ext>
                </a:extLst>
              </a:tr>
              <a:tr h="578829">
                <a:tc>
                  <a:txBody>
                    <a:bodyPr/>
                    <a:lstStyle/>
                    <a:p>
                      <a:pPr algn="ctr" fontAlgn="b"/>
                      <a:r>
                        <a:rPr lang="th-TH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11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บุรีรัมย์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6C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   28,098,765.00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E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      2,050,801.22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        1,700,000.00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    23,000,000.00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2000" b="0" i="0" u="none" strike="noStrike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        26,750,801.22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95.20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8292296"/>
                  </a:ext>
                </a:extLst>
              </a:tr>
              <a:tr h="578829">
                <a:tc>
                  <a:txBody>
                    <a:bodyPr/>
                    <a:lstStyle/>
                    <a:p>
                      <a:pPr algn="ctr" fontAlgn="b"/>
                      <a:r>
                        <a:rPr lang="th-TH" sz="2000" b="0" i="0" u="none" strike="noStrike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12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บึงกาฬ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6C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    10,984,180.00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E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         841,735.47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2000" b="0" i="0" u="none" strike="noStrike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          600,000.00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      9,000,000.00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2000" b="0" i="0" u="none" strike="noStrike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         10,441,735.47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95.06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04513895"/>
                  </a:ext>
                </a:extLst>
              </a:tr>
              <a:tr h="578829">
                <a:tc>
                  <a:txBody>
                    <a:bodyPr/>
                    <a:lstStyle/>
                    <a:p>
                      <a:pPr algn="ctr" fontAlgn="b"/>
                      <a:r>
                        <a:rPr lang="th-TH" sz="2000" b="0" i="0" u="none" strike="noStrike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13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2000" b="0" i="0" u="none" strike="noStrike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ชุมพร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6C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    12,068,680.00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E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2000" b="0" i="0" u="none" strike="noStrike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         863,372.64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2000" b="0" i="0" u="none" strike="noStrike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          600,000.00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    10,000,000.00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2000" b="0" i="0" u="none" strike="noStrike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         11,463,372.64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94.98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2243350"/>
                  </a:ext>
                </a:extLst>
              </a:tr>
              <a:tr h="578829">
                <a:tc>
                  <a:txBody>
                    <a:bodyPr/>
                    <a:lstStyle/>
                    <a:p>
                      <a:pPr algn="ctr" fontAlgn="b"/>
                      <a:r>
                        <a:rPr lang="th-TH" sz="2000" b="0" i="0" u="none" strike="noStrike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14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ศรีสะเกษ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6C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   24,005,890.00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E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     2,024,563.00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        1,700,000.00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2000" b="0" i="0" u="none" strike="noStrike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    19,000,000.00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        22,724,563.00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94.66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67397268"/>
                  </a:ext>
                </a:extLst>
              </a:tr>
              <a:tr h="578829">
                <a:tc>
                  <a:txBody>
                    <a:bodyPr/>
                    <a:lstStyle/>
                    <a:p>
                      <a:pPr algn="ctr" fontAlgn="b"/>
                      <a:r>
                        <a:rPr lang="th-TH" sz="2000" b="0" i="0" u="none" strike="noStrike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15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2000" b="0" i="0" u="none" strike="noStrike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ชัยภูมิ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6C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    23,858,640.00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E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2000" b="0" i="0" u="none" strike="noStrike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      1,296,574.50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2000" b="0" i="0" u="none" strike="noStrike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         1,219,400.00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2000" b="0" i="0" u="none" strike="noStrike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     19,997,000.00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         22,512,974.50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94.36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32360546"/>
                  </a:ext>
                </a:extLst>
              </a:tr>
              <a:tr h="578829">
                <a:tc>
                  <a:txBody>
                    <a:bodyPr/>
                    <a:lstStyle/>
                    <a:p>
                      <a:pPr algn="ctr" fontAlgn="b"/>
                      <a:r>
                        <a:rPr lang="th-TH" sz="2000" b="0" i="0" u="none" strike="noStrike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16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แม่ฮ่องสอน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6C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   13,752,305.00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E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2000" b="0" i="0" u="none" strike="noStrike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         457,177.00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          500,000.00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2000" b="0" i="0" u="none" strike="noStrike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     12,000,000.00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         12,957,177.00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94.22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47242857"/>
                  </a:ext>
                </a:extLst>
              </a:tr>
              <a:tr h="578829">
                <a:tc>
                  <a:txBody>
                    <a:bodyPr/>
                    <a:lstStyle/>
                    <a:p>
                      <a:pPr algn="ctr" fontAlgn="b"/>
                      <a:r>
                        <a:rPr lang="th-TH" sz="2000" b="0" i="0" u="none" strike="noStrike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17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2000" b="0" i="0" u="none" strike="noStrike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ตาก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6C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    16,339,615.00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E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2000" b="0" i="0" u="none" strike="noStrike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        753,938.58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           619,000.00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    14,000,000.00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2000" b="0" i="0" u="none" strike="noStrike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        15,372,938.58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94.08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90595554"/>
                  </a:ext>
                </a:extLst>
              </a:tr>
              <a:tr h="578829">
                <a:tc>
                  <a:txBody>
                    <a:bodyPr/>
                    <a:lstStyle/>
                    <a:p>
                      <a:pPr algn="ctr" fontAlgn="b"/>
                      <a:r>
                        <a:rPr lang="th-TH" sz="2000" b="0" i="0" u="none" strike="noStrike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18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พิจิตร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6C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    16,540,780.00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E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2000" b="0" i="0" u="none" strike="noStrike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       1,179,061.39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          525,000.00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2000" b="0" i="0" u="none" strike="noStrike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     13,850,000.00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2000" b="0" i="0" u="none" strike="noStrike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        15,554,061.39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94.03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27516051"/>
                  </a:ext>
                </a:extLst>
              </a:tr>
              <a:tr h="578829">
                <a:tc>
                  <a:txBody>
                    <a:bodyPr/>
                    <a:lstStyle/>
                    <a:p>
                      <a:pPr algn="ctr" fontAlgn="b"/>
                      <a:r>
                        <a:rPr lang="th-TH" sz="2000" b="0" i="0" u="none" strike="noStrike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19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ราชบุรี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6C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   18,678,890.00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E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2000" b="0" i="0" u="none" strike="noStrike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        937,605.00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2000" b="0" i="0" u="none" strike="noStrike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          605,000.00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    16,000,000.00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2000" b="0" i="0" u="none" strike="noStrike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        17,542,605.00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93.92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64650204"/>
                  </a:ext>
                </a:extLst>
              </a:tr>
              <a:tr h="578829">
                <a:tc>
                  <a:txBody>
                    <a:bodyPr/>
                    <a:lstStyle/>
                    <a:p>
                      <a:pPr algn="ctr" fontAlgn="b"/>
                      <a:r>
                        <a:rPr lang="th-TH" sz="2000" b="0" i="0" u="none" strike="noStrike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20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นครพนม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6C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    16,838,540.00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E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2000" b="0" i="0" u="none" strike="noStrike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        870,330.65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2000" b="0" i="0" u="none" strike="noStrike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          900,000.00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    14,000,000.00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        15,770,330.65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93.66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03960448"/>
                  </a:ext>
                </a:extLst>
              </a:tr>
            </a:tbl>
          </a:graphicData>
        </a:graphic>
      </p:graphicFrame>
      <p:sp>
        <p:nvSpPr>
          <p:cNvPr id="26" name="Freeform 11"/>
          <p:cNvSpPr/>
          <p:nvPr/>
        </p:nvSpPr>
        <p:spPr>
          <a:xfrm>
            <a:off x="38099" y="-190499"/>
            <a:ext cx="3960000" cy="1080000"/>
          </a:xfrm>
          <a:custGeom>
            <a:avLst/>
            <a:gdLst/>
            <a:ahLst/>
            <a:cxnLst/>
            <a:rect l="l" t="t" r="r" b="b"/>
            <a:pathLst>
              <a:path w="5172936" h="1343249">
                <a:moveTo>
                  <a:pt x="0" y="0"/>
                </a:moveTo>
                <a:lnTo>
                  <a:pt x="5172936" y="0"/>
                </a:lnTo>
                <a:lnTo>
                  <a:pt x="5172936" y="1343249"/>
                </a:lnTo>
                <a:lnTo>
                  <a:pt x="0" y="134324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29" name="Freeform 2"/>
          <p:cNvSpPr/>
          <p:nvPr/>
        </p:nvSpPr>
        <p:spPr>
          <a:xfrm>
            <a:off x="-322135" y="9635249"/>
            <a:ext cx="19404854" cy="1451851"/>
          </a:xfrm>
          <a:custGeom>
            <a:avLst/>
            <a:gdLst/>
            <a:ahLst/>
            <a:cxnLst/>
            <a:rect l="l" t="t" r="r" b="b"/>
            <a:pathLst>
              <a:path w="19404854" h="9702427">
                <a:moveTo>
                  <a:pt x="0" y="0"/>
                </a:moveTo>
                <a:lnTo>
                  <a:pt x="19404855" y="0"/>
                </a:lnTo>
                <a:lnTo>
                  <a:pt x="19404855" y="9702428"/>
                </a:lnTo>
                <a:lnTo>
                  <a:pt x="0" y="970242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 b="-568280"/>
            </a:stretch>
          </a:blipFill>
        </p:spPr>
      </p:sp>
      <p:sp>
        <p:nvSpPr>
          <p:cNvPr id="30" name="Freeform 5"/>
          <p:cNvSpPr/>
          <p:nvPr/>
        </p:nvSpPr>
        <p:spPr>
          <a:xfrm>
            <a:off x="17183859" y="9649284"/>
            <a:ext cx="352548" cy="352548"/>
          </a:xfrm>
          <a:custGeom>
            <a:avLst/>
            <a:gdLst/>
            <a:ahLst/>
            <a:cxnLst/>
            <a:rect l="l" t="t" r="r" b="b"/>
            <a:pathLst>
              <a:path w="352548" h="352548">
                <a:moveTo>
                  <a:pt x="0" y="0"/>
                </a:moveTo>
                <a:lnTo>
                  <a:pt x="352547" y="0"/>
                </a:lnTo>
                <a:lnTo>
                  <a:pt x="352547" y="352548"/>
                </a:lnTo>
                <a:lnTo>
                  <a:pt x="0" y="35254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47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31" name="Freeform 6"/>
          <p:cNvSpPr/>
          <p:nvPr/>
        </p:nvSpPr>
        <p:spPr>
          <a:xfrm>
            <a:off x="16855283" y="9924104"/>
            <a:ext cx="270304" cy="270304"/>
          </a:xfrm>
          <a:custGeom>
            <a:avLst/>
            <a:gdLst/>
            <a:ahLst/>
            <a:cxnLst/>
            <a:rect l="l" t="t" r="r" b="b"/>
            <a:pathLst>
              <a:path w="270304" h="270304">
                <a:moveTo>
                  <a:pt x="0" y="0"/>
                </a:moveTo>
                <a:lnTo>
                  <a:pt x="270304" y="0"/>
                </a:lnTo>
                <a:lnTo>
                  <a:pt x="270304" y="270304"/>
                </a:lnTo>
                <a:lnTo>
                  <a:pt x="0" y="27030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55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32" name="Freeform 7"/>
          <p:cNvSpPr/>
          <p:nvPr/>
        </p:nvSpPr>
        <p:spPr>
          <a:xfrm>
            <a:off x="0" y="9641564"/>
            <a:ext cx="625082" cy="625082"/>
          </a:xfrm>
          <a:custGeom>
            <a:avLst/>
            <a:gdLst/>
            <a:ahLst/>
            <a:cxnLst/>
            <a:rect l="l" t="t" r="r" b="b"/>
            <a:pathLst>
              <a:path w="625082" h="625082">
                <a:moveTo>
                  <a:pt x="0" y="0"/>
                </a:moveTo>
                <a:lnTo>
                  <a:pt x="625082" y="0"/>
                </a:lnTo>
                <a:lnTo>
                  <a:pt x="625082" y="625082"/>
                </a:lnTo>
                <a:lnTo>
                  <a:pt x="0" y="62508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33" name="Freeform 8"/>
          <p:cNvSpPr/>
          <p:nvPr/>
        </p:nvSpPr>
        <p:spPr>
          <a:xfrm>
            <a:off x="660458" y="9631111"/>
            <a:ext cx="294691" cy="294691"/>
          </a:xfrm>
          <a:custGeom>
            <a:avLst/>
            <a:gdLst/>
            <a:ahLst/>
            <a:cxnLst/>
            <a:rect l="l" t="t" r="r" b="b"/>
            <a:pathLst>
              <a:path w="294691" h="294691">
                <a:moveTo>
                  <a:pt x="0" y="0"/>
                </a:moveTo>
                <a:lnTo>
                  <a:pt x="294691" y="0"/>
                </a:lnTo>
                <a:lnTo>
                  <a:pt x="294691" y="294691"/>
                </a:lnTo>
                <a:lnTo>
                  <a:pt x="0" y="29469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34" name="Freeform 9"/>
          <p:cNvSpPr/>
          <p:nvPr/>
        </p:nvSpPr>
        <p:spPr>
          <a:xfrm rot="834738">
            <a:off x="4269232" y="9833364"/>
            <a:ext cx="298411" cy="298411"/>
          </a:xfrm>
          <a:custGeom>
            <a:avLst/>
            <a:gdLst/>
            <a:ahLst/>
            <a:cxnLst/>
            <a:rect l="l" t="t" r="r" b="b"/>
            <a:pathLst>
              <a:path w="298411" h="298411">
                <a:moveTo>
                  <a:pt x="0" y="0"/>
                </a:moveTo>
                <a:lnTo>
                  <a:pt x="298410" y="0"/>
                </a:lnTo>
                <a:lnTo>
                  <a:pt x="298410" y="298410"/>
                </a:lnTo>
                <a:lnTo>
                  <a:pt x="0" y="29841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56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36" name="Freeform 12"/>
          <p:cNvSpPr/>
          <p:nvPr/>
        </p:nvSpPr>
        <p:spPr>
          <a:xfrm rot="2055878">
            <a:off x="9189152" y="9608252"/>
            <a:ext cx="231865" cy="231865"/>
          </a:xfrm>
          <a:custGeom>
            <a:avLst/>
            <a:gdLst/>
            <a:ahLst/>
            <a:cxnLst/>
            <a:rect l="l" t="t" r="r" b="b"/>
            <a:pathLst>
              <a:path w="231865" h="231865">
                <a:moveTo>
                  <a:pt x="0" y="0"/>
                </a:moveTo>
                <a:lnTo>
                  <a:pt x="231865" y="0"/>
                </a:lnTo>
                <a:lnTo>
                  <a:pt x="231865" y="231865"/>
                </a:lnTo>
                <a:lnTo>
                  <a:pt x="0" y="23186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56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37" name="Freeform 13"/>
          <p:cNvSpPr/>
          <p:nvPr/>
        </p:nvSpPr>
        <p:spPr>
          <a:xfrm rot="-3152338">
            <a:off x="13217140" y="9859751"/>
            <a:ext cx="290824" cy="290824"/>
          </a:xfrm>
          <a:custGeom>
            <a:avLst/>
            <a:gdLst/>
            <a:ahLst/>
            <a:cxnLst/>
            <a:rect l="l" t="t" r="r" b="b"/>
            <a:pathLst>
              <a:path w="290824" h="290824">
                <a:moveTo>
                  <a:pt x="0" y="0"/>
                </a:moveTo>
                <a:lnTo>
                  <a:pt x="290824" y="0"/>
                </a:lnTo>
                <a:lnTo>
                  <a:pt x="290824" y="290824"/>
                </a:lnTo>
                <a:lnTo>
                  <a:pt x="0" y="29082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56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38" name="Freeform 14"/>
          <p:cNvSpPr/>
          <p:nvPr/>
        </p:nvSpPr>
        <p:spPr>
          <a:xfrm>
            <a:off x="16577689" y="9762124"/>
            <a:ext cx="220444" cy="220444"/>
          </a:xfrm>
          <a:custGeom>
            <a:avLst/>
            <a:gdLst/>
            <a:ahLst/>
            <a:cxnLst/>
            <a:rect l="l" t="t" r="r" b="b"/>
            <a:pathLst>
              <a:path w="220444" h="220444">
                <a:moveTo>
                  <a:pt x="0" y="0"/>
                </a:moveTo>
                <a:lnTo>
                  <a:pt x="220444" y="0"/>
                </a:lnTo>
                <a:lnTo>
                  <a:pt x="220444" y="220445"/>
                </a:lnTo>
                <a:lnTo>
                  <a:pt x="0" y="22044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65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39" name="Freeform 15"/>
          <p:cNvSpPr/>
          <p:nvPr/>
        </p:nvSpPr>
        <p:spPr>
          <a:xfrm>
            <a:off x="836293" y="9842337"/>
            <a:ext cx="384815" cy="384815"/>
          </a:xfrm>
          <a:custGeom>
            <a:avLst/>
            <a:gdLst/>
            <a:ahLst/>
            <a:cxnLst/>
            <a:rect l="l" t="t" r="r" b="b"/>
            <a:pathLst>
              <a:path w="384815" h="384815">
                <a:moveTo>
                  <a:pt x="0" y="0"/>
                </a:moveTo>
                <a:lnTo>
                  <a:pt x="384814" y="0"/>
                </a:lnTo>
                <a:lnTo>
                  <a:pt x="384814" y="384814"/>
                </a:lnTo>
                <a:lnTo>
                  <a:pt x="0" y="3848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40" name="Freeform 16"/>
          <p:cNvSpPr/>
          <p:nvPr/>
        </p:nvSpPr>
        <p:spPr>
          <a:xfrm>
            <a:off x="1292338" y="9656538"/>
            <a:ext cx="225180" cy="225180"/>
          </a:xfrm>
          <a:custGeom>
            <a:avLst/>
            <a:gdLst/>
            <a:ahLst/>
            <a:cxnLst/>
            <a:rect l="l" t="t" r="r" b="b"/>
            <a:pathLst>
              <a:path w="225180" h="225180">
                <a:moveTo>
                  <a:pt x="0" y="0"/>
                </a:moveTo>
                <a:lnTo>
                  <a:pt x="225180" y="0"/>
                </a:lnTo>
                <a:lnTo>
                  <a:pt x="225180" y="225180"/>
                </a:lnTo>
                <a:lnTo>
                  <a:pt x="0" y="22518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41" name="TextBox 17"/>
          <p:cNvSpPr txBox="1"/>
          <p:nvPr/>
        </p:nvSpPr>
        <p:spPr>
          <a:xfrm>
            <a:off x="17597490" y="9872947"/>
            <a:ext cx="614310" cy="1981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1547"/>
              </a:lnSpc>
            </a:pPr>
            <a:r>
              <a:rPr lang="en-US" sz="1400" b="1" dirty="0" err="1">
                <a:solidFill>
                  <a:srgbClr val="FCA904"/>
                </a:solidFill>
                <a:latin typeface="Chulabhorn Likit Text Light" panose="00000400000000000000" pitchFamily="2" charset="-34"/>
                <a:cs typeface="Chulabhorn Likit Text Light" panose="00000400000000000000" pitchFamily="2" charset="-34"/>
              </a:rPr>
              <a:t>หน้าที่</a:t>
            </a:r>
            <a:r>
              <a:rPr lang="en-US" sz="1400" b="1" dirty="0">
                <a:solidFill>
                  <a:srgbClr val="FCA904"/>
                </a:solidFill>
                <a:latin typeface="Chulabhorn Likit Text Light" panose="00000400000000000000" pitchFamily="2" charset="-34"/>
                <a:cs typeface="Chulabhorn Likit Text Light" panose="00000400000000000000" pitchFamily="2" charset="-34"/>
              </a:rPr>
              <a:t> 9</a:t>
            </a:r>
          </a:p>
        </p:txBody>
      </p:sp>
      <p:sp>
        <p:nvSpPr>
          <p:cNvPr id="42" name="Freeform 13"/>
          <p:cNvSpPr/>
          <p:nvPr/>
        </p:nvSpPr>
        <p:spPr>
          <a:xfrm rot="-3152338">
            <a:off x="14453176" y="10443033"/>
            <a:ext cx="268702" cy="262072"/>
          </a:xfrm>
          <a:custGeom>
            <a:avLst/>
            <a:gdLst/>
            <a:ahLst/>
            <a:cxnLst/>
            <a:rect l="l" t="t" r="r" b="b"/>
            <a:pathLst>
              <a:path w="290824" h="290824">
                <a:moveTo>
                  <a:pt x="0" y="0"/>
                </a:moveTo>
                <a:lnTo>
                  <a:pt x="290824" y="0"/>
                </a:lnTo>
                <a:lnTo>
                  <a:pt x="290824" y="290824"/>
                </a:lnTo>
                <a:lnTo>
                  <a:pt x="0" y="29082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56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43" name="Freeform 13"/>
          <p:cNvSpPr/>
          <p:nvPr/>
        </p:nvSpPr>
        <p:spPr>
          <a:xfrm rot="-3152338">
            <a:off x="15430156" y="9952535"/>
            <a:ext cx="268702" cy="262072"/>
          </a:xfrm>
          <a:custGeom>
            <a:avLst/>
            <a:gdLst/>
            <a:ahLst/>
            <a:cxnLst/>
            <a:rect l="l" t="t" r="r" b="b"/>
            <a:pathLst>
              <a:path w="290824" h="290824">
                <a:moveTo>
                  <a:pt x="0" y="0"/>
                </a:moveTo>
                <a:lnTo>
                  <a:pt x="290824" y="0"/>
                </a:lnTo>
                <a:lnTo>
                  <a:pt x="290824" y="290824"/>
                </a:lnTo>
                <a:lnTo>
                  <a:pt x="0" y="29082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56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22" name="กล่องข้อความ 8">
            <a:extLst>
              <a:ext uri="{FF2B5EF4-FFF2-40B4-BE49-F238E27FC236}">
                <a16:creationId xmlns:a16="http://schemas.microsoft.com/office/drawing/2014/main" id="{B7954549-28C7-4222-884A-59CAF3C341D7}"/>
              </a:ext>
            </a:extLst>
          </p:cNvPr>
          <p:cNvSpPr txBox="1"/>
          <p:nvPr/>
        </p:nvSpPr>
        <p:spPr>
          <a:xfrm>
            <a:off x="1603186" y="531793"/>
            <a:ext cx="159943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800" b="1" dirty="0">
                <a:solidFill>
                  <a:srgbClr val="002060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ผลการเบิกจ่ายแต่ละจังหวัดประจำปีงบประมาณ </a:t>
            </a:r>
            <a:r>
              <a:rPr lang="th-TH" sz="2800" b="1" dirty="0">
                <a:solidFill>
                  <a:srgbClr val="002060"/>
                </a:solidFill>
                <a:latin typeface="Chulabhorn Likit Text Light๙" panose="00000400000000000000" pitchFamily="2" charset="-34"/>
                <a:ea typeface="Times New Roman" panose="02020603050405020304" pitchFamily="18" charset="0"/>
                <a:cs typeface="Chulabhorn Likit Text Light๙" panose="00000400000000000000" pitchFamily="2" charset="-34"/>
              </a:rPr>
              <a:t>พ.ศ.</a:t>
            </a:r>
            <a:r>
              <a:rPr lang="th-TH" sz="2800" b="1" dirty="0">
                <a:solidFill>
                  <a:srgbClr val="002060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 2567 (ส่วนภูมิภาค)</a:t>
            </a:r>
          </a:p>
          <a:p>
            <a:pPr algn="ctr"/>
            <a:r>
              <a:rPr lang="th-TH" sz="2800" b="1" dirty="0">
                <a:solidFill>
                  <a:srgbClr val="002060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(ข้อมูล ณ วันที่ 10 เมษายน 2567) ต่อ</a:t>
            </a:r>
            <a:endParaRPr lang="th-TH" sz="2800" dirty="0">
              <a:solidFill>
                <a:srgbClr val="002060"/>
              </a:solidFill>
              <a:latin typeface="Chulabhorn Likit Text Light๙" panose="00000400000000000000" pitchFamily="2" charset="-34"/>
              <a:cs typeface="Chulabhorn Likit Text Light๙" panose="00000400000000000000" pitchFamily="2" charset="-34"/>
            </a:endParaRPr>
          </a:p>
        </p:txBody>
      </p:sp>
      <p:sp>
        <p:nvSpPr>
          <p:cNvPr id="3" name="TextBox 10"/>
          <p:cNvSpPr txBox="1"/>
          <p:nvPr/>
        </p:nvSpPr>
        <p:spPr>
          <a:xfrm>
            <a:off x="5418052" y="9897227"/>
            <a:ext cx="13784348" cy="428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679"/>
              </a:lnSpc>
            </a:pPr>
            <a:r>
              <a:rPr lang="en-US" sz="1600" dirty="0" err="1">
                <a:solidFill>
                  <a:schemeClr val="bg1"/>
                </a:solidFill>
                <a:latin typeface="Chulabhorn Likit Text Light" panose="00000400000000000000" pitchFamily="2" charset="-34"/>
                <a:cs typeface="Chulabhorn Likit Text Light" panose="00000400000000000000" pitchFamily="2" charset="-34"/>
              </a:rPr>
              <a:t>เศรษฐกิจฐานรากมั่นคง</a:t>
            </a:r>
            <a:r>
              <a:rPr lang="en-US" sz="1600" dirty="0">
                <a:solidFill>
                  <a:schemeClr val="bg1"/>
                </a:solidFill>
                <a:latin typeface="Chulabhorn Likit Text Light" panose="00000400000000000000" pitchFamily="2" charset="-34"/>
                <a:cs typeface="Chulabhorn Likit Text Light" panose="00000400000000000000" pitchFamily="2" charset="-34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Chulabhorn Likit Text Light" panose="00000400000000000000" pitchFamily="2" charset="-34"/>
                <a:cs typeface="Chulabhorn Likit Text Light" panose="00000400000000000000" pitchFamily="2" charset="-34"/>
              </a:rPr>
              <a:t>ชุมชนเข้มแข็งอย่างยั่งยืน</a:t>
            </a:r>
            <a:r>
              <a:rPr lang="en-US" sz="1600" dirty="0">
                <a:solidFill>
                  <a:schemeClr val="bg1"/>
                </a:solidFill>
                <a:latin typeface="Chulabhorn Likit Text Light" panose="00000400000000000000" pitchFamily="2" charset="-34"/>
                <a:cs typeface="Chulabhorn Likit Text Light" panose="00000400000000000000" pitchFamily="2" charset="-34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Chulabhorn Likit Text Light" panose="00000400000000000000" pitchFamily="2" charset="-34"/>
                <a:cs typeface="Chulabhorn Likit Text Light" panose="00000400000000000000" pitchFamily="2" charset="-34"/>
              </a:rPr>
              <a:t>ด้วยหลักปรัชญาของเศรษฐกิจพอเพียง</a:t>
            </a:r>
            <a:r>
              <a:rPr lang="en-US" sz="1600" dirty="0">
                <a:solidFill>
                  <a:schemeClr val="bg1"/>
                </a:solidFill>
                <a:latin typeface="Chulabhorn Likit Text Light" panose="00000400000000000000" pitchFamily="2" charset="-34"/>
                <a:cs typeface="Chulabhorn Likit Text Light" panose="00000400000000000000" pitchFamily="2" charset="-34"/>
              </a:rPr>
              <a:t> </a:t>
            </a:r>
          </a:p>
          <a:p>
            <a:pPr>
              <a:lnSpc>
                <a:spcPts val="1679"/>
              </a:lnSpc>
            </a:pPr>
            <a:endParaRPr lang="en-US" sz="1400" spc="253" dirty="0">
              <a:solidFill>
                <a:srgbClr val="EA9F1B"/>
              </a:solidFill>
              <a:cs typeface="Opun Mai Bold"/>
            </a:endParaRPr>
          </a:p>
        </p:txBody>
      </p:sp>
    </p:spTree>
    <p:extLst>
      <p:ext uri="{BB962C8B-B14F-4D97-AF65-F5344CB8AC3E}">
        <p14:creationId xmlns:p14="http://schemas.microsoft.com/office/powerpoint/2010/main" val="168021476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775</TotalTime>
  <Words>10658</Words>
  <Application>Microsoft Office PowerPoint</Application>
  <PresentationFormat>กำหนดเอง</PresentationFormat>
  <Paragraphs>3340</Paragraphs>
  <Slides>65</Slides>
  <Notes>8</Notes>
  <HiddenSlides>0</HiddenSlides>
  <MMClips>0</MMClips>
  <ScaleCrop>false</ScaleCrop>
  <HeadingPairs>
    <vt:vector size="6" baseType="variant">
      <vt:variant>
        <vt:lpstr>ฟอนต์ที่ถูกใช้</vt:lpstr>
      </vt:variant>
      <vt:variant>
        <vt:i4>11</vt:i4>
      </vt:variant>
      <vt:variant>
        <vt:lpstr>ธีม</vt:lpstr>
      </vt:variant>
      <vt:variant>
        <vt:i4>1</vt:i4>
      </vt:variant>
      <vt:variant>
        <vt:lpstr>ชื่อเรื่องสไลด์</vt:lpstr>
      </vt:variant>
      <vt:variant>
        <vt:i4>65</vt:i4>
      </vt:variant>
    </vt:vector>
  </HeadingPairs>
  <TitlesOfParts>
    <vt:vector size="77" baseType="lpstr">
      <vt:lpstr>CkDollarBold</vt:lpstr>
      <vt:lpstr>Chulabhorn Likit Text Light๙</vt:lpstr>
      <vt:lpstr>Brittany</vt:lpstr>
      <vt:lpstr>Opun Mai Bold</vt:lpstr>
      <vt:lpstr>CkDollarRegular</vt:lpstr>
      <vt:lpstr>TH SarabunIT๙</vt:lpstr>
      <vt:lpstr>Chulabhorn Likit Text Light</vt:lpstr>
      <vt:lpstr>Chulabhorn Likit Text</vt:lpstr>
      <vt:lpstr>Calibri</vt:lpstr>
      <vt:lpstr>Arial</vt:lpstr>
      <vt:lpstr>CkDollarPremium2</vt:lpstr>
      <vt:lpstr>Office Theme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แนวทางในการสรรหาและเลือกสรร  พนักงานกองทุนพัฒนาบทบาทสตรี สังกัดสำนักงานเลขานุการคณะอนุกรรมการบริหารกองทุนพัฒนาบทบาทสตรี ระดับจังหวัด </vt:lpstr>
      <vt:lpstr>งานนำเสนอ PowerPoint</vt:lpstr>
      <vt:lpstr>  แผนการดำเนินการสรรหาและเลือกสรรพนักงานกองทุนพัฒนาบทบาทสตรี  สังกัดสำนักงานเลขานุการคณะอนุกรรมการบริหารกองทุนพัฒนาบทบาทสตรีระดับจังหวัด ตำแหน่งนักวิชาการเงินและบัญชี และนิติกร 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 การแต่งตั้งคณะกรรมการดำเนินงานรับสมัครและสอบคัดเลือกบุคคลเพื่อแต่งตั้งเป็นพนักงาน กองทุนพัฒนาบทบาทสตรี </vt:lpstr>
      <vt:lpstr>งานนำเสนอ PowerPoint</vt:lpstr>
      <vt:lpstr>ประเด็นเน้นย้ำในการรับสมัคร</vt:lpstr>
      <vt:lpstr>การผลิตข้อสอบและการรับข้อสอบจากส่วนกลาง  </vt:lpstr>
      <vt:lpstr>ข้อปฏิบัติในระหว่างคุมสอบ 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Conference 3/2567 (เมษายน 2567)</dc:title>
  <dc:creator>wachaira</dc:creator>
  <cp:lastModifiedBy>wachaira</cp:lastModifiedBy>
  <cp:revision>197</cp:revision>
  <cp:lastPrinted>2024-04-18T06:09:51Z</cp:lastPrinted>
  <dcterms:created xsi:type="dcterms:W3CDTF">2006-08-16T00:00:00Z</dcterms:created>
  <dcterms:modified xsi:type="dcterms:W3CDTF">2024-04-18T06:13:45Z</dcterms:modified>
  <dc:identifier>DAF-7pj1Zvo</dc:identifier>
</cp:coreProperties>
</file>